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121"/>
  </p:notesMasterIdLst>
  <p:handoutMasterIdLst>
    <p:handoutMasterId r:id="rId122"/>
  </p:handoutMasterIdLst>
  <p:sldIdLst>
    <p:sldId id="2147473169" r:id="rId5"/>
    <p:sldId id="437" r:id="rId6"/>
    <p:sldId id="546" r:id="rId7"/>
    <p:sldId id="543" r:id="rId8"/>
    <p:sldId id="436" r:id="rId9"/>
    <p:sldId id="431" r:id="rId10"/>
    <p:sldId id="430" r:id="rId11"/>
    <p:sldId id="2147473198" r:id="rId12"/>
    <p:sldId id="428" r:id="rId13"/>
    <p:sldId id="429" r:id="rId14"/>
    <p:sldId id="2147473199" r:id="rId15"/>
    <p:sldId id="2147473200" r:id="rId16"/>
    <p:sldId id="2147473201" r:id="rId17"/>
    <p:sldId id="2147473202" r:id="rId18"/>
    <p:sldId id="2147473203" r:id="rId19"/>
    <p:sldId id="2147473204" r:id="rId20"/>
    <p:sldId id="2147473205" r:id="rId21"/>
    <p:sldId id="2147473206" r:id="rId22"/>
    <p:sldId id="2147473207" r:id="rId23"/>
    <p:sldId id="2147473208" r:id="rId24"/>
    <p:sldId id="2147473209" r:id="rId25"/>
    <p:sldId id="2147473210" r:id="rId26"/>
    <p:sldId id="2147473211" r:id="rId27"/>
    <p:sldId id="2147473212" r:id="rId28"/>
    <p:sldId id="2147473213" r:id="rId29"/>
    <p:sldId id="2147473214" r:id="rId30"/>
    <p:sldId id="2147473215" r:id="rId31"/>
    <p:sldId id="2147473216" r:id="rId32"/>
    <p:sldId id="2147473217" r:id="rId33"/>
    <p:sldId id="2147473218" r:id="rId34"/>
    <p:sldId id="2147473219" r:id="rId35"/>
    <p:sldId id="2147473220" r:id="rId36"/>
    <p:sldId id="2147473221" r:id="rId37"/>
    <p:sldId id="2147473222" r:id="rId38"/>
    <p:sldId id="2147473223" r:id="rId39"/>
    <p:sldId id="2147473224" r:id="rId40"/>
    <p:sldId id="2147473225" r:id="rId41"/>
    <p:sldId id="2147473226" r:id="rId42"/>
    <p:sldId id="2147473227" r:id="rId43"/>
    <p:sldId id="2147473228" r:id="rId44"/>
    <p:sldId id="2147473229" r:id="rId45"/>
    <p:sldId id="2147473230" r:id="rId46"/>
    <p:sldId id="2147473231" r:id="rId47"/>
    <p:sldId id="2147473232" r:id="rId48"/>
    <p:sldId id="2147473233" r:id="rId49"/>
    <p:sldId id="2147473234" r:id="rId50"/>
    <p:sldId id="2147473235" r:id="rId51"/>
    <p:sldId id="2147473236" r:id="rId52"/>
    <p:sldId id="2147473237" r:id="rId53"/>
    <p:sldId id="2147473238" r:id="rId54"/>
    <p:sldId id="2147473239" r:id="rId55"/>
    <p:sldId id="2147473240" r:id="rId56"/>
    <p:sldId id="2147473241" r:id="rId57"/>
    <p:sldId id="2147473242" r:id="rId58"/>
    <p:sldId id="2147473243" r:id="rId59"/>
    <p:sldId id="2147473244" r:id="rId60"/>
    <p:sldId id="2147473245" r:id="rId61"/>
    <p:sldId id="2147473246" r:id="rId62"/>
    <p:sldId id="2147473247" r:id="rId63"/>
    <p:sldId id="2147473248" r:id="rId64"/>
    <p:sldId id="2147473249" r:id="rId65"/>
    <p:sldId id="2147473250" r:id="rId66"/>
    <p:sldId id="2147473251" r:id="rId67"/>
    <p:sldId id="2147473252" r:id="rId68"/>
    <p:sldId id="2147473253" r:id="rId69"/>
    <p:sldId id="2147473254" r:id="rId70"/>
    <p:sldId id="2147473255" r:id="rId71"/>
    <p:sldId id="2147473256" r:id="rId72"/>
    <p:sldId id="2147473257" r:id="rId73"/>
    <p:sldId id="2147473258" r:id="rId74"/>
    <p:sldId id="2147473259" r:id="rId75"/>
    <p:sldId id="2147473260" r:id="rId76"/>
    <p:sldId id="2147473261" r:id="rId77"/>
    <p:sldId id="2147473262" r:id="rId78"/>
    <p:sldId id="2147473263" r:id="rId79"/>
    <p:sldId id="2147473264" r:id="rId80"/>
    <p:sldId id="2147473265" r:id="rId81"/>
    <p:sldId id="2147473266" r:id="rId82"/>
    <p:sldId id="2147473267" r:id="rId83"/>
    <p:sldId id="2147473268" r:id="rId84"/>
    <p:sldId id="2147473269" r:id="rId85"/>
    <p:sldId id="2147473270" r:id="rId86"/>
    <p:sldId id="2147473271" r:id="rId87"/>
    <p:sldId id="2147473272" r:id="rId88"/>
    <p:sldId id="2147473273" r:id="rId89"/>
    <p:sldId id="2147473274" r:id="rId90"/>
    <p:sldId id="2147473275" r:id="rId91"/>
    <p:sldId id="2147473276" r:id="rId92"/>
    <p:sldId id="2147473277" r:id="rId93"/>
    <p:sldId id="2147473278" r:id="rId94"/>
    <p:sldId id="2147473279" r:id="rId95"/>
    <p:sldId id="2147473280" r:id="rId96"/>
    <p:sldId id="2147473281" r:id="rId97"/>
    <p:sldId id="2147473282" r:id="rId98"/>
    <p:sldId id="2147473283" r:id="rId99"/>
    <p:sldId id="2147473284" r:id="rId100"/>
    <p:sldId id="2147473285" r:id="rId101"/>
    <p:sldId id="2147473286" r:id="rId102"/>
    <p:sldId id="2147473287" r:id="rId103"/>
    <p:sldId id="2147473288" r:id="rId104"/>
    <p:sldId id="2147473289" r:id="rId105"/>
    <p:sldId id="2147473290" r:id="rId106"/>
    <p:sldId id="2147473291" r:id="rId107"/>
    <p:sldId id="2147473292" r:id="rId108"/>
    <p:sldId id="2147473293" r:id="rId109"/>
    <p:sldId id="2147473294" r:id="rId110"/>
    <p:sldId id="2147473295" r:id="rId111"/>
    <p:sldId id="2147473296" r:id="rId112"/>
    <p:sldId id="2147473297" r:id="rId113"/>
    <p:sldId id="2147473298" r:id="rId114"/>
    <p:sldId id="2147473299" r:id="rId115"/>
    <p:sldId id="2147473300" r:id="rId116"/>
    <p:sldId id="2147473301" r:id="rId117"/>
    <p:sldId id="2147473302" r:id="rId118"/>
    <p:sldId id="2147473303" r:id="rId119"/>
    <p:sldId id="2147473304" r:id="rId120"/>
  </p:sldIdLst>
  <p:sldSz cx="9144000" cy="5143500" type="screen16x9"/>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BA0165A-49E6-48EC-B348-F4A8A17D336B}">
          <p14:sldIdLst>
            <p14:sldId id="2147473169"/>
            <p14:sldId id="437"/>
            <p14:sldId id="546"/>
            <p14:sldId id="543"/>
            <p14:sldId id="436"/>
            <p14:sldId id="431"/>
            <p14:sldId id="430"/>
            <p14:sldId id="2147473198"/>
            <p14:sldId id="428"/>
            <p14:sldId id="429"/>
            <p14:sldId id="2147473199"/>
            <p14:sldId id="2147473200"/>
            <p14:sldId id="2147473201"/>
            <p14:sldId id="2147473202"/>
            <p14:sldId id="2147473203"/>
            <p14:sldId id="2147473204"/>
            <p14:sldId id="2147473205"/>
            <p14:sldId id="2147473206"/>
            <p14:sldId id="2147473207"/>
            <p14:sldId id="2147473208"/>
            <p14:sldId id="2147473209"/>
            <p14:sldId id="2147473210"/>
            <p14:sldId id="2147473211"/>
            <p14:sldId id="2147473212"/>
            <p14:sldId id="2147473213"/>
            <p14:sldId id="2147473214"/>
            <p14:sldId id="2147473215"/>
            <p14:sldId id="2147473216"/>
            <p14:sldId id="2147473217"/>
            <p14:sldId id="2147473218"/>
            <p14:sldId id="2147473219"/>
            <p14:sldId id="2147473220"/>
            <p14:sldId id="2147473221"/>
            <p14:sldId id="2147473222"/>
            <p14:sldId id="2147473223"/>
            <p14:sldId id="2147473224"/>
            <p14:sldId id="2147473225"/>
            <p14:sldId id="2147473226"/>
            <p14:sldId id="2147473227"/>
            <p14:sldId id="2147473228"/>
            <p14:sldId id="2147473229"/>
            <p14:sldId id="2147473230"/>
            <p14:sldId id="2147473231"/>
            <p14:sldId id="2147473232"/>
            <p14:sldId id="2147473233"/>
            <p14:sldId id="2147473234"/>
            <p14:sldId id="2147473235"/>
            <p14:sldId id="2147473236"/>
            <p14:sldId id="2147473237"/>
            <p14:sldId id="2147473238"/>
            <p14:sldId id="2147473239"/>
            <p14:sldId id="2147473240"/>
            <p14:sldId id="2147473241"/>
            <p14:sldId id="2147473242"/>
            <p14:sldId id="2147473243"/>
            <p14:sldId id="2147473244"/>
            <p14:sldId id="2147473245"/>
            <p14:sldId id="2147473246"/>
            <p14:sldId id="2147473247"/>
            <p14:sldId id="2147473248"/>
            <p14:sldId id="2147473249"/>
            <p14:sldId id="2147473250"/>
            <p14:sldId id="2147473251"/>
            <p14:sldId id="2147473252"/>
            <p14:sldId id="2147473253"/>
            <p14:sldId id="2147473254"/>
            <p14:sldId id="2147473255"/>
            <p14:sldId id="2147473256"/>
            <p14:sldId id="2147473257"/>
            <p14:sldId id="2147473258"/>
            <p14:sldId id="2147473259"/>
            <p14:sldId id="2147473260"/>
            <p14:sldId id="2147473261"/>
            <p14:sldId id="2147473262"/>
            <p14:sldId id="2147473263"/>
            <p14:sldId id="2147473264"/>
            <p14:sldId id="2147473265"/>
            <p14:sldId id="2147473266"/>
            <p14:sldId id="2147473267"/>
            <p14:sldId id="2147473268"/>
            <p14:sldId id="2147473269"/>
            <p14:sldId id="2147473270"/>
            <p14:sldId id="2147473271"/>
            <p14:sldId id="2147473272"/>
            <p14:sldId id="2147473273"/>
          </p14:sldIdLst>
        </p14:section>
        <p14:section name="Information Objects" id="{FA8A7282-C545-478A-9C17-AD049D71A51A}">
          <p14:sldIdLst>
            <p14:sldId id="2147473274"/>
            <p14:sldId id="2147473275"/>
            <p14:sldId id="2147473276"/>
            <p14:sldId id="2147473277"/>
            <p14:sldId id="2147473278"/>
            <p14:sldId id="2147473279"/>
            <p14:sldId id="2147473280"/>
            <p14:sldId id="2147473281"/>
            <p14:sldId id="2147473282"/>
            <p14:sldId id="2147473283"/>
            <p14:sldId id="2147473284"/>
            <p14:sldId id="2147473285"/>
            <p14:sldId id="2147473286"/>
            <p14:sldId id="2147473287"/>
            <p14:sldId id="2147473288"/>
            <p14:sldId id="2147473289"/>
            <p14:sldId id="2147473290"/>
            <p14:sldId id="2147473291"/>
            <p14:sldId id="2147473292"/>
            <p14:sldId id="2147473293"/>
            <p14:sldId id="2147473294"/>
            <p14:sldId id="2147473295"/>
            <p14:sldId id="2147473296"/>
            <p14:sldId id="2147473297"/>
            <p14:sldId id="2147473298"/>
            <p14:sldId id="2147473299"/>
            <p14:sldId id="2147473300"/>
            <p14:sldId id="2147473301"/>
            <p14:sldId id="2147473302"/>
            <p14:sldId id="2147473303"/>
          </p14:sldIdLst>
        </p14:section>
        <p14:section name="Overall Summary" id="{2D1C4544-6984-43AE-BFF2-72A60E3267E6}">
          <p14:sldIdLst>
            <p14:sldId id="2147473304"/>
          </p14:sldIdLst>
        </p14:section>
      </p14:sectionLst>
    </p:ext>
    <p:ext uri="{EFAFB233-063F-42B5-8137-9DF3F51BA10A}">
      <p15:sldGuideLst xmlns:p15="http://schemas.microsoft.com/office/powerpoint/2012/main">
        <p15:guide id="1" orient="horz" pos="1814">
          <p15:clr>
            <a:srgbClr val="A4A3A4"/>
          </p15:clr>
        </p15:guide>
        <p15:guide id="2" orient="horz" pos="1035">
          <p15:clr>
            <a:srgbClr val="A4A3A4"/>
          </p15:clr>
        </p15:guide>
        <p15:guide id="3" orient="horz" pos="2862">
          <p15:clr>
            <a:srgbClr val="A4A3A4"/>
          </p15:clr>
        </p15:guide>
        <p15:guide id="4" orient="horz" pos="432">
          <p15:clr>
            <a:srgbClr val="A4A3A4"/>
          </p15:clr>
        </p15:guide>
        <p15:guide id="5" orient="horz" pos="1055">
          <p15:clr>
            <a:srgbClr val="A4A3A4"/>
          </p15:clr>
        </p15:guide>
        <p15:guide id="6" orient="horz" pos="1296">
          <p15:clr>
            <a:srgbClr val="A4A3A4"/>
          </p15:clr>
        </p15:guide>
        <p15:guide id="7" pos="20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A0"/>
    <a:srgbClr val="FFF35D"/>
    <a:srgbClr val="B8FF71"/>
    <a:srgbClr val="FFD55D"/>
    <a:srgbClr val="F47F30"/>
    <a:srgbClr val="65DBE1"/>
    <a:srgbClr val="99E7EB"/>
    <a:srgbClr val="CFCFCF"/>
    <a:srgbClr val="C0C0C0"/>
    <a:srgbClr val="8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18" autoAdjust="0"/>
    <p:restoredTop sz="81775" autoAdjust="0"/>
  </p:normalViewPr>
  <p:slideViewPr>
    <p:cSldViewPr snapToGrid="0">
      <p:cViewPr varScale="1">
        <p:scale>
          <a:sx n="136" d="100"/>
          <a:sy n="136" d="100"/>
        </p:scale>
        <p:origin x="618" y="342"/>
      </p:cViewPr>
      <p:guideLst>
        <p:guide orient="horz" pos="1814"/>
        <p:guide orient="horz" pos="1035"/>
        <p:guide orient="horz" pos="2862"/>
        <p:guide orient="horz" pos="432"/>
        <p:guide orient="horz" pos="1055"/>
        <p:guide orient="horz" pos="1296"/>
        <p:guide pos="204"/>
      </p:guideLst>
    </p:cSldViewPr>
  </p:slideViewPr>
  <p:notesTextViewPr>
    <p:cViewPr>
      <p:scale>
        <a:sx n="66" d="100"/>
        <a:sy n="66" d="100"/>
      </p:scale>
      <p:origin x="0" y="0"/>
    </p:cViewPr>
  </p:notesTextViewPr>
  <p:sorterViewPr>
    <p:cViewPr>
      <p:scale>
        <a:sx n="100" d="100"/>
        <a:sy n="100" d="100"/>
      </p:scale>
      <p:origin x="0" y="-18054"/>
    </p:cViewPr>
  </p:sorterViewPr>
  <p:notesViewPr>
    <p:cSldViewPr snapToGrid="0">
      <p:cViewPr varScale="1">
        <p:scale>
          <a:sx n="75" d="100"/>
          <a:sy n="75" d="100"/>
        </p:scale>
        <p:origin x="4026"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ACB3A90-D4FD-0549-B9BD-F3B2875C96DD}" type="datetimeFigureOut">
              <a:rPr lang="de-DE" smtClean="0"/>
              <a:t>26.11.2025</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C5908811-8731-C346-BA58-4C2543EE4E41}" type="slidenum">
              <a:rPr lang="de-DE" smtClean="0"/>
              <a:t>‹Nr.›</a:t>
            </a:fld>
            <a:endParaRPr lang="de-DE"/>
          </a:p>
        </p:txBody>
      </p:sp>
    </p:spTree>
    <p:extLst>
      <p:ext uri="{BB962C8B-B14F-4D97-AF65-F5344CB8AC3E}">
        <p14:creationId xmlns:p14="http://schemas.microsoft.com/office/powerpoint/2010/main" val="1980925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D1569E81-ECCA-4B64-9036-5BA6D6C28C73}" type="slidenum">
              <a:rPr lang="en-US" smtClean="0"/>
              <a:t>‹Nr.›</a:t>
            </a:fld>
            <a:endParaRPr lang="en-US"/>
          </a:p>
        </p:txBody>
      </p:sp>
    </p:spTree>
    <p:extLst>
      <p:ext uri="{BB962C8B-B14F-4D97-AF65-F5344CB8AC3E}">
        <p14:creationId xmlns:p14="http://schemas.microsoft.com/office/powerpoint/2010/main" val="2518434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ostep Text">
    <p:spTree>
      <p:nvGrpSpPr>
        <p:cNvPr id="1" name=""/>
        <p:cNvGrpSpPr/>
        <p:nvPr/>
      </p:nvGrpSpPr>
      <p:grpSpPr>
        <a:xfrm>
          <a:off x="0" y="0"/>
          <a:ext cx="0" cy="0"/>
          <a:chOff x="0" y="0"/>
          <a:chExt cx="0" cy="0"/>
        </a:xfrm>
      </p:grpSpPr>
      <p:sp>
        <p:nvSpPr>
          <p:cNvPr id="6" name="Titel 5"/>
          <p:cNvSpPr>
            <a:spLocks noGrp="1"/>
          </p:cNvSpPr>
          <p:nvPr userDrawn="1">
            <p:ph type="title"/>
          </p:nvPr>
        </p:nvSpPr>
        <p:spPr/>
        <p:txBody>
          <a:bodyPr/>
          <a:lstStyle/>
          <a:p>
            <a:r>
              <a:rPr lang="de-DE"/>
              <a:t>Mastertitelformat bearbeiten</a:t>
            </a:r>
            <a:endParaRPr lang="de-DE" dirty="0"/>
          </a:p>
        </p:txBody>
      </p:sp>
      <p:sp>
        <p:nvSpPr>
          <p:cNvPr id="17" name="Textplatzhalter 16"/>
          <p:cNvSpPr>
            <a:spLocks noGrp="1"/>
          </p:cNvSpPr>
          <p:nvPr userDrawn="1">
            <p:ph type="body" sz="quarter" idx="10"/>
          </p:nvPr>
        </p:nvSpPr>
        <p:spPr>
          <a:xfrm>
            <a:off x="323850" y="962024"/>
            <a:ext cx="8352606" cy="3870327"/>
          </a:xfrm>
        </p:spPr>
        <p:txBody>
          <a:bodyPr>
            <a:noAutofit/>
          </a:bodyPr>
          <a:lstStyle>
            <a:lvl1pPr marL="180975" indent="-180975">
              <a:buFont typeface="Wingdings" panose="05000000000000000000" pitchFamily="2" charset="2"/>
              <a:buChar char="§"/>
              <a:defRPr>
                <a:solidFill>
                  <a:schemeClr val="tx1"/>
                </a:solidFill>
              </a:defRPr>
            </a:lvl1pPr>
            <a:lvl2pPr marL="355600" indent="-174625">
              <a:buFont typeface="Wingdings" panose="05000000000000000000" pitchFamily="2" charset="2"/>
              <a:buChar char="§"/>
              <a:defRPr/>
            </a:lvl2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4" name="Bild 7" descr="170328_Prostep_Logo_dunkelblau_rgb.png">
            <a:extLst>
              <a:ext uri="{FF2B5EF4-FFF2-40B4-BE49-F238E27FC236}">
                <a16:creationId xmlns:a16="http://schemas.microsoft.com/office/drawing/2014/main" id="{ADC3B3AF-0CE1-0324-39BA-39CC89E040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4020" y="197041"/>
            <a:ext cx="662476" cy="358485"/>
          </a:xfrm>
          <a:prstGeom prst="rect">
            <a:avLst/>
          </a:prstGeom>
        </p:spPr>
      </p:pic>
      <p:pic>
        <p:nvPicPr>
          <p:cNvPr id="7" name="Grafik 6" descr="Ein Bild, das Schrift, Grafiken, Text, Screenshot enthält.&#10;&#10;Automatisch generierte Beschreibung">
            <a:extLst>
              <a:ext uri="{FF2B5EF4-FFF2-40B4-BE49-F238E27FC236}">
                <a16:creationId xmlns:a16="http://schemas.microsoft.com/office/drawing/2014/main" id="{0E96D07B-C901-4DCA-A1F3-D223AD0146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67661" y="264592"/>
            <a:ext cx="922004" cy="190163"/>
          </a:xfrm>
          <a:prstGeom prst="rect">
            <a:avLst/>
          </a:prstGeom>
        </p:spPr>
      </p:pic>
    </p:spTree>
    <p:extLst>
      <p:ext uri="{BB962C8B-B14F-4D97-AF65-F5344CB8AC3E}">
        <p14:creationId xmlns:p14="http://schemas.microsoft.com/office/powerpoint/2010/main" val="607115481"/>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step Voll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Mastertitelformat bearbeiten</a:t>
            </a:r>
            <a:endParaRPr lang="de-DE" dirty="0"/>
          </a:p>
        </p:txBody>
      </p:sp>
      <p:pic>
        <p:nvPicPr>
          <p:cNvPr id="4" name="Bild 7" descr="170328_Prostep_Logo_dunkelblau_rgb.png">
            <a:extLst>
              <a:ext uri="{FF2B5EF4-FFF2-40B4-BE49-F238E27FC236}">
                <a16:creationId xmlns:a16="http://schemas.microsoft.com/office/drawing/2014/main" id="{1A18BEF8-0E42-F62E-22CD-933E41E31C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4020" y="197041"/>
            <a:ext cx="662476" cy="358485"/>
          </a:xfrm>
          <a:prstGeom prst="rect">
            <a:avLst/>
          </a:prstGeom>
        </p:spPr>
      </p:pic>
      <p:pic>
        <p:nvPicPr>
          <p:cNvPr id="7" name="Grafik 6" descr="Ein Bild, das Schrift, Grafiken, Text, Screenshot enthält.&#10;&#10;Automatisch generierte Beschreibung">
            <a:extLst>
              <a:ext uri="{FF2B5EF4-FFF2-40B4-BE49-F238E27FC236}">
                <a16:creationId xmlns:a16="http://schemas.microsoft.com/office/drawing/2014/main" id="{CBADFFB4-2B5F-DBF3-7EAF-1F7CF46DD22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67661" y="264592"/>
            <a:ext cx="922004" cy="190163"/>
          </a:xfrm>
          <a:prstGeom prst="rect">
            <a:avLst/>
          </a:prstGeom>
        </p:spPr>
      </p:pic>
    </p:spTree>
    <p:extLst>
      <p:ext uri="{BB962C8B-B14F-4D97-AF65-F5344CB8AC3E}">
        <p14:creationId xmlns:p14="http://schemas.microsoft.com/office/powerpoint/2010/main" val="3418439290"/>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prostep Titelfolie">
    <p:spTree>
      <p:nvGrpSpPr>
        <p:cNvPr id="1" name=""/>
        <p:cNvGrpSpPr/>
        <p:nvPr/>
      </p:nvGrpSpPr>
      <p:grpSpPr>
        <a:xfrm>
          <a:off x="0" y="0"/>
          <a:ext cx="0" cy="0"/>
          <a:chOff x="0" y="0"/>
          <a:chExt cx="0" cy="0"/>
        </a:xfrm>
      </p:grpSpPr>
      <p:sp>
        <p:nvSpPr>
          <p:cNvPr id="7" name="Parallelogramm 6"/>
          <p:cNvSpPr/>
          <p:nvPr userDrawn="1"/>
        </p:nvSpPr>
        <p:spPr>
          <a:xfrm flipH="1">
            <a:off x="-3" y="-7890"/>
            <a:ext cx="9145125" cy="5151389"/>
          </a:xfrm>
          <a:prstGeom prst="rect">
            <a:avLst/>
          </a:prstGeom>
          <a:gradFill flip="none" rotWithShape="1">
            <a:gsLst>
              <a:gs pos="0">
                <a:srgbClr val="00B7BE"/>
              </a:gs>
              <a:gs pos="100000">
                <a:srgbClr val="000F2D"/>
              </a:gs>
            </a:gsLst>
            <a:lin ang="18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 1"/>
          <p:cNvSpPr>
            <a:spLocks noGrp="1"/>
          </p:cNvSpPr>
          <p:nvPr>
            <p:ph type="ctrTitle" hasCustomPrompt="1"/>
          </p:nvPr>
        </p:nvSpPr>
        <p:spPr>
          <a:xfrm>
            <a:off x="685800" y="1094557"/>
            <a:ext cx="7772400" cy="1101725"/>
          </a:xfrm>
          <a:noFill/>
          <a:ln>
            <a:noFill/>
          </a:ln>
        </p:spPr>
        <p:txBody>
          <a:bodyPr anchor="b"/>
          <a:lstStyle>
            <a:lvl1pPr>
              <a:defRPr baseline="0">
                <a:ln>
                  <a:noFill/>
                </a:ln>
                <a:solidFill>
                  <a:schemeClr val="bg1"/>
                </a:solidFill>
                <a:effectLst/>
              </a:defRPr>
            </a:lvl1pPr>
          </a:lstStyle>
          <a:p>
            <a:r>
              <a:rPr lang="en-US" noProof="0"/>
              <a:t>Thank you for your attention</a:t>
            </a:r>
          </a:p>
        </p:txBody>
      </p:sp>
      <p:sp>
        <p:nvSpPr>
          <p:cNvPr id="3" name="Untertitel 2"/>
          <p:cNvSpPr>
            <a:spLocks noGrp="1"/>
          </p:cNvSpPr>
          <p:nvPr>
            <p:ph type="subTitle" idx="1" hasCustomPrompt="1"/>
          </p:nvPr>
        </p:nvSpPr>
        <p:spPr>
          <a:xfrm>
            <a:off x="683568" y="2211710"/>
            <a:ext cx="7776864" cy="1314450"/>
          </a:xfrm>
        </p:spPr>
        <p:txBody>
          <a:bodyPr/>
          <a:lstStyle>
            <a:lvl1pPr marL="0" indent="0" algn="l">
              <a:buNone/>
              <a:defRPr>
                <a:solidFill>
                  <a:srgbClr val="00B7B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www.prostep.org</a:t>
            </a:r>
          </a:p>
        </p:txBody>
      </p:sp>
      <p:pic>
        <p:nvPicPr>
          <p:cNvPr id="4" name="Bild 3" descr="slider_city_mobileph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3688" y="339502"/>
            <a:ext cx="4927473" cy="5143500"/>
          </a:xfrm>
          <a:prstGeom prst="rect">
            <a:avLst/>
          </a:prstGeom>
        </p:spPr>
      </p:pic>
      <p:pic>
        <p:nvPicPr>
          <p:cNvPr id="5" name="Bild 4" descr="slider_city_mobilephone_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23728" y="339502"/>
            <a:ext cx="4660011" cy="5143500"/>
          </a:xfrm>
          <a:prstGeom prst="rect">
            <a:avLst/>
          </a:prstGeom>
        </p:spPr>
      </p:pic>
      <p:pic>
        <p:nvPicPr>
          <p:cNvPr id="6" name="Grafik 5">
            <a:extLst>
              <a:ext uri="{FF2B5EF4-FFF2-40B4-BE49-F238E27FC236}">
                <a16:creationId xmlns:a16="http://schemas.microsoft.com/office/drawing/2014/main" id="{AB17A2CD-7E58-AA4A-DC5A-F02CCB89B6E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03541" y="187239"/>
            <a:ext cx="555759" cy="296279"/>
          </a:xfrm>
          <a:prstGeom prst="rect">
            <a:avLst/>
          </a:prstGeom>
        </p:spPr>
      </p:pic>
      <p:pic>
        <p:nvPicPr>
          <p:cNvPr id="8" name="Grafik 7" descr="Ein Bild, das Schrift, Text, Grafiken, Screenshot enthält.&#10;&#10;Automatisch generierte Beschreibung">
            <a:extLst>
              <a:ext uri="{FF2B5EF4-FFF2-40B4-BE49-F238E27FC236}">
                <a16:creationId xmlns:a16="http://schemas.microsoft.com/office/drawing/2014/main" id="{083BE865-63C1-08AD-E2D1-95D78AF313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288306" y="227966"/>
            <a:ext cx="1078819" cy="222506"/>
          </a:xfrm>
          <a:prstGeom prst="rect">
            <a:avLst/>
          </a:prstGeom>
        </p:spPr>
      </p:pic>
    </p:spTree>
    <p:extLst>
      <p:ext uri="{BB962C8B-B14F-4D97-AF65-F5344CB8AC3E}">
        <p14:creationId xmlns:p14="http://schemas.microsoft.com/office/powerpoint/2010/main" val="3701937666"/>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9_prostep Titel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962FF24-DA25-1870-6A14-7D16776C6B1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3541" y="187239"/>
            <a:ext cx="555759" cy="296279"/>
          </a:xfrm>
          <a:prstGeom prst="rect">
            <a:avLst/>
          </a:prstGeom>
        </p:spPr>
      </p:pic>
      <p:pic>
        <p:nvPicPr>
          <p:cNvPr id="4" name="Grafik 3" descr="Ein Bild, das Schrift, Text, Grafiken, Screenshot enthält.&#10;&#10;Automatisch generierte Beschreibung">
            <a:extLst>
              <a:ext uri="{FF2B5EF4-FFF2-40B4-BE49-F238E27FC236}">
                <a16:creationId xmlns:a16="http://schemas.microsoft.com/office/drawing/2014/main" id="{191555CD-BF19-6349-CFE6-B3F900AB7E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8306" y="227966"/>
            <a:ext cx="1078819" cy="222506"/>
          </a:xfrm>
          <a:prstGeom prst="rect">
            <a:avLst/>
          </a:prstGeom>
        </p:spPr>
      </p:pic>
    </p:spTree>
    <p:extLst>
      <p:ext uri="{BB962C8B-B14F-4D97-AF65-F5344CB8AC3E}">
        <p14:creationId xmlns:p14="http://schemas.microsoft.com/office/powerpoint/2010/main" val="1711170315"/>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prostep Text">
    <p:spTree>
      <p:nvGrpSpPr>
        <p:cNvPr id="1" name=""/>
        <p:cNvGrpSpPr/>
        <p:nvPr/>
      </p:nvGrpSpPr>
      <p:grpSpPr>
        <a:xfrm>
          <a:off x="0" y="0"/>
          <a:ext cx="0" cy="0"/>
          <a:chOff x="0" y="0"/>
          <a:chExt cx="0" cy="0"/>
        </a:xfrm>
      </p:grpSpPr>
      <p:sp>
        <p:nvSpPr>
          <p:cNvPr id="10" name="Parallelogramm 6"/>
          <p:cNvSpPr/>
          <p:nvPr userDrawn="1"/>
        </p:nvSpPr>
        <p:spPr>
          <a:xfrm flipH="1">
            <a:off x="-7887" y="-7890"/>
            <a:ext cx="9177356" cy="5167732"/>
          </a:xfrm>
          <a:custGeom>
            <a:avLst/>
            <a:gdLst>
              <a:gd name="connsiteX0" fmla="*/ 0 w 14545616"/>
              <a:gd name="connsiteY0" fmla="*/ 5143500 h 5143500"/>
              <a:gd name="connsiteX1" fmla="*/ 5245136 w 14545616"/>
              <a:gd name="connsiteY1" fmla="*/ 0 h 5143500"/>
              <a:gd name="connsiteX2" fmla="*/ 14545616 w 14545616"/>
              <a:gd name="connsiteY2" fmla="*/ 0 h 5143500"/>
              <a:gd name="connsiteX3" fmla="*/ 9300480 w 14545616"/>
              <a:gd name="connsiteY3" fmla="*/ 5143500 h 5143500"/>
              <a:gd name="connsiteX4" fmla="*/ 0 w 14545616"/>
              <a:gd name="connsiteY4" fmla="*/ 5143500 h 5143500"/>
              <a:gd name="connsiteX0" fmla="*/ 0 w 14545616"/>
              <a:gd name="connsiteY0" fmla="*/ 5143500 h 5143500"/>
              <a:gd name="connsiteX1" fmla="*/ 5245136 w 14545616"/>
              <a:gd name="connsiteY1" fmla="*/ 0 h 5143500"/>
              <a:gd name="connsiteX2" fmla="*/ 14545616 w 14545616"/>
              <a:gd name="connsiteY2" fmla="*/ 0 h 5143500"/>
              <a:gd name="connsiteX3" fmla="*/ 9300480 w 14545616"/>
              <a:gd name="connsiteY3" fmla="*/ 5143500 h 5143500"/>
              <a:gd name="connsiteX4" fmla="*/ 0 w 14545616"/>
              <a:gd name="connsiteY4" fmla="*/ 5143500 h 5143500"/>
              <a:gd name="connsiteX0" fmla="*/ 0 w 14545616"/>
              <a:gd name="connsiteY0" fmla="*/ 5143500 h 5143500"/>
              <a:gd name="connsiteX1" fmla="*/ 5245136 w 14545616"/>
              <a:gd name="connsiteY1" fmla="*/ 0 h 5143500"/>
              <a:gd name="connsiteX2" fmla="*/ 14545616 w 14545616"/>
              <a:gd name="connsiteY2" fmla="*/ 0 h 5143500"/>
              <a:gd name="connsiteX3" fmla="*/ 12339709 w 14545616"/>
              <a:gd name="connsiteY3" fmla="*/ 2185199 h 5143500"/>
              <a:gd name="connsiteX4" fmla="*/ 9300480 w 14545616"/>
              <a:gd name="connsiteY4" fmla="*/ 5143500 h 5143500"/>
              <a:gd name="connsiteX5" fmla="*/ 0 w 14545616"/>
              <a:gd name="connsiteY5" fmla="*/ 5143500 h 5143500"/>
              <a:gd name="connsiteX0" fmla="*/ 0 w 14545616"/>
              <a:gd name="connsiteY0" fmla="*/ 5143500 h 5143500"/>
              <a:gd name="connsiteX1" fmla="*/ 5245136 w 14545616"/>
              <a:gd name="connsiteY1" fmla="*/ 0 h 5143500"/>
              <a:gd name="connsiteX2" fmla="*/ 14545616 w 14545616"/>
              <a:gd name="connsiteY2" fmla="*/ 0 h 5143500"/>
              <a:gd name="connsiteX3" fmla="*/ 11700793 w 14545616"/>
              <a:gd name="connsiteY3" fmla="*/ 2784749 h 5143500"/>
              <a:gd name="connsiteX4" fmla="*/ 9300480 w 14545616"/>
              <a:gd name="connsiteY4" fmla="*/ 5143500 h 5143500"/>
              <a:gd name="connsiteX5" fmla="*/ 0 w 14545616"/>
              <a:gd name="connsiteY5" fmla="*/ 5143500 h 5143500"/>
              <a:gd name="connsiteX0" fmla="*/ 0 w 11753314"/>
              <a:gd name="connsiteY0" fmla="*/ 5143500 h 5143500"/>
              <a:gd name="connsiteX1" fmla="*/ 5245136 w 11753314"/>
              <a:gd name="connsiteY1" fmla="*/ 0 h 5143500"/>
              <a:gd name="connsiteX2" fmla="*/ 11753314 w 11753314"/>
              <a:gd name="connsiteY2" fmla="*/ 0 h 5143500"/>
              <a:gd name="connsiteX3" fmla="*/ 11700793 w 11753314"/>
              <a:gd name="connsiteY3" fmla="*/ 2784749 h 5143500"/>
              <a:gd name="connsiteX4" fmla="*/ 9300480 w 11753314"/>
              <a:gd name="connsiteY4" fmla="*/ 5143500 h 5143500"/>
              <a:gd name="connsiteX5" fmla="*/ 0 w 11753314"/>
              <a:gd name="connsiteY5" fmla="*/ 5143500 h 5143500"/>
              <a:gd name="connsiteX0" fmla="*/ 0 w 11705987"/>
              <a:gd name="connsiteY0" fmla="*/ 5143500 h 5143500"/>
              <a:gd name="connsiteX1" fmla="*/ 5245136 w 11705987"/>
              <a:gd name="connsiteY1" fmla="*/ 0 h 5143500"/>
              <a:gd name="connsiteX2" fmla="*/ 11705987 w 11705987"/>
              <a:gd name="connsiteY2" fmla="*/ 0 h 5143500"/>
              <a:gd name="connsiteX3" fmla="*/ 11700793 w 11705987"/>
              <a:gd name="connsiteY3" fmla="*/ 2784749 h 5143500"/>
              <a:gd name="connsiteX4" fmla="*/ 9300480 w 11705987"/>
              <a:gd name="connsiteY4" fmla="*/ 5143500 h 5143500"/>
              <a:gd name="connsiteX5" fmla="*/ 0 w 11705987"/>
              <a:gd name="connsiteY5" fmla="*/ 5143500 h 5143500"/>
              <a:gd name="connsiteX0" fmla="*/ 0 w 11700821"/>
              <a:gd name="connsiteY0" fmla="*/ 5143500 h 5143500"/>
              <a:gd name="connsiteX1" fmla="*/ 5245136 w 11700821"/>
              <a:gd name="connsiteY1" fmla="*/ 0 h 5143500"/>
              <a:gd name="connsiteX2" fmla="*/ 11627109 w 11700821"/>
              <a:gd name="connsiteY2" fmla="*/ 0 h 5143500"/>
              <a:gd name="connsiteX3" fmla="*/ 11700793 w 11700821"/>
              <a:gd name="connsiteY3" fmla="*/ 2784749 h 5143500"/>
              <a:gd name="connsiteX4" fmla="*/ 9300480 w 11700821"/>
              <a:gd name="connsiteY4" fmla="*/ 5143500 h 5143500"/>
              <a:gd name="connsiteX5" fmla="*/ 0 w 11700821"/>
              <a:gd name="connsiteY5" fmla="*/ 5143500 h 5143500"/>
              <a:gd name="connsiteX0" fmla="*/ 0 w 11705987"/>
              <a:gd name="connsiteY0" fmla="*/ 5151389 h 5151389"/>
              <a:gd name="connsiteX1" fmla="*/ 5245136 w 11705987"/>
              <a:gd name="connsiteY1" fmla="*/ 7889 h 5151389"/>
              <a:gd name="connsiteX2" fmla="*/ 11705987 w 11705987"/>
              <a:gd name="connsiteY2" fmla="*/ 0 h 5151389"/>
              <a:gd name="connsiteX3" fmla="*/ 11700793 w 11705987"/>
              <a:gd name="connsiteY3" fmla="*/ 2792638 h 5151389"/>
              <a:gd name="connsiteX4" fmla="*/ 9300480 w 11705987"/>
              <a:gd name="connsiteY4" fmla="*/ 5151389 h 5151389"/>
              <a:gd name="connsiteX5" fmla="*/ 0 w 11705987"/>
              <a:gd name="connsiteY5" fmla="*/ 5151389 h 5151389"/>
              <a:gd name="connsiteX0" fmla="*/ 0 w 11705987"/>
              <a:gd name="connsiteY0" fmla="*/ 5151389 h 5151389"/>
              <a:gd name="connsiteX1" fmla="*/ 5245136 w 11705987"/>
              <a:gd name="connsiteY1" fmla="*/ 7889 h 5151389"/>
              <a:gd name="connsiteX2" fmla="*/ 11705987 w 11705987"/>
              <a:gd name="connsiteY2" fmla="*/ 0 h 5151389"/>
              <a:gd name="connsiteX3" fmla="*/ 11700793 w 11705987"/>
              <a:gd name="connsiteY3" fmla="*/ 2824193 h 5151389"/>
              <a:gd name="connsiteX4" fmla="*/ 9300480 w 11705987"/>
              <a:gd name="connsiteY4" fmla="*/ 5151389 h 5151389"/>
              <a:gd name="connsiteX5" fmla="*/ 0 w 11705987"/>
              <a:gd name="connsiteY5" fmla="*/ 5151389 h 5151389"/>
              <a:gd name="connsiteX0" fmla="*/ 0 w 11705987"/>
              <a:gd name="connsiteY0" fmla="*/ 5151389 h 5151389"/>
              <a:gd name="connsiteX1" fmla="*/ 2558764 w 11705987"/>
              <a:gd name="connsiteY1" fmla="*/ 2642750 h 5151389"/>
              <a:gd name="connsiteX2" fmla="*/ 5245136 w 11705987"/>
              <a:gd name="connsiteY2" fmla="*/ 7889 h 5151389"/>
              <a:gd name="connsiteX3" fmla="*/ 11705987 w 11705987"/>
              <a:gd name="connsiteY3" fmla="*/ 0 h 5151389"/>
              <a:gd name="connsiteX4" fmla="*/ 11700793 w 11705987"/>
              <a:gd name="connsiteY4" fmla="*/ 2824193 h 5151389"/>
              <a:gd name="connsiteX5" fmla="*/ 9300480 w 11705987"/>
              <a:gd name="connsiteY5" fmla="*/ 5151389 h 5151389"/>
              <a:gd name="connsiteX6" fmla="*/ 0 w 11705987"/>
              <a:gd name="connsiteY6" fmla="*/ 5151389 h 5151389"/>
              <a:gd name="connsiteX0" fmla="*/ 0 w 9150321"/>
              <a:gd name="connsiteY0" fmla="*/ 5151389 h 5151389"/>
              <a:gd name="connsiteX1" fmla="*/ 3098 w 9150321"/>
              <a:gd name="connsiteY1" fmla="*/ 2642750 h 5151389"/>
              <a:gd name="connsiteX2" fmla="*/ 2689470 w 9150321"/>
              <a:gd name="connsiteY2" fmla="*/ 7889 h 5151389"/>
              <a:gd name="connsiteX3" fmla="*/ 9150321 w 9150321"/>
              <a:gd name="connsiteY3" fmla="*/ 0 h 5151389"/>
              <a:gd name="connsiteX4" fmla="*/ 9145127 w 9150321"/>
              <a:gd name="connsiteY4" fmla="*/ 2824193 h 5151389"/>
              <a:gd name="connsiteX5" fmla="*/ 6744814 w 9150321"/>
              <a:gd name="connsiteY5" fmla="*/ 5151389 h 5151389"/>
              <a:gd name="connsiteX6" fmla="*/ 0 w 9150321"/>
              <a:gd name="connsiteY6" fmla="*/ 5151389 h 5151389"/>
              <a:gd name="connsiteX0" fmla="*/ 0 w 9153012"/>
              <a:gd name="connsiteY0" fmla="*/ 5151389 h 5167731"/>
              <a:gd name="connsiteX1" fmla="*/ 3098 w 9153012"/>
              <a:gd name="connsiteY1" fmla="*/ 2642750 h 5167731"/>
              <a:gd name="connsiteX2" fmla="*/ 2689470 w 9153012"/>
              <a:gd name="connsiteY2" fmla="*/ 7889 h 5167731"/>
              <a:gd name="connsiteX3" fmla="*/ 9150321 w 9153012"/>
              <a:gd name="connsiteY3" fmla="*/ 0 h 5167731"/>
              <a:gd name="connsiteX4" fmla="*/ 9152687 w 9153012"/>
              <a:gd name="connsiteY4" fmla="*/ 5167731 h 5167731"/>
              <a:gd name="connsiteX5" fmla="*/ 6744814 w 9153012"/>
              <a:gd name="connsiteY5" fmla="*/ 5151389 h 5167731"/>
              <a:gd name="connsiteX6" fmla="*/ 0 w 9153012"/>
              <a:gd name="connsiteY6" fmla="*/ 5151389 h 5167731"/>
              <a:gd name="connsiteX0" fmla="*/ 24342 w 9177354"/>
              <a:gd name="connsiteY0" fmla="*/ 5151389 h 5167731"/>
              <a:gd name="connsiteX1" fmla="*/ 27440 w 9177354"/>
              <a:gd name="connsiteY1" fmla="*/ 2642750 h 5167731"/>
              <a:gd name="connsiteX2" fmla="*/ 0 w 9177354"/>
              <a:gd name="connsiteY2" fmla="*/ 7889 h 5167731"/>
              <a:gd name="connsiteX3" fmla="*/ 9174663 w 9177354"/>
              <a:gd name="connsiteY3" fmla="*/ 0 h 5167731"/>
              <a:gd name="connsiteX4" fmla="*/ 9177029 w 9177354"/>
              <a:gd name="connsiteY4" fmla="*/ 5167731 h 5167731"/>
              <a:gd name="connsiteX5" fmla="*/ 6769156 w 9177354"/>
              <a:gd name="connsiteY5" fmla="*/ 5151389 h 5167731"/>
              <a:gd name="connsiteX6" fmla="*/ 24342 w 9177354"/>
              <a:gd name="connsiteY6" fmla="*/ 5151389 h 516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7354" h="5167731">
                <a:moveTo>
                  <a:pt x="24342" y="5151389"/>
                </a:moveTo>
                <a:cubicBezTo>
                  <a:pt x="25375" y="4315176"/>
                  <a:pt x="26407" y="3478963"/>
                  <a:pt x="27440" y="2642750"/>
                </a:cubicBezTo>
                <a:lnTo>
                  <a:pt x="0" y="7889"/>
                </a:lnTo>
                <a:lnTo>
                  <a:pt x="9174663" y="0"/>
                </a:lnTo>
                <a:cubicBezTo>
                  <a:pt x="9172932" y="928250"/>
                  <a:pt x="9178760" y="4239481"/>
                  <a:pt x="9177029" y="5167731"/>
                </a:cubicBezTo>
                <a:lnTo>
                  <a:pt x="6769156" y="5151389"/>
                </a:lnTo>
                <a:lnTo>
                  <a:pt x="24342" y="5151389"/>
                </a:lnTo>
                <a:close/>
              </a:path>
            </a:pathLst>
          </a:custGeom>
          <a:gradFill flip="none" rotWithShape="1">
            <a:gsLst>
              <a:gs pos="0">
                <a:srgbClr val="00B7BE"/>
              </a:gs>
              <a:gs pos="63000">
                <a:srgbClr val="000C22"/>
              </a:gs>
            </a:gsLst>
            <a:lin ang="18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2" name="Bild 1" descr="180316_Hintregrund dots_zeitstrahl_zeitstrahl_zeitstrahl_zeitstrahl.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084"/>
          <a:stretch/>
        </p:blipFill>
        <p:spPr>
          <a:xfrm>
            <a:off x="-310147" y="213386"/>
            <a:ext cx="8953500" cy="5143500"/>
          </a:xfrm>
          <a:prstGeom prst="rect">
            <a:avLst/>
          </a:prstGeom>
        </p:spPr>
      </p:pic>
      <p:sp>
        <p:nvSpPr>
          <p:cNvPr id="6" name="Titel 5"/>
          <p:cNvSpPr>
            <a:spLocks noGrp="1"/>
          </p:cNvSpPr>
          <p:nvPr userDrawn="1">
            <p:ph type="title"/>
          </p:nvPr>
        </p:nvSpPr>
        <p:spPr>
          <a:xfrm>
            <a:off x="317178" y="339502"/>
            <a:ext cx="7488832" cy="622522"/>
          </a:xfrm>
        </p:spPr>
        <p:txBody>
          <a:bodyPr/>
          <a:lstStyle/>
          <a:p>
            <a:r>
              <a:rPr lang="de-DE"/>
              <a:t>Mastertitelformat bearbeiten</a:t>
            </a:r>
            <a:endParaRPr lang="de-DE" dirty="0"/>
          </a:p>
        </p:txBody>
      </p:sp>
      <p:pic>
        <p:nvPicPr>
          <p:cNvPr id="8" name="Grafik 7">
            <a:extLst>
              <a:ext uri="{FF2B5EF4-FFF2-40B4-BE49-F238E27FC236}">
                <a16:creationId xmlns:a16="http://schemas.microsoft.com/office/drawing/2014/main" id="{8285F4F4-B75E-0C23-A8A9-1A9861A63C3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3541" y="187239"/>
            <a:ext cx="555759" cy="296279"/>
          </a:xfrm>
          <a:prstGeom prst="rect">
            <a:avLst/>
          </a:prstGeom>
        </p:spPr>
      </p:pic>
      <p:pic>
        <p:nvPicPr>
          <p:cNvPr id="9" name="Grafik 8" descr="Ein Bild, das Schrift, Text, Grafiken, Screenshot enthält.&#10;&#10;Automatisch generierte Beschreibung">
            <a:extLst>
              <a:ext uri="{FF2B5EF4-FFF2-40B4-BE49-F238E27FC236}">
                <a16:creationId xmlns:a16="http://schemas.microsoft.com/office/drawing/2014/main" id="{9D73E054-259B-36AC-9D33-93BADD960B4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288306" y="227966"/>
            <a:ext cx="1078819" cy="222506"/>
          </a:xfrm>
          <a:prstGeom prst="rect">
            <a:avLst/>
          </a:prstGeom>
        </p:spPr>
      </p:pic>
    </p:spTree>
    <p:extLst>
      <p:ext uri="{BB962C8B-B14F-4D97-AF65-F5344CB8AC3E}">
        <p14:creationId xmlns:p14="http://schemas.microsoft.com/office/powerpoint/2010/main" val="1144704759"/>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23528" y="339502"/>
            <a:ext cx="6850478" cy="622522"/>
          </a:xfrm>
          <a:prstGeom prst="rect">
            <a:avLst/>
          </a:prstGeom>
        </p:spPr>
        <p:txBody>
          <a:bodyPr vert="horz" lIns="91440" tIns="45720" rIns="91440" bIns="45720" rtlCol="0" anchor="t">
            <a:normAutofit/>
          </a:bodyPr>
          <a:lstStyle/>
          <a:p>
            <a:r>
              <a:rPr lang="de-DE"/>
              <a:t>Mastertitelformat bearbeiten</a:t>
            </a:r>
          </a:p>
        </p:txBody>
      </p:sp>
      <p:sp>
        <p:nvSpPr>
          <p:cNvPr id="3" name="Textplatzhalter 2"/>
          <p:cNvSpPr>
            <a:spLocks noGrp="1"/>
          </p:cNvSpPr>
          <p:nvPr>
            <p:ph type="body" idx="1"/>
          </p:nvPr>
        </p:nvSpPr>
        <p:spPr>
          <a:xfrm>
            <a:off x="323528" y="962025"/>
            <a:ext cx="8496944" cy="3878264"/>
          </a:xfrm>
          <a:prstGeom prst="rect">
            <a:avLst/>
          </a:prstGeom>
        </p:spPr>
        <p:txBody>
          <a:bodyPr vert="horz" lIns="91440" tIns="45720" rIns="91440" bIns="4572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Textfeld 10"/>
          <p:cNvSpPr txBox="1"/>
          <p:nvPr userDrawn="1"/>
        </p:nvSpPr>
        <p:spPr>
          <a:xfrm>
            <a:off x="8316416" y="4840288"/>
            <a:ext cx="827584" cy="215444"/>
          </a:xfrm>
          <a:prstGeom prst="rect">
            <a:avLst/>
          </a:prstGeom>
          <a:noFill/>
        </p:spPr>
        <p:txBody>
          <a:bodyPr wrap="square" rIns="36000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A6609E5-9DA5-AE4E-A01B-CEC0038B7746}" type="slidenum">
              <a:rPr lang="de-DE" sz="800" smtClean="0">
                <a:latin typeface="Avenir Next LT Pro" panose="020B0504020202020204" pitchFamily="34" charset="0"/>
              </a:rPr>
              <a:pPr algn="r"/>
              <a:t>‹Nr.›</a:t>
            </a:fld>
            <a:endParaRPr lang="sk-SK" sz="700" baseline="0">
              <a:solidFill>
                <a:srgbClr val="000F2D"/>
              </a:solidFill>
              <a:latin typeface="Avenir Next LT Pro" panose="020B0504020202020204" pitchFamily="34" charset="0"/>
              <a:cs typeface="Arial" panose="020B0604020202020204" pitchFamily="34" charset="0"/>
            </a:endParaRPr>
          </a:p>
        </p:txBody>
      </p:sp>
      <p:sp>
        <p:nvSpPr>
          <p:cNvPr id="8" name="Textfeld 10"/>
          <p:cNvSpPr txBox="1"/>
          <p:nvPr userDrawn="1"/>
        </p:nvSpPr>
        <p:spPr>
          <a:xfrm>
            <a:off x="0" y="4840288"/>
            <a:ext cx="2195736" cy="200055"/>
          </a:xfrm>
          <a:prstGeom prst="rect">
            <a:avLst/>
          </a:prstGeom>
          <a:noFill/>
        </p:spPr>
        <p:txBody>
          <a:bodyPr wrap="square" lIns="36000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k-SK" sz="700" baseline="0" dirty="0">
                <a:solidFill>
                  <a:srgbClr val="000F2D"/>
                </a:solidFill>
                <a:latin typeface="Avenir Next LT Pro" panose="020B0504020202020204" pitchFamily="34" charset="0"/>
                <a:cs typeface="Arial" panose="020B0604020202020204" pitchFamily="34" charset="0"/>
              </a:rPr>
              <a:t>© 20</a:t>
            </a:r>
            <a:r>
              <a:rPr lang="de-DE" sz="700" baseline="0" dirty="0">
                <a:solidFill>
                  <a:srgbClr val="000F2D"/>
                </a:solidFill>
                <a:latin typeface="Avenir Next LT Pro" panose="020B0504020202020204" pitchFamily="34" charset="0"/>
                <a:cs typeface="Arial" panose="020B0604020202020204" pitchFamily="34" charset="0"/>
              </a:rPr>
              <a:t>24</a:t>
            </a:r>
            <a:r>
              <a:rPr lang="sk-SK" sz="700" baseline="0" dirty="0">
                <a:solidFill>
                  <a:srgbClr val="000F2D"/>
                </a:solidFill>
                <a:latin typeface="Avenir Next LT Pro" panose="020B0504020202020204" pitchFamily="34" charset="0"/>
                <a:cs typeface="Arial" panose="020B0604020202020204" pitchFamily="34" charset="0"/>
              </a:rPr>
              <a:t>, prostep ivip e.V. </a:t>
            </a:r>
          </a:p>
        </p:txBody>
      </p:sp>
    </p:spTree>
    <p:extLst>
      <p:ext uri="{BB962C8B-B14F-4D97-AF65-F5344CB8AC3E}">
        <p14:creationId xmlns:p14="http://schemas.microsoft.com/office/powerpoint/2010/main" val="1128096199"/>
      </p:ext>
    </p:extLst>
  </p:cSld>
  <p:clrMap bg1="lt1" tx1="dk1" bg2="lt2" tx2="dk2" accent1="accent1" accent2="accent2" accent3="accent3" accent4="accent4" accent5="accent5" accent6="accent6" hlink="hlink" folHlink="folHlink"/>
  <p:sldLayoutIdLst>
    <p:sldLayoutId id="2147483679" r:id="rId1"/>
    <p:sldLayoutId id="2147483675" r:id="rId2"/>
    <p:sldLayoutId id="2147483680" r:id="rId3"/>
    <p:sldLayoutId id="2147483752" r:id="rId4"/>
    <p:sldLayoutId id="2147483807" r:id="rId5"/>
  </p:sldLayoutIdLst>
  <p:transition spd="slow">
    <p:wipe dir="r"/>
  </p:transition>
  <p:hf sldNum="0" hdr="0" dt="0"/>
  <p:txStyles>
    <p:titleStyle>
      <a:lvl1pPr marL="0" algn="l" defTabSz="457200" rtl="0" eaLnBrk="1" latinLnBrk="0" hangingPunct="1">
        <a:spcBef>
          <a:spcPct val="0"/>
        </a:spcBef>
        <a:buNone/>
        <a:defRPr sz="1800" b="0" i="0" kern="1200" spc="50">
          <a:ln>
            <a:noFill/>
          </a:ln>
          <a:solidFill>
            <a:schemeClr val="accent1"/>
          </a:solidFill>
          <a:latin typeface="Avenir Next LT Pro" panose="020B0504020202020204" pitchFamily="34" charset="0"/>
          <a:ea typeface="+mj-ea"/>
          <a:cs typeface="Arial"/>
        </a:defRPr>
      </a:lvl1pPr>
    </p:titleStyle>
    <p:bodyStyle>
      <a:lvl1pPr marL="176213" indent="-176213" algn="l" defTabSz="457200" rtl="0" eaLnBrk="1" latinLnBrk="0" hangingPunct="1">
        <a:lnSpc>
          <a:spcPct val="105000"/>
        </a:lnSpc>
        <a:spcBef>
          <a:spcPts val="300"/>
        </a:spcBef>
        <a:buClrTx/>
        <a:buSzPct val="100000"/>
        <a:buFont typeface="Wingdings" charset="2"/>
        <a:buChar char="§"/>
        <a:defRPr sz="1600" kern="1200">
          <a:solidFill>
            <a:srgbClr val="000000"/>
          </a:solidFill>
          <a:latin typeface="Avenir Next LT Pro" panose="020B0504020202020204" pitchFamily="34" charset="0"/>
          <a:ea typeface="+mn-ea"/>
          <a:cs typeface="Arial"/>
        </a:defRPr>
      </a:lvl1pPr>
      <a:lvl2pPr marL="355600" indent="-174625" algn="l" defTabSz="457200" rtl="0" eaLnBrk="1" latinLnBrk="0" hangingPunct="1">
        <a:lnSpc>
          <a:spcPct val="105000"/>
        </a:lnSpc>
        <a:spcBef>
          <a:spcPts val="300"/>
        </a:spcBef>
        <a:buClrTx/>
        <a:buSzPct val="100000"/>
        <a:buFont typeface="Wingdings" charset="2"/>
        <a:buChar char="§"/>
        <a:defRPr sz="1400" kern="1200">
          <a:solidFill>
            <a:srgbClr val="000000"/>
          </a:solidFill>
          <a:latin typeface="Avenir Next LT Pro" panose="020B0504020202020204" pitchFamily="34" charset="0"/>
          <a:ea typeface="+mn-ea"/>
          <a:cs typeface="Arial"/>
        </a:defRPr>
      </a:lvl2pPr>
      <a:lvl3pPr marL="538163" indent="-182563" algn="l" defTabSz="457200" rtl="0" eaLnBrk="1" latinLnBrk="0" hangingPunct="1">
        <a:lnSpc>
          <a:spcPct val="105000"/>
        </a:lnSpc>
        <a:spcBef>
          <a:spcPts val="300"/>
        </a:spcBef>
        <a:buClrTx/>
        <a:buSzPct val="100000"/>
        <a:buFont typeface="Wingdings" charset="2"/>
        <a:buChar char="§"/>
        <a:defRPr sz="1400" kern="1200">
          <a:solidFill>
            <a:srgbClr val="000000"/>
          </a:solidFill>
          <a:latin typeface="Avenir Next LT Pro" panose="020B0504020202020204" pitchFamily="34" charset="0"/>
          <a:ea typeface="+mn-ea"/>
          <a:cs typeface="Arial"/>
        </a:defRPr>
      </a:lvl3pPr>
      <a:lvl4pPr marL="719138" indent="-180975" algn="l" defTabSz="457200" rtl="0" eaLnBrk="1" latinLnBrk="0" hangingPunct="1">
        <a:lnSpc>
          <a:spcPct val="105000"/>
        </a:lnSpc>
        <a:spcBef>
          <a:spcPts val="300"/>
        </a:spcBef>
        <a:buClrTx/>
        <a:buSzPct val="100000"/>
        <a:buFont typeface="Wingdings" charset="2"/>
        <a:buChar char="§"/>
        <a:defRPr sz="1400" kern="1200">
          <a:solidFill>
            <a:srgbClr val="000000"/>
          </a:solidFill>
          <a:latin typeface="Avenir Next LT Pro" panose="020B0504020202020204" pitchFamily="34" charset="0"/>
          <a:ea typeface="+mn-ea"/>
          <a:cs typeface="Arial"/>
        </a:defRPr>
      </a:lvl4pPr>
      <a:lvl5pPr marL="893763" indent="-174625" algn="l" defTabSz="457200" rtl="0" eaLnBrk="1" latinLnBrk="0" hangingPunct="1">
        <a:lnSpc>
          <a:spcPct val="105000"/>
        </a:lnSpc>
        <a:spcBef>
          <a:spcPts val="300"/>
        </a:spcBef>
        <a:buClrTx/>
        <a:buSzPct val="100000"/>
        <a:buFont typeface="Wingdings" charset="2"/>
        <a:buChar char="§"/>
        <a:defRPr sz="1400" kern="1200">
          <a:solidFill>
            <a:srgbClr val="000000"/>
          </a:solidFill>
          <a:latin typeface="Avenir Next LT Pro" panose="020B0504020202020204" pitchFamily="34"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slide" Target="slide39.xml"/><Relationship Id="rId7" Type="http://schemas.openxmlformats.org/officeDocument/2006/relationships/slide" Target="slide53.xml"/><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49.xml"/><Relationship Id="rId10" Type="http://schemas.openxmlformats.org/officeDocument/2006/relationships/slide" Target="slide17.xml"/><Relationship Id="rId4" Type="http://schemas.openxmlformats.org/officeDocument/2006/relationships/slide" Target="slide44.xml"/><Relationship Id="rId9" Type="http://schemas.openxmlformats.org/officeDocument/2006/relationships/slide" Target="slide84.xml"/></Relationships>
</file>

<file path=ppt/slides/_rels/slide101.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49.xml"/><Relationship Id="rId3" Type="http://schemas.openxmlformats.org/officeDocument/2006/relationships/slide" Target="slide57.xml"/><Relationship Id="rId7" Type="http://schemas.openxmlformats.org/officeDocument/2006/relationships/slide" Target="slide71.xml"/><Relationship Id="rId12" Type="http://schemas.openxmlformats.org/officeDocument/2006/relationships/slide" Target="slide44.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66.xml"/><Relationship Id="rId11" Type="http://schemas.openxmlformats.org/officeDocument/2006/relationships/slide" Target="slide39.xml"/><Relationship Id="rId5" Type="http://schemas.openxmlformats.org/officeDocument/2006/relationships/slide" Target="slide64.xml"/><Relationship Id="rId15" Type="http://schemas.openxmlformats.org/officeDocument/2006/relationships/slide" Target="slide60.xml"/><Relationship Id="rId10" Type="http://schemas.openxmlformats.org/officeDocument/2006/relationships/slide" Target="slide84.xml"/><Relationship Id="rId4" Type="http://schemas.openxmlformats.org/officeDocument/2006/relationships/slide" Target="slide62.xml"/><Relationship Id="rId9" Type="http://schemas.openxmlformats.org/officeDocument/2006/relationships/slide" Target="slide75.xml"/><Relationship Id="rId14" Type="http://schemas.openxmlformats.org/officeDocument/2006/relationships/slide" Target="slide51.xml"/></Relationships>
</file>

<file path=ppt/slides/_rels/slide102.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44.xml"/><Relationship Id="rId7" Type="http://schemas.openxmlformats.org/officeDocument/2006/relationships/slide" Target="slide57.xml"/><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51.xml"/><Relationship Id="rId4" Type="http://schemas.openxmlformats.org/officeDocument/2006/relationships/slide" Target="slide49.xml"/><Relationship Id="rId9" Type="http://schemas.openxmlformats.org/officeDocument/2006/relationships/slide" Target="slide75.xml"/></Relationships>
</file>

<file path=ppt/slides/_rels/slide103.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slide" Target="slide49.xml"/><Relationship Id="rId7" Type="http://schemas.openxmlformats.org/officeDocument/2006/relationships/slide" Target="slide60.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53.xml"/><Relationship Id="rId4" Type="http://schemas.openxmlformats.org/officeDocument/2006/relationships/slide" Target="slide51.xml"/><Relationship Id="rId9" Type="http://schemas.openxmlformats.org/officeDocument/2006/relationships/slide" Target="slide39.xml"/></Relationships>
</file>

<file path=ppt/slides/_rels/slide10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71.xml"/><Relationship Id="rId3" Type="http://schemas.openxmlformats.org/officeDocument/2006/relationships/slide" Target="slide21.xml"/><Relationship Id="rId7" Type="http://schemas.openxmlformats.org/officeDocument/2006/relationships/slide" Target="slide49.xml"/><Relationship Id="rId12" Type="http://schemas.openxmlformats.org/officeDocument/2006/relationships/slide" Target="slide69.xm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44.xml"/><Relationship Id="rId11" Type="http://schemas.openxmlformats.org/officeDocument/2006/relationships/slide" Target="slide57.xml"/><Relationship Id="rId5" Type="http://schemas.openxmlformats.org/officeDocument/2006/relationships/slide" Target="slide39.xml"/><Relationship Id="rId15" Type="http://schemas.openxmlformats.org/officeDocument/2006/relationships/slide" Target="slide75.xml"/><Relationship Id="rId10" Type="http://schemas.openxmlformats.org/officeDocument/2006/relationships/slide" Target="slide55.xml"/><Relationship Id="rId4" Type="http://schemas.openxmlformats.org/officeDocument/2006/relationships/slide" Target="slide23.xml"/><Relationship Id="rId9" Type="http://schemas.openxmlformats.org/officeDocument/2006/relationships/slide" Target="slide53.xml"/><Relationship Id="rId14" Type="http://schemas.openxmlformats.org/officeDocument/2006/relationships/slide" Target="slide73.xml"/></Relationships>
</file>

<file path=ppt/slides/_rels/slide105.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49.xml"/><Relationship Id="rId3" Type="http://schemas.openxmlformats.org/officeDocument/2006/relationships/slide" Target="slide57.xml"/><Relationship Id="rId7" Type="http://schemas.openxmlformats.org/officeDocument/2006/relationships/slide" Target="slide75.xml"/><Relationship Id="rId12" Type="http://schemas.openxmlformats.org/officeDocument/2006/relationships/slide" Target="slide44.xml"/><Relationship Id="rId2"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slide" Target="slide73.xml"/><Relationship Id="rId11" Type="http://schemas.openxmlformats.org/officeDocument/2006/relationships/slide" Target="slide39.xml"/><Relationship Id="rId5" Type="http://schemas.openxmlformats.org/officeDocument/2006/relationships/slide" Target="slide71.xml"/><Relationship Id="rId15" Type="http://schemas.openxmlformats.org/officeDocument/2006/relationships/slide" Target="slide53.xml"/><Relationship Id="rId10" Type="http://schemas.openxmlformats.org/officeDocument/2006/relationships/slide" Target="slide23.xml"/><Relationship Id="rId4" Type="http://schemas.openxmlformats.org/officeDocument/2006/relationships/slide" Target="slide69.xml"/><Relationship Id="rId9" Type="http://schemas.openxmlformats.org/officeDocument/2006/relationships/slide" Target="slide21.xml"/><Relationship Id="rId14" Type="http://schemas.openxmlformats.org/officeDocument/2006/relationships/slide" Target="slide51.xml"/></Relationships>
</file>

<file path=ppt/slides/_rels/slide106.xml.rels><?xml version="1.0" encoding="UTF-8" standalone="yes"?>
<Relationships xmlns="http://schemas.openxmlformats.org/package/2006/relationships"><Relationship Id="rId3" Type="http://schemas.openxmlformats.org/officeDocument/2006/relationships/slide" Target="slide39.xml"/><Relationship Id="rId7" Type="http://schemas.openxmlformats.org/officeDocument/2006/relationships/slide" Target="slide1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69.xml"/><Relationship Id="rId5" Type="http://schemas.openxmlformats.org/officeDocument/2006/relationships/slide" Target="slide71.xml"/><Relationship Id="rId4" Type="http://schemas.openxmlformats.org/officeDocument/2006/relationships/slide" Target="slide44.xml"/></Relationships>
</file>

<file path=ppt/slides/_rels/slide10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49.xml"/><Relationship Id="rId7" Type="http://schemas.openxmlformats.org/officeDocument/2006/relationships/slide" Target="slide73.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69.xml"/><Relationship Id="rId10" Type="http://schemas.openxmlformats.org/officeDocument/2006/relationships/slide" Target="slide64.xml"/><Relationship Id="rId4" Type="http://schemas.openxmlformats.org/officeDocument/2006/relationships/slide" Target="slide66.xml"/><Relationship Id="rId9" Type="http://schemas.openxmlformats.org/officeDocument/2006/relationships/slide" Target="slide39.xml"/></Relationships>
</file>

<file path=ppt/slides/_rels/slide108.xml.rels><?xml version="1.0" encoding="UTF-8" standalone="yes"?>
<Relationships xmlns="http://schemas.openxmlformats.org/package/2006/relationships"><Relationship Id="rId8" Type="http://schemas.openxmlformats.org/officeDocument/2006/relationships/slide" Target="slide84.xml"/><Relationship Id="rId3" Type="http://schemas.openxmlformats.org/officeDocument/2006/relationships/slide" Target="slide51.xml"/><Relationship Id="rId7" Type="http://schemas.openxmlformats.org/officeDocument/2006/relationships/slide" Target="slide46.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64.xml"/><Relationship Id="rId4" Type="http://schemas.openxmlformats.org/officeDocument/2006/relationships/slide" Target="slide39.xml"/></Relationships>
</file>

<file path=ppt/slides/_rels/slide10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1.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39.xml"/><Relationship Id="rId4" Type="http://schemas.openxmlformats.org/officeDocument/2006/relationships/slide" Target="slide84.xml"/></Relationships>
</file>

<file path=ppt/slides/_rels/slide11.xml.rels><?xml version="1.0" encoding="UTF-8" standalone="yes"?>
<Relationships xmlns="http://schemas.openxmlformats.org/package/2006/relationships"><Relationship Id="rId13" Type="http://schemas.openxmlformats.org/officeDocument/2006/relationships/slide" Target="slide29.xml"/><Relationship Id="rId18" Type="http://schemas.openxmlformats.org/officeDocument/2006/relationships/slide" Target="slide38.xml"/><Relationship Id="rId26" Type="http://schemas.openxmlformats.org/officeDocument/2006/relationships/slide" Target="slide51.xml"/><Relationship Id="rId39" Type="http://schemas.openxmlformats.org/officeDocument/2006/relationships/slide" Target="slide75.xml"/><Relationship Id="rId21" Type="http://schemas.openxmlformats.org/officeDocument/2006/relationships/slide" Target="slide43.xml"/><Relationship Id="rId34" Type="http://schemas.openxmlformats.org/officeDocument/2006/relationships/slide" Target="slide66.xml"/><Relationship Id="rId42" Type="http://schemas.openxmlformats.org/officeDocument/2006/relationships/slide" Target="slide80.xml"/><Relationship Id="rId7" Type="http://schemas.openxmlformats.org/officeDocument/2006/relationships/slide" Target="slide19.xml"/><Relationship Id="rId2" Type="http://schemas.openxmlformats.org/officeDocument/2006/relationships/slide" Target="slide14.xml"/><Relationship Id="rId16" Type="http://schemas.openxmlformats.org/officeDocument/2006/relationships/slide" Target="slide35.xml"/><Relationship Id="rId20" Type="http://schemas.openxmlformats.org/officeDocument/2006/relationships/slide" Target="slide41.xml"/><Relationship Id="rId29" Type="http://schemas.openxmlformats.org/officeDocument/2006/relationships/slide" Target="slide57.xml"/><Relationship Id="rId41"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slide" Target="slide27.xml"/><Relationship Id="rId24" Type="http://schemas.openxmlformats.org/officeDocument/2006/relationships/slide" Target="slide48.xml"/><Relationship Id="rId32" Type="http://schemas.openxmlformats.org/officeDocument/2006/relationships/slide" Target="slide62.xml"/><Relationship Id="rId37" Type="http://schemas.openxmlformats.org/officeDocument/2006/relationships/slide" Target="slide71.xml"/><Relationship Id="rId40" Type="http://schemas.openxmlformats.org/officeDocument/2006/relationships/slide" Target="slide77.xml"/><Relationship Id="rId5" Type="http://schemas.openxmlformats.org/officeDocument/2006/relationships/slide" Target="slide16.xml"/><Relationship Id="rId15" Type="http://schemas.openxmlformats.org/officeDocument/2006/relationships/slide" Target="slide33.xml"/><Relationship Id="rId23" Type="http://schemas.openxmlformats.org/officeDocument/2006/relationships/slide" Target="slide46.xml"/><Relationship Id="rId28" Type="http://schemas.openxmlformats.org/officeDocument/2006/relationships/slide" Target="slide55.xml"/><Relationship Id="rId36" Type="http://schemas.openxmlformats.org/officeDocument/2006/relationships/slide" Target="slide69.xml"/><Relationship Id="rId10" Type="http://schemas.openxmlformats.org/officeDocument/2006/relationships/slide" Target="slide26.xml"/><Relationship Id="rId19" Type="http://schemas.openxmlformats.org/officeDocument/2006/relationships/slide" Target="slide39.xml"/><Relationship Id="rId31" Type="http://schemas.openxmlformats.org/officeDocument/2006/relationships/slide" Target="slide60.xml"/><Relationship Id="rId44" Type="http://schemas.openxmlformats.org/officeDocument/2006/relationships/slide" Target="slide84.xml"/><Relationship Id="rId4" Type="http://schemas.openxmlformats.org/officeDocument/2006/relationships/slide" Target="slide15.xml"/><Relationship Id="rId9" Type="http://schemas.openxmlformats.org/officeDocument/2006/relationships/slide" Target="slide23.xml"/><Relationship Id="rId14" Type="http://schemas.openxmlformats.org/officeDocument/2006/relationships/slide" Target="slide31.xml"/><Relationship Id="rId22" Type="http://schemas.openxmlformats.org/officeDocument/2006/relationships/slide" Target="slide44.xml"/><Relationship Id="rId27" Type="http://schemas.openxmlformats.org/officeDocument/2006/relationships/slide" Target="slide53.xml"/><Relationship Id="rId30" Type="http://schemas.openxmlformats.org/officeDocument/2006/relationships/slide" Target="slide59.xml"/><Relationship Id="rId35" Type="http://schemas.openxmlformats.org/officeDocument/2006/relationships/slide" Target="slide68.xml"/><Relationship Id="rId43" Type="http://schemas.openxmlformats.org/officeDocument/2006/relationships/slide" Target="slide82.xml"/><Relationship Id="rId8" Type="http://schemas.openxmlformats.org/officeDocument/2006/relationships/slide" Target="slide21.xml"/><Relationship Id="rId3" Type="http://schemas.openxmlformats.org/officeDocument/2006/relationships/slide" Target="slide25.xml"/><Relationship Id="rId12" Type="http://schemas.openxmlformats.org/officeDocument/2006/relationships/slide" Target="slide28.xml"/><Relationship Id="rId17" Type="http://schemas.openxmlformats.org/officeDocument/2006/relationships/slide" Target="slide37.xml"/><Relationship Id="rId25" Type="http://schemas.openxmlformats.org/officeDocument/2006/relationships/slide" Target="slide49.xml"/><Relationship Id="rId33" Type="http://schemas.openxmlformats.org/officeDocument/2006/relationships/slide" Target="slide64.xml"/><Relationship Id="rId38" Type="http://schemas.openxmlformats.org/officeDocument/2006/relationships/slide" Target="slide73.xml"/></Relationships>
</file>

<file path=ppt/slides/_rels/slide11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slide" Target="slide41.xml"/><Relationship Id="rId4" Type="http://schemas.openxmlformats.org/officeDocument/2006/relationships/slide" Target="slide39.xml"/></Relationships>
</file>

<file path=ppt/slides/_rels/slide111.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53.xml"/><Relationship Id="rId7" Type="http://schemas.openxmlformats.org/officeDocument/2006/relationships/slide" Target="slide17.xml"/><Relationship Id="rId12" Type="http://schemas.openxmlformats.org/officeDocument/2006/relationships/slide" Target="slide64.xml"/><Relationship Id="rId2" Type="http://schemas.openxmlformats.org/officeDocument/2006/relationships/slide" Target="slide4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57.xml"/><Relationship Id="rId5" Type="http://schemas.openxmlformats.org/officeDocument/2006/relationships/slide" Target="slide62.xml"/><Relationship Id="rId10" Type="http://schemas.openxmlformats.org/officeDocument/2006/relationships/slide" Target="slide51.xml"/><Relationship Id="rId4" Type="http://schemas.openxmlformats.org/officeDocument/2006/relationships/slide" Target="slide60.xml"/><Relationship Id="rId9" Type="http://schemas.openxmlformats.org/officeDocument/2006/relationships/slide" Target="slide44.xml"/></Relationships>
</file>

<file path=ppt/slides/_rels/slide112.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slide" Target="slide69.xml"/><Relationship Id="rId3" Type="http://schemas.openxmlformats.org/officeDocument/2006/relationships/slide" Target="slide71.xml"/><Relationship Id="rId7" Type="http://schemas.openxmlformats.org/officeDocument/2006/relationships/slide" Target="slide55.xml"/><Relationship Id="rId12" Type="http://schemas.openxmlformats.org/officeDocument/2006/relationships/slide" Target="slide64.xml"/><Relationship Id="rId2"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slide" Target="slide84.xml"/><Relationship Id="rId11" Type="http://schemas.openxmlformats.org/officeDocument/2006/relationships/slide" Target="slide62.xml"/><Relationship Id="rId5" Type="http://schemas.openxmlformats.org/officeDocument/2006/relationships/slide" Target="slide75.xml"/><Relationship Id="rId10" Type="http://schemas.openxmlformats.org/officeDocument/2006/relationships/slide" Target="slide60.xml"/><Relationship Id="rId4" Type="http://schemas.openxmlformats.org/officeDocument/2006/relationships/slide" Target="slide73.xml"/><Relationship Id="rId9" Type="http://schemas.openxmlformats.org/officeDocument/2006/relationships/slide" Target="slide53.xml"/></Relationships>
</file>

<file path=ppt/slides/_rels/slide11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slide" Target="slide21.xml"/></Relationships>
</file>

<file path=ppt/slides/_rels/slide114.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6" Type="http://schemas.openxmlformats.org/officeDocument/2006/relationships/image" Target="../media/image144.png"/><Relationship Id="rId21" Type="http://schemas.openxmlformats.org/officeDocument/2006/relationships/image" Target="../media/image139.svg"/><Relationship Id="rId42" Type="http://schemas.openxmlformats.org/officeDocument/2006/relationships/image" Target="../media/image160.png"/><Relationship Id="rId47" Type="http://schemas.openxmlformats.org/officeDocument/2006/relationships/image" Target="../media/image165.svg"/><Relationship Id="rId63" Type="http://schemas.openxmlformats.org/officeDocument/2006/relationships/image" Target="../media/image181.svg"/><Relationship Id="rId68" Type="http://schemas.openxmlformats.org/officeDocument/2006/relationships/image" Target="../media/image186.png"/><Relationship Id="rId84" Type="http://schemas.openxmlformats.org/officeDocument/2006/relationships/image" Target="../media/image202.png"/><Relationship Id="rId89" Type="http://schemas.openxmlformats.org/officeDocument/2006/relationships/image" Target="../media/image207.svg"/><Relationship Id="rId16" Type="http://schemas.openxmlformats.org/officeDocument/2006/relationships/image" Target="../media/image134.png"/><Relationship Id="rId107" Type="http://schemas.openxmlformats.org/officeDocument/2006/relationships/image" Target="../media/image225.svg"/><Relationship Id="rId11" Type="http://schemas.openxmlformats.org/officeDocument/2006/relationships/image" Target="../media/image129.svg"/><Relationship Id="rId32" Type="http://schemas.openxmlformats.org/officeDocument/2006/relationships/image" Target="../media/image150.png"/><Relationship Id="rId37" Type="http://schemas.openxmlformats.org/officeDocument/2006/relationships/image" Target="../media/image155.svg"/><Relationship Id="rId53" Type="http://schemas.openxmlformats.org/officeDocument/2006/relationships/image" Target="../media/image171.svg"/><Relationship Id="rId58" Type="http://schemas.openxmlformats.org/officeDocument/2006/relationships/image" Target="../media/image176.png"/><Relationship Id="rId74" Type="http://schemas.openxmlformats.org/officeDocument/2006/relationships/image" Target="../media/image192.png"/><Relationship Id="rId79" Type="http://schemas.openxmlformats.org/officeDocument/2006/relationships/image" Target="../media/image197.svg"/><Relationship Id="rId102" Type="http://schemas.openxmlformats.org/officeDocument/2006/relationships/image" Target="../media/image220.png"/><Relationship Id="rId5" Type="http://schemas.openxmlformats.org/officeDocument/2006/relationships/image" Target="../media/image123.svg"/><Relationship Id="rId90" Type="http://schemas.openxmlformats.org/officeDocument/2006/relationships/image" Target="../media/image208.png"/><Relationship Id="rId95" Type="http://schemas.openxmlformats.org/officeDocument/2006/relationships/image" Target="../media/image213.svg"/><Relationship Id="rId22" Type="http://schemas.openxmlformats.org/officeDocument/2006/relationships/image" Target="../media/image140.png"/><Relationship Id="rId27" Type="http://schemas.openxmlformats.org/officeDocument/2006/relationships/image" Target="../media/image145.svg"/><Relationship Id="rId43" Type="http://schemas.openxmlformats.org/officeDocument/2006/relationships/image" Target="../media/image161.svg"/><Relationship Id="rId48" Type="http://schemas.openxmlformats.org/officeDocument/2006/relationships/image" Target="../media/image166.png"/><Relationship Id="rId64" Type="http://schemas.openxmlformats.org/officeDocument/2006/relationships/image" Target="../media/image182.png"/><Relationship Id="rId69" Type="http://schemas.openxmlformats.org/officeDocument/2006/relationships/image" Target="../media/image187.svg"/><Relationship Id="rId80" Type="http://schemas.openxmlformats.org/officeDocument/2006/relationships/image" Target="../media/image198.png"/><Relationship Id="rId85" Type="http://schemas.openxmlformats.org/officeDocument/2006/relationships/image" Target="../media/image203.svg"/><Relationship Id="rId12" Type="http://schemas.openxmlformats.org/officeDocument/2006/relationships/image" Target="../media/image130.png"/><Relationship Id="rId17" Type="http://schemas.openxmlformats.org/officeDocument/2006/relationships/image" Target="../media/image135.svg"/><Relationship Id="rId33" Type="http://schemas.openxmlformats.org/officeDocument/2006/relationships/image" Target="../media/image151.svg"/><Relationship Id="rId38" Type="http://schemas.openxmlformats.org/officeDocument/2006/relationships/image" Target="../media/image156.png"/><Relationship Id="rId59" Type="http://schemas.openxmlformats.org/officeDocument/2006/relationships/image" Target="../media/image177.svg"/><Relationship Id="rId103" Type="http://schemas.openxmlformats.org/officeDocument/2006/relationships/image" Target="../media/image221.svg"/><Relationship Id="rId108" Type="http://schemas.openxmlformats.org/officeDocument/2006/relationships/image" Target="../media/image226.png"/><Relationship Id="rId54" Type="http://schemas.openxmlformats.org/officeDocument/2006/relationships/image" Target="../media/image172.png"/><Relationship Id="rId70" Type="http://schemas.openxmlformats.org/officeDocument/2006/relationships/image" Target="../media/image188.png"/><Relationship Id="rId75" Type="http://schemas.openxmlformats.org/officeDocument/2006/relationships/image" Target="../media/image193.svg"/><Relationship Id="rId91" Type="http://schemas.openxmlformats.org/officeDocument/2006/relationships/image" Target="../media/image209.svg"/><Relationship Id="rId96"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124.png"/><Relationship Id="rId15" Type="http://schemas.openxmlformats.org/officeDocument/2006/relationships/image" Target="../media/image133.svg"/><Relationship Id="rId23" Type="http://schemas.openxmlformats.org/officeDocument/2006/relationships/image" Target="../media/image141.svg"/><Relationship Id="rId28" Type="http://schemas.openxmlformats.org/officeDocument/2006/relationships/image" Target="../media/image146.png"/><Relationship Id="rId36" Type="http://schemas.openxmlformats.org/officeDocument/2006/relationships/image" Target="../media/image154.png"/><Relationship Id="rId49" Type="http://schemas.openxmlformats.org/officeDocument/2006/relationships/image" Target="../media/image167.svg"/><Relationship Id="rId57" Type="http://schemas.openxmlformats.org/officeDocument/2006/relationships/image" Target="../media/image175.svg"/><Relationship Id="rId106" Type="http://schemas.openxmlformats.org/officeDocument/2006/relationships/image" Target="../media/image224.png"/><Relationship Id="rId10" Type="http://schemas.openxmlformats.org/officeDocument/2006/relationships/image" Target="../media/image128.png"/><Relationship Id="rId31" Type="http://schemas.openxmlformats.org/officeDocument/2006/relationships/image" Target="../media/image149.svg"/><Relationship Id="rId44" Type="http://schemas.openxmlformats.org/officeDocument/2006/relationships/image" Target="../media/image162.png"/><Relationship Id="rId52" Type="http://schemas.openxmlformats.org/officeDocument/2006/relationships/image" Target="../media/image170.png"/><Relationship Id="rId60" Type="http://schemas.openxmlformats.org/officeDocument/2006/relationships/image" Target="../media/image178.png"/><Relationship Id="rId65" Type="http://schemas.openxmlformats.org/officeDocument/2006/relationships/image" Target="../media/image183.svg"/><Relationship Id="rId73" Type="http://schemas.openxmlformats.org/officeDocument/2006/relationships/image" Target="../media/image191.svg"/><Relationship Id="rId78" Type="http://schemas.openxmlformats.org/officeDocument/2006/relationships/image" Target="../media/image196.png"/><Relationship Id="rId81" Type="http://schemas.openxmlformats.org/officeDocument/2006/relationships/image" Target="../media/image199.svg"/><Relationship Id="rId86" Type="http://schemas.openxmlformats.org/officeDocument/2006/relationships/image" Target="../media/image204.png"/><Relationship Id="rId94" Type="http://schemas.openxmlformats.org/officeDocument/2006/relationships/image" Target="../media/image212.png"/><Relationship Id="rId99" Type="http://schemas.openxmlformats.org/officeDocument/2006/relationships/image" Target="../media/image217.svg"/><Relationship Id="rId101" Type="http://schemas.openxmlformats.org/officeDocument/2006/relationships/image" Target="../media/image219.svg"/><Relationship Id="rId4" Type="http://schemas.openxmlformats.org/officeDocument/2006/relationships/image" Target="../media/image122.png"/><Relationship Id="rId9" Type="http://schemas.openxmlformats.org/officeDocument/2006/relationships/image" Target="../media/image127.svg"/><Relationship Id="rId13" Type="http://schemas.openxmlformats.org/officeDocument/2006/relationships/image" Target="../media/image131.svg"/><Relationship Id="rId18" Type="http://schemas.openxmlformats.org/officeDocument/2006/relationships/image" Target="../media/image136.png"/><Relationship Id="rId39" Type="http://schemas.openxmlformats.org/officeDocument/2006/relationships/image" Target="../media/image157.svg"/><Relationship Id="rId109" Type="http://schemas.openxmlformats.org/officeDocument/2006/relationships/image" Target="../media/image227.svg"/><Relationship Id="rId34" Type="http://schemas.openxmlformats.org/officeDocument/2006/relationships/image" Target="../media/image152.png"/><Relationship Id="rId50" Type="http://schemas.openxmlformats.org/officeDocument/2006/relationships/image" Target="../media/image168.png"/><Relationship Id="rId55" Type="http://schemas.openxmlformats.org/officeDocument/2006/relationships/image" Target="../media/image173.svg"/><Relationship Id="rId76" Type="http://schemas.openxmlformats.org/officeDocument/2006/relationships/image" Target="../media/image194.png"/><Relationship Id="rId97" Type="http://schemas.openxmlformats.org/officeDocument/2006/relationships/image" Target="../media/image215.svg"/><Relationship Id="rId104" Type="http://schemas.openxmlformats.org/officeDocument/2006/relationships/image" Target="../media/image222.png"/><Relationship Id="rId7" Type="http://schemas.openxmlformats.org/officeDocument/2006/relationships/image" Target="../media/image125.svg"/><Relationship Id="rId71" Type="http://schemas.openxmlformats.org/officeDocument/2006/relationships/image" Target="../media/image189.svg"/><Relationship Id="rId92" Type="http://schemas.openxmlformats.org/officeDocument/2006/relationships/image" Target="../media/image210.png"/><Relationship Id="rId2" Type="http://schemas.openxmlformats.org/officeDocument/2006/relationships/image" Target="../media/image120.png"/><Relationship Id="rId29" Type="http://schemas.openxmlformats.org/officeDocument/2006/relationships/image" Target="../media/image147.svg"/><Relationship Id="rId24" Type="http://schemas.openxmlformats.org/officeDocument/2006/relationships/image" Target="../media/image142.png"/><Relationship Id="rId40" Type="http://schemas.openxmlformats.org/officeDocument/2006/relationships/image" Target="../media/image158.png"/><Relationship Id="rId45" Type="http://schemas.openxmlformats.org/officeDocument/2006/relationships/image" Target="../media/image163.svg"/><Relationship Id="rId66" Type="http://schemas.openxmlformats.org/officeDocument/2006/relationships/image" Target="../media/image184.png"/><Relationship Id="rId87" Type="http://schemas.openxmlformats.org/officeDocument/2006/relationships/image" Target="../media/image205.svg"/><Relationship Id="rId110" Type="http://schemas.openxmlformats.org/officeDocument/2006/relationships/image" Target="../media/image228.png"/><Relationship Id="rId61" Type="http://schemas.openxmlformats.org/officeDocument/2006/relationships/image" Target="../media/image179.svg"/><Relationship Id="rId82" Type="http://schemas.openxmlformats.org/officeDocument/2006/relationships/image" Target="../media/image200.png"/><Relationship Id="rId19" Type="http://schemas.openxmlformats.org/officeDocument/2006/relationships/image" Target="../media/image137.svg"/><Relationship Id="rId14" Type="http://schemas.openxmlformats.org/officeDocument/2006/relationships/image" Target="../media/image132.png"/><Relationship Id="rId30" Type="http://schemas.openxmlformats.org/officeDocument/2006/relationships/image" Target="../media/image148.png"/><Relationship Id="rId35" Type="http://schemas.openxmlformats.org/officeDocument/2006/relationships/image" Target="../media/image153.svg"/><Relationship Id="rId56" Type="http://schemas.openxmlformats.org/officeDocument/2006/relationships/image" Target="../media/image174.png"/><Relationship Id="rId77" Type="http://schemas.openxmlformats.org/officeDocument/2006/relationships/image" Target="../media/image195.svg"/><Relationship Id="rId100" Type="http://schemas.openxmlformats.org/officeDocument/2006/relationships/image" Target="../media/image218.png"/><Relationship Id="rId105" Type="http://schemas.openxmlformats.org/officeDocument/2006/relationships/image" Target="../media/image223.svg"/><Relationship Id="rId8" Type="http://schemas.openxmlformats.org/officeDocument/2006/relationships/image" Target="../media/image126.png"/><Relationship Id="rId51" Type="http://schemas.openxmlformats.org/officeDocument/2006/relationships/image" Target="../media/image169.svg"/><Relationship Id="rId72" Type="http://schemas.openxmlformats.org/officeDocument/2006/relationships/image" Target="../media/image190.png"/><Relationship Id="rId93" Type="http://schemas.openxmlformats.org/officeDocument/2006/relationships/image" Target="../media/image211.svg"/><Relationship Id="rId98" Type="http://schemas.openxmlformats.org/officeDocument/2006/relationships/image" Target="../media/image216.png"/><Relationship Id="rId3" Type="http://schemas.openxmlformats.org/officeDocument/2006/relationships/image" Target="../media/image121.svg"/><Relationship Id="rId25" Type="http://schemas.openxmlformats.org/officeDocument/2006/relationships/image" Target="../media/image143.svg"/><Relationship Id="rId46" Type="http://schemas.openxmlformats.org/officeDocument/2006/relationships/image" Target="../media/image164.png"/><Relationship Id="rId67" Type="http://schemas.openxmlformats.org/officeDocument/2006/relationships/image" Target="../media/image185.svg"/><Relationship Id="rId20" Type="http://schemas.openxmlformats.org/officeDocument/2006/relationships/image" Target="../media/image138.png"/><Relationship Id="rId41" Type="http://schemas.openxmlformats.org/officeDocument/2006/relationships/image" Target="../media/image159.svg"/><Relationship Id="rId62" Type="http://schemas.openxmlformats.org/officeDocument/2006/relationships/image" Target="../media/image180.png"/><Relationship Id="rId83" Type="http://schemas.openxmlformats.org/officeDocument/2006/relationships/image" Target="../media/image201.svg"/><Relationship Id="rId88" Type="http://schemas.openxmlformats.org/officeDocument/2006/relationships/image" Target="../media/image206.png"/><Relationship Id="rId111" Type="http://schemas.openxmlformats.org/officeDocument/2006/relationships/image" Target="../media/image229.sv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slide" Target="slide16.xml"/><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slide" Target="slide15.xml"/></Relationships>
</file>

<file path=ppt/slides/_rels/slide2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15.xml"/></Relationships>
</file>

<file path=ppt/slides/_rels/slide2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slide" Target="slide15.xml"/></Relationships>
</file>

<file path=ppt/slides/_rels/slide2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1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 Target="slide25.xml"/><Relationship Id="rId7" Type="http://schemas.openxmlformats.org/officeDocument/2006/relationships/image" Target="../media/image52.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 Target="slide25.xml"/><Relationship Id="rId7" Type="http://schemas.openxmlformats.org/officeDocument/2006/relationships/image" Target="../media/image59.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slide" Target="slide26.xml"/><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 Target="slide25.xml"/><Relationship Id="rId7" Type="http://schemas.openxmlformats.org/officeDocument/2006/relationships/image" Target="../media/image63.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slide" Target="slide27.xml"/><Relationship Id="rId10" Type="http://schemas.openxmlformats.org/officeDocument/2006/relationships/image" Target="../media/image66.png"/><Relationship Id="rId4" Type="http://schemas.openxmlformats.org/officeDocument/2006/relationships/slide" Target="slide26.xml"/><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67.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29.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31.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68.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32.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31.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33.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69.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34.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33.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70.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36.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3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 Target="slide25.xml"/><Relationship Id="rId7" Type="http://schemas.openxmlformats.org/officeDocument/2006/relationships/image" Target="../media/image72.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slide" Target="slide27.xml"/><Relationship Id="rId10" Type="http://schemas.openxmlformats.org/officeDocument/2006/relationships/image" Target="../media/image75.png"/><Relationship Id="rId4" Type="http://schemas.openxmlformats.org/officeDocument/2006/relationships/slide" Target="slide26.xml"/><Relationship Id="rId9" Type="http://schemas.openxmlformats.org/officeDocument/2006/relationships/image" Target="../media/image74.png"/></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 Target="slide25.xml"/><Relationship Id="rId7" Type="http://schemas.openxmlformats.org/officeDocument/2006/relationships/image" Target="../media/image77.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slide" Target="slide27.xml"/><Relationship Id="rId4" Type="http://schemas.openxmlformats.org/officeDocument/2006/relationships/slide" Target="slide26.xml"/></Relationships>
</file>

<file path=ppt/slides/_rels/slide39.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79.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27.xml"/><Relationship Id="rId4" Type="http://schemas.openxmlformats.org/officeDocument/2006/relationships/slide" Target="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39.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27.xml"/><Relationship Id="rId4" Type="http://schemas.openxmlformats.org/officeDocument/2006/relationships/slide" Target="slide26.xml"/></Relationships>
</file>

<file path=ppt/slides/_rels/slide41.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80.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27.xml"/><Relationship Id="rId4" Type="http://schemas.openxmlformats.org/officeDocument/2006/relationships/slide" Target="slide26.xml"/></Relationships>
</file>

<file path=ppt/slides/_rels/slide42.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41.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27.xml"/><Relationship Id="rId4" Type="http://schemas.openxmlformats.org/officeDocument/2006/relationships/slide" Target="slide26.xml"/></Relationships>
</file>

<file path=ppt/slides/_rels/slide4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slide" Target="slide27.xml"/><Relationship Id="rId4" Type="http://schemas.openxmlformats.org/officeDocument/2006/relationships/slide" Target="slide26.xml"/></Relationships>
</file>

<file path=ppt/slides/_rels/slide44.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84.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27.xml"/><Relationship Id="rId4" Type="http://schemas.openxmlformats.org/officeDocument/2006/relationships/slide" Target="slide26.xml"/></Relationships>
</file>

<file path=ppt/slides/_rels/slide45.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44.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27.xml"/><Relationship Id="rId4" Type="http://schemas.openxmlformats.org/officeDocument/2006/relationships/slide" Target="slide26.xml"/></Relationships>
</file>

<file path=ppt/slides/_rels/slide46.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85.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27.xml"/><Relationship Id="rId4" Type="http://schemas.openxmlformats.org/officeDocument/2006/relationships/slide" Target="slide26.xml"/></Relationships>
</file>

<file path=ppt/slides/_rels/slide47.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46.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27.xml"/><Relationship Id="rId4" Type="http://schemas.openxmlformats.org/officeDocument/2006/relationships/slide" Target="slide26.xml"/></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 Target="slide25.xml"/><Relationship Id="rId7" Type="http://schemas.openxmlformats.org/officeDocument/2006/relationships/image" Target="../media/image88.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slide" Target="slide26.xml"/><Relationship Id="rId9"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slide" Target="slide48.xml"/><Relationship Id="rId4" Type="http://schemas.openxmlformats.org/officeDocument/2006/relationships/slide" Target="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26.xml"/></Relationships>
</file>

<file path=ppt/slides/_rels/slide5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48.xml"/><Relationship Id="rId4" Type="http://schemas.openxmlformats.org/officeDocument/2006/relationships/slide" Target="slide26.xml"/></Relationships>
</file>

<file path=ppt/slides/_rels/slide5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48.xml"/><Relationship Id="rId4" Type="http://schemas.openxmlformats.org/officeDocument/2006/relationships/slide" Target="slide26.xml"/></Relationships>
</file>

<file path=ppt/slides/_rels/slide5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slide" Target="slide48.xml"/><Relationship Id="rId4" Type="http://schemas.openxmlformats.org/officeDocument/2006/relationships/slide" Target="slide26.xml"/></Relationships>
</file>

<file path=ppt/slides/_rels/slide5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48.xml"/><Relationship Id="rId4" Type="http://schemas.openxmlformats.org/officeDocument/2006/relationships/slide" Target="slide26.xml"/></Relationships>
</file>

<file path=ppt/slides/_rels/slide5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slide" Target="slide48.xml"/><Relationship Id="rId4" Type="http://schemas.openxmlformats.org/officeDocument/2006/relationships/slide" Target="slide26.xml"/></Relationships>
</file>

<file path=ppt/slides/_rels/slide5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55.xml"/><Relationship Id="rId5" Type="http://schemas.openxmlformats.org/officeDocument/2006/relationships/slide" Target="slide48.xml"/><Relationship Id="rId4" Type="http://schemas.openxmlformats.org/officeDocument/2006/relationships/slide" Target="slide26.xml"/></Relationships>
</file>

<file path=ppt/slides/_rels/slide5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slide" Target="slide48.xml"/><Relationship Id="rId4" Type="http://schemas.openxmlformats.org/officeDocument/2006/relationships/slide" Target="slide26.xml"/></Relationships>
</file>

<file path=ppt/slides/_rels/slide5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48.xml"/><Relationship Id="rId4" Type="http://schemas.openxmlformats.org/officeDocument/2006/relationships/slide" Target="slide26.xml"/></Relationships>
</file>

<file path=ppt/slides/_rels/slide5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slide" Target="slide25.xml"/><Relationship Id="rId7" Type="http://schemas.openxmlformats.org/officeDocument/2006/relationships/image" Target="../media/image99.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slide" Target="slide26.xml"/><Relationship Id="rId9"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slide" Target="slide59.xml"/><Relationship Id="rId4" Type="http://schemas.openxmlformats.org/officeDocument/2006/relationships/slide" Target="slide26.xml"/></Relationships>
</file>

<file path=ppt/slides/_rels/slide6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59.xml"/><Relationship Id="rId4" Type="http://schemas.openxmlformats.org/officeDocument/2006/relationships/slide" Target="slide26.xml"/></Relationships>
</file>

<file path=ppt/slides/_rels/slide6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slide" Target="slide59.xml"/><Relationship Id="rId4" Type="http://schemas.openxmlformats.org/officeDocument/2006/relationships/slide" Target="slide26.xml"/></Relationships>
</file>

<file path=ppt/slides/_rels/slide6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62.xml"/><Relationship Id="rId5" Type="http://schemas.openxmlformats.org/officeDocument/2006/relationships/slide" Target="slide59.xml"/><Relationship Id="rId4" Type="http://schemas.openxmlformats.org/officeDocument/2006/relationships/slide" Target="slide26.xml"/></Relationships>
</file>

<file path=ppt/slides/_rels/slide6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slide" Target="slide59.xml"/><Relationship Id="rId4" Type="http://schemas.openxmlformats.org/officeDocument/2006/relationships/slide" Target="slide26.xml"/></Relationships>
</file>

<file path=ppt/slides/_rels/slide6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64.xml"/><Relationship Id="rId5" Type="http://schemas.openxmlformats.org/officeDocument/2006/relationships/slide" Target="slide59.xml"/><Relationship Id="rId4" Type="http://schemas.openxmlformats.org/officeDocument/2006/relationships/slide" Target="slide26.xml"/></Relationships>
</file>

<file path=ppt/slides/_rels/slide6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slide" Target="slide59.xml"/><Relationship Id="rId4" Type="http://schemas.openxmlformats.org/officeDocument/2006/relationships/slide" Target="slide26.xml"/></Relationships>
</file>

<file path=ppt/slides/_rels/slide6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59.xml"/><Relationship Id="rId4" Type="http://schemas.openxmlformats.org/officeDocument/2006/relationships/slide" Target="slide26.xml"/></Relationships>
</file>

<file path=ppt/slides/_rels/slide6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slide" Target="slide25.xml"/><Relationship Id="rId7" Type="http://schemas.openxmlformats.org/officeDocument/2006/relationships/image" Target="../media/image108.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slide" Target="slide26.xml"/></Relationships>
</file>

<file path=ppt/slides/_rels/slide6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slide" Target="slide68.xml"/><Relationship Id="rId4" Type="http://schemas.openxmlformats.org/officeDocument/2006/relationships/slide" Target="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69.xml"/><Relationship Id="rId5" Type="http://schemas.openxmlformats.org/officeDocument/2006/relationships/slide" Target="slide68.xml"/><Relationship Id="rId4" Type="http://schemas.openxmlformats.org/officeDocument/2006/relationships/slide" Target="slide26.xml"/></Relationships>
</file>

<file path=ppt/slides/_rels/slide7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slide" Target="slide68.xml"/><Relationship Id="rId4" Type="http://schemas.openxmlformats.org/officeDocument/2006/relationships/slide" Target="slide26.xml"/></Relationships>
</file>

<file path=ppt/slides/_rels/slide7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68.xml"/><Relationship Id="rId4" Type="http://schemas.openxmlformats.org/officeDocument/2006/relationships/slide" Target="slide26.xml"/></Relationships>
</file>

<file path=ppt/slides/_rels/slide7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slide" Target="slide68.xml"/><Relationship Id="rId4" Type="http://schemas.openxmlformats.org/officeDocument/2006/relationships/slide" Target="slide26.xml"/></Relationships>
</file>

<file path=ppt/slides/_rels/slide7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68.xml"/><Relationship Id="rId4" Type="http://schemas.openxmlformats.org/officeDocument/2006/relationships/slide" Target="slide26.xml"/></Relationships>
</file>

<file path=ppt/slides/_rels/slide7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slide" Target="slide26.xml"/></Relationships>
</file>

<file path=ppt/slides/_rels/slide7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slide" Target="slide75.xml"/><Relationship Id="rId4" Type="http://schemas.openxmlformats.org/officeDocument/2006/relationships/slide" Target="slide26.xml"/></Relationships>
</file>

<file path=ppt/slides/_rels/slide77.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116.png"/><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slide" Target="slide26.xml"/></Relationships>
</file>

<file path=ppt/slides/_rels/slide7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slide" Target="slide77.xml"/><Relationship Id="rId4" Type="http://schemas.openxmlformats.org/officeDocument/2006/relationships/slide" Target="slide26.xml"/></Relationships>
</file>

<file path=ppt/slides/_rels/slide7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77.xml"/><Relationship Id="rId4" Type="http://schemas.openxmlformats.org/officeDocument/2006/relationships/slide" Target="slide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slide" Target="slide77.xml"/><Relationship Id="rId4" Type="http://schemas.openxmlformats.org/officeDocument/2006/relationships/slide" Target="slide26.xml"/></Relationships>
</file>

<file path=ppt/slides/_rels/slide8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80.xml"/><Relationship Id="rId5" Type="http://schemas.openxmlformats.org/officeDocument/2006/relationships/slide" Target="slide77.xml"/><Relationship Id="rId4" Type="http://schemas.openxmlformats.org/officeDocument/2006/relationships/slide" Target="slide26.xml"/></Relationships>
</file>

<file path=ppt/slides/_rels/slide8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slide" Target="slide77.xml"/><Relationship Id="rId4" Type="http://schemas.openxmlformats.org/officeDocument/2006/relationships/slide" Target="slide26.xml"/></Relationships>
</file>

<file path=ppt/slides/_rels/slide8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82.xml"/><Relationship Id="rId5" Type="http://schemas.openxmlformats.org/officeDocument/2006/relationships/slide" Target="slide77.xml"/><Relationship Id="rId4" Type="http://schemas.openxmlformats.org/officeDocument/2006/relationships/slide" Target="slide26.xml"/></Relationships>
</file>

<file path=ppt/slides/_rels/slide8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slide" Target="slide26.xml"/></Relationships>
</file>

<file path=ppt/slides/_rels/slide8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slide" Target="slide2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slide" Target="slide71.xml"/><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slide" Target="slide69.xml"/><Relationship Id="rId5" Type="http://schemas.openxmlformats.org/officeDocument/2006/relationships/slide" Target="slide35.xml"/><Relationship Id="rId4" Type="http://schemas.openxmlformats.org/officeDocument/2006/relationships/slide" Target="slide33.xml"/></Relationships>
</file>

<file path=ppt/slides/_rels/slide88.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 Target="slide84.xml"/><Relationship Id="rId7" Type="http://schemas.openxmlformats.org/officeDocument/2006/relationships/slide" Target="slide21.xml"/><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78.xml"/><Relationship Id="rId5" Type="http://schemas.openxmlformats.org/officeDocument/2006/relationships/slide" Target="slide16.xml"/><Relationship Id="rId10" Type="http://schemas.openxmlformats.org/officeDocument/2006/relationships/slide" Target="slide44.xml"/><Relationship Id="rId4" Type="http://schemas.openxmlformats.org/officeDocument/2006/relationships/slide" Target="slide17.xml"/><Relationship Id="rId9" Type="http://schemas.openxmlformats.org/officeDocument/2006/relationships/slide" Target="slide39.xml"/></Relationships>
</file>

<file path=ppt/slides/_rels/slide89.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51.xml"/><Relationship Id="rId3" Type="http://schemas.openxmlformats.org/officeDocument/2006/relationships/slide" Target="slide19.xml"/><Relationship Id="rId7" Type="http://schemas.openxmlformats.org/officeDocument/2006/relationships/slide" Target="slide69.xml"/><Relationship Id="rId12" Type="http://schemas.openxmlformats.org/officeDocument/2006/relationships/slide" Target="slide33.xml"/><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44.xml"/><Relationship Id="rId11" Type="http://schemas.openxmlformats.org/officeDocument/2006/relationships/slide" Target="slide84.xml"/><Relationship Id="rId5" Type="http://schemas.openxmlformats.org/officeDocument/2006/relationships/slide" Target="slide39.xml"/><Relationship Id="rId10" Type="http://schemas.openxmlformats.org/officeDocument/2006/relationships/slide" Target="slide78.xml"/><Relationship Id="rId4" Type="http://schemas.openxmlformats.org/officeDocument/2006/relationships/slide" Target="slide21.xml"/><Relationship Id="rId9" Type="http://schemas.openxmlformats.org/officeDocument/2006/relationships/slide" Target="slide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slide" Target="slide80.xml"/><Relationship Id="rId3" Type="http://schemas.openxmlformats.org/officeDocument/2006/relationships/slide" Target="slide35.xml"/><Relationship Id="rId7" Type="http://schemas.openxmlformats.org/officeDocument/2006/relationships/slide" Target="slide78.xml"/><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19.xml"/><Relationship Id="rId10" Type="http://schemas.openxmlformats.org/officeDocument/2006/relationships/slide" Target="slide84.xml"/><Relationship Id="rId4" Type="http://schemas.openxmlformats.org/officeDocument/2006/relationships/slide" Target="slide16.xml"/><Relationship Id="rId9" Type="http://schemas.openxmlformats.org/officeDocument/2006/relationships/slide" Target="slide82.xml"/></Relationships>
</file>

<file path=ppt/slides/_rels/slide91.xml.rels><?xml version="1.0" encoding="UTF-8" standalone="yes"?>
<Relationships xmlns="http://schemas.openxmlformats.org/package/2006/relationships"><Relationship Id="rId8" Type="http://schemas.openxmlformats.org/officeDocument/2006/relationships/slide" Target="slide84.xml"/><Relationship Id="rId3" Type="http://schemas.openxmlformats.org/officeDocument/2006/relationships/slide" Target="slide21.xml"/><Relationship Id="rId7" Type="http://schemas.openxmlformats.org/officeDocument/2006/relationships/slide" Target="slide82.xm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80.xml"/><Relationship Id="rId5" Type="http://schemas.openxmlformats.org/officeDocument/2006/relationships/slide" Target="slide78.xml"/><Relationship Id="rId10" Type="http://schemas.openxmlformats.org/officeDocument/2006/relationships/slide" Target="slide16.xml"/><Relationship Id="rId4" Type="http://schemas.openxmlformats.org/officeDocument/2006/relationships/slide" Target="slide35.xml"/><Relationship Id="rId9" Type="http://schemas.openxmlformats.org/officeDocument/2006/relationships/slide" Target="slide33.xml"/></Relationships>
</file>

<file path=ppt/slides/_rels/slide92.xml.rels><?xml version="1.0" encoding="UTF-8" standalone="yes"?>
<Relationships xmlns="http://schemas.openxmlformats.org/package/2006/relationships"><Relationship Id="rId8" Type="http://schemas.openxmlformats.org/officeDocument/2006/relationships/slide" Target="slide80.xml"/><Relationship Id="rId13" Type="http://schemas.openxmlformats.org/officeDocument/2006/relationships/slide" Target="slide39.xml"/><Relationship Id="rId3" Type="http://schemas.openxmlformats.org/officeDocument/2006/relationships/slide" Target="slide35.xml"/><Relationship Id="rId7" Type="http://schemas.openxmlformats.org/officeDocument/2006/relationships/slide" Target="slide78.xml"/><Relationship Id="rId12" Type="http://schemas.openxmlformats.org/officeDocument/2006/relationships/slide" Target="slide23.xml"/><Relationship Id="rId2"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17.xml"/><Relationship Id="rId5" Type="http://schemas.openxmlformats.org/officeDocument/2006/relationships/slide" Target="slide19.xml"/><Relationship Id="rId10" Type="http://schemas.openxmlformats.org/officeDocument/2006/relationships/slide" Target="slide84.xml"/><Relationship Id="rId4" Type="http://schemas.openxmlformats.org/officeDocument/2006/relationships/slide" Target="slide16.xml"/><Relationship Id="rId9" Type="http://schemas.openxmlformats.org/officeDocument/2006/relationships/slide" Target="slide82.xml"/><Relationship Id="rId14" Type="http://schemas.openxmlformats.org/officeDocument/2006/relationships/slide" Target="slide41.xml"/></Relationships>
</file>

<file path=ppt/slides/_rels/slide93.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slide" Target="slide69.xml"/><Relationship Id="rId18" Type="http://schemas.openxmlformats.org/officeDocument/2006/relationships/slide" Target="slide16.xml"/><Relationship Id="rId3" Type="http://schemas.openxmlformats.org/officeDocument/2006/relationships/slide" Target="slide46.xml"/><Relationship Id="rId21" Type="http://schemas.openxmlformats.org/officeDocument/2006/relationships/slide" Target="slide23.xml"/><Relationship Id="rId7" Type="http://schemas.openxmlformats.org/officeDocument/2006/relationships/slide" Target="slide55.xml"/><Relationship Id="rId12" Type="http://schemas.openxmlformats.org/officeDocument/2006/relationships/slide" Target="slide66.xml"/><Relationship Id="rId17" Type="http://schemas.openxmlformats.org/officeDocument/2006/relationships/slide" Target="slide84.xml"/><Relationship Id="rId2" Type="http://schemas.openxmlformats.org/officeDocument/2006/relationships/slide" Target="slide44.xml"/><Relationship Id="rId16" Type="http://schemas.openxmlformats.org/officeDocument/2006/relationships/slide" Target="slide75.xml"/><Relationship Id="rId20"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53.xml"/><Relationship Id="rId11" Type="http://schemas.openxmlformats.org/officeDocument/2006/relationships/slide" Target="slide64.xml"/><Relationship Id="rId5" Type="http://schemas.openxmlformats.org/officeDocument/2006/relationships/slide" Target="slide51.xml"/><Relationship Id="rId15" Type="http://schemas.openxmlformats.org/officeDocument/2006/relationships/slide" Target="slide73.xml"/><Relationship Id="rId10" Type="http://schemas.openxmlformats.org/officeDocument/2006/relationships/slide" Target="slide62.xml"/><Relationship Id="rId19" Type="http://schemas.openxmlformats.org/officeDocument/2006/relationships/slide" Target="slide19.xml"/><Relationship Id="rId4" Type="http://schemas.openxmlformats.org/officeDocument/2006/relationships/slide" Target="slide49.xml"/><Relationship Id="rId9" Type="http://schemas.openxmlformats.org/officeDocument/2006/relationships/slide" Target="slide60.xml"/><Relationship Id="rId14" Type="http://schemas.openxmlformats.org/officeDocument/2006/relationships/slide" Target="slide71.xml"/></Relationships>
</file>

<file path=ppt/slides/_rels/slide94.xml.rels><?xml version="1.0" encoding="UTF-8" standalone="yes"?>
<Relationships xmlns="http://schemas.openxmlformats.org/package/2006/relationships"><Relationship Id="rId8" Type="http://schemas.openxmlformats.org/officeDocument/2006/relationships/slide" Target="slide55.xml"/><Relationship Id="rId13" Type="http://schemas.openxmlformats.org/officeDocument/2006/relationships/slide" Target="slide66.xml"/><Relationship Id="rId18" Type="http://schemas.openxmlformats.org/officeDocument/2006/relationships/slide" Target="slide17.xml"/><Relationship Id="rId3" Type="http://schemas.openxmlformats.org/officeDocument/2006/relationships/slide" Target="slide41.xml"/><Relationship Id="rId7" Type="http://schemas.openxmlformats.org/officeDocument/2006/relationships/slide" Target="slide53.xml"/><Relationship Id="rId12" Type="http://schemas.openxmlformats.org/officeDocument/2006/relationships/slide" Target="slide64.xml"/><Relationship Id="rId17" Type="http://schemas.openxmlformats.org/officeDocument/2006/relationships/slide" Target="slide84.xml"/><Relationship Id="rId2" Type="http://schemas.openxmlformats.org/officeDocument/2006/relationships/slide" Target="slide39.xml"/><Relationship Id="rId16" Type="http://schemas.openxmlformats.org/officeDocument/2006/relationships/slide" Target="slide75.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slide" Target="slide62.xml"/><Relationship Id="rId5" Type="http://schemas.openxmlformats.org/officeDocument/2006/relationships/slide" Target="slide49.xml"/><Relationship Id="rId15" Type="http://schemas.openxmlformats.org/officeDocument/2006/relationships/slide" Target="slide73.xml"/><Relationship Id="rId10" Type="http://schemas.openxmlformats.org/officeDocument/2006/relationships/slide" Target="slide60.xml"/><Relationship Id="rId4" Type="http://schemas.openxmlformats.org/officeDocument/2006/relationships/slide" Target="slide44.xml"/><Relationship Id="rId9" Type="http://schemas.openxmlformats.org/officeDocument/2006/relationships/slide" Target="slide57.xml"/><Relationship Id="rId14" Type="http://schemas.openxmlformats.org/officeDocument/2006/relationships/slide" Target="slide71.xml"/></Relationships>
</file>

<file path=ppt/slides/_rels/slide95.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62.xml"/><Relationship Id="rId18" Type="http://schemas.openxmlformats.org/officeDocument/2006/relationships/slide" Target="slide75.xml"/><Relationship Id="rId3" Type="http://schemas.openxmlformats.org/officeDocument/2006/relationships/slide" Target="slide39.xml"/><Relationship Id="rId7" Type="http://schemas.openxmlformats.org/officeDocument/2006/relationships/slide" Target="slide46.xml"/><Relationship Id="rId12" Type="http://schemas.openxmlformats.org/officeDocument/2006/relationships/slide" Target="slide60.xml"/><Relationship Id="rId17" Type="http://schemas.openxmlformats.org/officeDocument/2006/relationships/slide" Target="slide73.xml"/><Relationship Id="rId2" Type="http://schemas.openxmlformats.org/officeDocument/2006/relationships/slide" Target="slide16.xml"/><Relationship Id="rId16" Type="http://schemas.openxmlformats.org/officeDocument/2006/relationships/slide" Target="slide71.xml"/><Relationship Id="rId1" Type="http://schemas.openxmlformats.org/officeDocument/2006/relationships/slideLayout" Target="../slideLayouts/slideLayout2.xml"/><Relationship Id="rId6" Type="http://schemas.openxmlformats.org/officeDocument/2006/relationships/slide" Target="slide44.xml"/><Relationship Id="rId11" Type="http://schemas.openxmlformats.org/officeDocument/2006/relationships/slide" Target="slide57.xml"/><Relationship Id="rId5" Type="http://schemas.openxmlformats.org/officeDocument/2006/relationships/slide" Target="slide41.xml"/><Relationship Id="rId15" Type="http://schemas.openxmlformats.org/officeDocument/2006/relationships/slide" Target="slide69.xml"/><Relationship Id="rId10" Type="http://schemas.openxmlformats.org/officeDocument/2006/relationships/slide" Target="slide53.xml"/><Relationship Id="rId19" Type="http://schemas.openxmlformats.org/officeDocument/2006/relationships/slide" Target="slide84.xml"/><Relationship Id="rId4" Type="http://schemas.openxmlformats.org/officeDocument/2006/relationships/slide" Target="slide17.xml"/><Relationship Id="rId9" Type="http://schemas.openxmlformats.org/officeDocument/2006/relationships/slide" Target="slide51.xml"/><Relationship Id="rId14" Type="http://schemas.openxmlformats.org/officeDocument/2006/relationships/slide" Target="slide66.xml"/></Relationships>
</file>

<file path=ppt/slides/_rels/slide96.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49.xml"/><Relationship Id="rId7" Type="http://schemas.openxmlformats.org/officeDocument/2006/relationships/slide" Target="slide57.xml"/><Relationship Id="rId12" Type="http://schemas.openxmlformats.org/officeDocument/2006/relationships/slide" Target="slide44.xml"/><Relationship Id="rId2" Type="http://schemas.openxmlformats.org/officeDocument/2006/relationships/slide" Target="slide16.xml"/><Relationship Id="rId1" Type="http://schemas.openxmlformats.org/officeDocument/2006/relationships/slideLayout" Target="../slideLayouts/slideLayout2.xml"/><Relationship Id="rId6" Type="http://schemas.openxmlformats.org/officeDocument/2006/relationships/slide" Target="slide55.xml"/><Relationship Id="rId11" Type="http://schemas.openxmlformats.org/officeDocument/2006/relationships/slide" Target="slide39.xml"/><Relationship Id="rId5" Type="http://schemas.openxmlformats.org/officeDocument/2006/relationships/slide" Target="slide53.xml"/><Relationship Id="rId10" Type="http://schemas.openxmlformats.org/officeDocument/2006/relationships/slide" Target="slide84.xml"/><Relationship Id="rId4" Type="http://schemas.openxmlformats.org/officeDocument/2006/relationships/slide" Target="slide51.xml"/><Relationship Id="rId9" Type="http://schemas.openxmlformats.org/officeDocument/2006/relationships/slide" Target="slide62.xml"/></Relationships>
</file>

<file path=ppt/slides/_rels/slide97.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75.xml"/><Relationship Id="rId7" Type="http://schemas.openxmlformats.org/officeDocument/2006/relationships/slide" Target="slide51.xml"/><Relationship Id="rId2" Type="http://schemas.openxmlformats.org/officeDocument/2006/relationships/slide" Target="slide62.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60.xml"/><Relationship Id="rId5" Type="http://schemas.openxmlformats.org/officeDocument/2006/relationships/slide" Target="slide44.xml"/><Relationship Id="rId10" Type="http://schemas.openxmlformats.org/officeDocument/2006/relationships/slide" Target="slide57.xml"/><Relationship Id="rId4" Type="http://schemas.openxmlformats.org/officeDocument/2006/relationships/slide" Target="slide39.xml"/><Relationship Id="rId9" Type="http://schemas.openxmlformats.org/officeDocument/2006/relationships/slide" Target="slide55.xml"/></Relationships>
</file>

<file path=ppt/slides/_rels/slide9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62.xml"/><Relationship Id="rId7" Type="http://schemas.openxmlformats.org/officeDocument/2006/relationships/slide" Target="slide49.xml"/><Relationship Id="rId2" Type="http://schemas.openxmlformats.org/officeDocument/2006/relationships/slide" Target="slide60.xml"/><Relationship Id="rId1" Type="http://schemas.openxmlformats.org/officeDocument/2006/relationships/slideLayout" Target="../slideLayouts/slideLayout2.xml"/><Relationship Id="rId6" Type="http://schemas.openxmlformats.org/officeDocument/2006/relationships/slide" Target="slide44.xml"/><Relationship Id="rId11" Type="http://schemas.openxmlformats.org/officeDocument/2006/relationships/slide" Target="slide57.xml"/><Relationship Id="rId5" Type="http://schemas.openxmlformats.org/officeDocument/2006/relationships/slide" Target="slide39.xml"/><Relationship Id="rId10" Type="http://schemas.openxmlformats.org/officeDocument/2006/relationships/slide" Target="slide55.xml"/><Relationship Id="rId4" Type="http://schemas.openxmlformats.org/officeDocument/2006/relationships/slide" Target="slide75.xml"/><Relationship Id="rId9" Type="http://schemas.openxmlformats.org/officeDocument/2006/relationships/slide" Target="slide53.xml"/></Relationships>
</file>

<file path=ppt/slides/_rels/slide99.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75.xml"/><Relationship Id="rId7" Type="http://schemas.openxmlformats.org/officeDocument/2006/relationships/slide" Target="slide51.xml"/><Relationship Id="rId12" Type="http://schemas.openxmlformats.org/officeDocument/2006/relationships/slide" Target="slide84.xml"/><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62.xml"/><Relationship Id="rId5" Type="http://schemas.openxmlformats.org/officeDocument/2006/relationships/slide" Target="slide44.xml"/><Relationship Id="rId10" Type="http://schemas.openxmlformats.org/officeDocument/2006/relationships/slide" Target="slide16.xml"/><Relationship Id="rId4" Type="http://schemas.openxmlformats.org/officeDocument/2006/relationships/slide" Target="slide39.xml"/><Relationship Id="rId9" Type="http://schemas.openxmlformats.org/officeDocument/2006/relationships/slide" Target="slide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EF8A50D-AEFB-C7C1-BB93-C099BB8C216A}"/>
              </a:ext>
            </a:extLst>
          </p:cNvPr>
          <p:cNvSpPr txBox="1"/>
          <p:nvPr/>
        </p:nvSpPr>
        <p:spPr>
          <a:xfrm>
            <a:off x="541489" y="1550160"/>
            <a:ext cx="8061118" cy="1077218"/>
          </a:xfrm>
          <a:prstGeom prst="rect">
            <a:avLst/>
          </a:prstGeom>
          <a:noFill/>
        </p:spPr>
        <p:txBody>
          <a:bodyPr wrap="none" rtlCol="0">
            <a:spAutoFit/>
          </a:bodyPr>
          <a:lstStyle/>
          <a:p>
            <a:pPr algn="ctr"/>
            <a:r>
              <a:rPr lang="en-US" sz="3200" b="1">
                <a:solidFill>
                  <a:schemeClr val="bg1"/>
                </a:solidFill>
                <a:latin typeface="Avenir Next LT Pro" panose="020B0504020202020204" pitchFamily="34" charset="0"/>
              </a:rPr>
              <a:t>Digital Data Package  </a:t>
            </a:r>
          </a:p>
          <a:p>
            <a:pPr algn="ctr"/>
            <a:r>
              <a:rPr lang="en-US" sz="3200" b="1">
                <a:solidFill>
                  <a:schemeClr val="bg1"/>
                </a:solidFill>
                <a:latin typeface="Avenir Next LT Pro" panose="020B0504020202020204" pitchFamily="34" charset="0"/>
              </a:rPr>
              <a:t> Use-Cases &amp; Information Requirements</a:t>
            </a:r>
            <a:endParaRPr lang="en-US" sz="2400" b="1" dirty="0">
              <a:solidFill>
                <a:schemeClr val="bg1"/>
              </a:solidFill>
              <a:latin typeface="Avenir Next LT Pro" panose="020B0504020202020204" pitchFamily="34" charset="0"/>
            </a:endParaRPr>
          </a:p>
        </p:txBody>
      </p:sp>
      <p:sp>
        <p:nvSpPr>
          <p:cNvPr id="3" name="Textfeld 2">
            <a:extLst>
              <a:ext uri="{FF2B5EF4-FFF2-40B4-BE49-F238E27FC236}">
                <a16:creationId xmlns:a16="http://schemas.microsoft.com/office/drawing/2014/main" id="{8A947A3D-F33C-F371-75EC-B583A5769833}"/>
              </a:ext>
            </a:extLst>
          </p:cNvPr>
          <p:cNvSpPr txBox="1"/>
          <p:nvPr/>
        </p:nvSpPr>
        <p:spPr>
          <a:xfrm>
            <a:off x="3140967" y="2719711"/>
            <a:ext cx="2862067" cy="707886"/>
          </a:xfrm>
          <a:prstGeom prst="rect">
            <a:avLst/>
          </a:prstGeom>
          <a:noFill/>
        </p:spPr>
        <p:txBody>
          <a:bodyPr wrap="none" rtlCol="0">
            <a:spAutoFit/>
          </a:bodyPr>
          <a:lstStyle/>
          <a:p>
            <a:pPr algn="ctr"/>
            <a:r>
              <a:rPr lang="de-DE" sz="2000">
                <a:solidFill>
                  <a:schemeClr val="bg1"/>
                </a:solidFill>
                <a:latin typeface="Avenir Next LT Pro" panose="020B0504020202020204" pitchFamily="34" charset="0"/>
              </a:rPr>
              <a:t>Darmstadt, 26.11.2025</a:t>
            </a:r>
          </a:p>
          <a:p>
            <a:pPr algn="ctr"/>
            <a:r>
              <a:rPr lang="de-DE" sz="2000">
                <a:solidFill>
                  <a:schemeClr val="bg1"/>
                </a:solidFill>
                <a:latin typeface="Avenir Next LT Pro" panose="020B0504020202020204" pitchFamily="34" charset="0"/>
              </a:rPr>
              <a:t>Michael Kirsch</a:t>
            </a:r>
            <a:endParaRPr lang="de-DE" sz="2000"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4160980164"/>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1193466678"/>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bl>
          </a:graphicData>
        </a:graphic>
      </p:graphicFrame>
    </p:spTree>
    <p:extLst>
      <p:ext uri="{BB962C8B-B14F-4D97-AF65-F5344CB8AC3E}">
        <p14:creationId xmlns:p14="http://schemas.microsoft.com/office/powerpoint/2010/main" val="2842528036"/>
      </p:ext>
    </p:extLst>
  </p:cSld>
  <p:clrMapOvr>
    <a:masterClrMapping/>
  </p:clrMapOvr>
  <p:transition spd="slow">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3482851607"/>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219200">
                <a:tc>
                  <a:txBody>
                    <a:bodyPr/>
                    <a:lstStyle/>
                    <a:p>
                      <a:r>
                        <a:rPr lang="en-AU" sz="1000" b="0" noProof="0"/>
                        <a:t>Kinematic Joint</a:t>
                      </a:r>
                      <a:endParaRPr lang="en-AU" sz="1000" b="0" noProof="0" dirty="0"/>
                    </a:p>
                  </a:txBody>
                  <a:tcPr marL="450056"/>
                </a:tc>
                <a:tc>
                  <a:txBody>
                    <a:bodyPr/>
                    <a:lstStyle/>
                    <a:p>
                      <a:r>
                        <a:rPr lang="en-US" sz="1000" b="0" noProof="0"/>
                        <a:t>Represents a kinematic joint between a pair of component instances</a:t>
                      </a:r>
                      <a:endParaRPr lang="en-AU" sz="1000" b="0" noProof="0" dirty="0"/>
                    </a:p>
                  </a:txBody>
                  <a:tcPr/>
                </a:tc>
                <a:tc>
                  <a:txBody>
                    <a:bodyPr/>
                    <a:lstStyle/>
                    <a:p>
                      <a:r>
                        <a:rPr lang="en-AU" sz="1000" b="0" noProof="0">
                          <a:hlinkClick r:id="rId2" action="ppaction://hlinksldjump"/>
                        </a:rPr>
                        <a:t>1.2.1 Mechanical Design</a:t>
                      </a:r>
                      <a:endParaRPr lang="en-AU" sz="1000" b="0" noProof="0" dirty="0"/>
                    </a:p>
                  </a:txBody>
                  <a:tcPr/>
                </a:tc>
                <a:tc>
                  <a:txBody>
                    <a:bodyPr/>
                    <a:lstStyle/>
                    <a:p>
                      <a:r>
                        <a:rPr lang="en-US" sz="1000" b="0" noProof="0">
                          <a:hlinkClick r:id="rId3" action="ppaction://hlinksldjump"/>
                        </a:rPr>
                        <a:t>1.3.1 Plan and prepare Simulation</a:t>
                      </a:r>
                      <a:r>
                        <a:rPr lang="en-US" sz="1000" b="0" noProof="0"/>
                        <a:t>, </a:t>
                      </a:r>
                      <a:r>
                        <a:rPr lang="en-US" sz="1000" b="0" noProof="0">
                          <a:hlinkClick r:id="rId4" action="ppaction://hlinksldjump"/>
                        </a:rPr>
                        <a:t>1.4.1 Prepare Testing</a:t>
                      </a:r>
                      <a:r>
                        <a:rPr lang="en-US" sz="1000" b="0" noProof="0"/>
                        <a:t>, </a:t>
                      </a:r>
                      <a:r>
                        <a:rPr lang="en-US" sz="1000" b="0" noProof="0">
                          <a:hlinkClick r:id="rId5" action="ppaction://hlinksldjump"/>
                        </a:rPr>
                        <a:t>2.1 Process Planning</a:t>
                      </a:r>
                      <a:r>
                        <a:rPr lang="en-US" sz="1000" b="0" noProof="0"/>
                        <a:t>, </a:t>
                      </a:r>
                      <a:r>
                        <a:rPr lang="en-US" sz="1000" b="0" noProof="0">
                          <a:hlinkClick r:id="rId6" action="ppaction://hlinksldjump"/>
                        </a:rPr>
                        <a:t>2.2 Inspection Planning</a:t>
                      </a:r>
                      <a:r>
                        <a:rPr lang="en-US" sz="1000" b="0" noProof="0"/>
                        <a:t>, </a:t>
                      </a:r>
                      <a:r>
                        <a:rPr lang="en-US" sz="1000" b="0" noProof="0">
                          <a:hlinkClick r:id="rId7" action="ppaction://hlinksldjump"/>
                        </a:rPr>
                        <a:t>2.3 Cost Calculation</a:t>
                      </a:r>
                      <a:r>
                        <a:rPr lang="en-US" sz="1000" b="0" noProof="0"/>
                        <a:t>, </a:t>
                      </a:r>
                      <a:r>
                        <a:rPr lang="en-US" sz="1000" b="0" noProof="0">
                          <a:hlinkClick r:id="rId8" action="ppaction://hlinksldjump"/>
                        </a:rPr>
                        <a:t>3.2 Product Assembly</a:t>
                      </a:r>
                      <a:r>
                        <a:rPr lang="en-US" sz="1000" b="0" noProof="0"/>
                        <a:t>, </a:t>
                      </a:r>
                      <a:r>
                        <a:rPr lang="en-US" sz="1000" b="0" noProof="0">
                          <a:hlinkClick r:id="rId9"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765705096"/>
                  </a:ext>
                </a:extLst>
              </a:tr>
              <a:tr h="457200">
                <a:tc>
                  <a:txBody>
                    <a:bodyPr/>
                    <a:lstStyle/>
                    <a:p>
                      <a:r>
                        <a:rPr lang="en-AU" sz="1000" b="0" noProof="0"/>
                        <a:t>Kinematic Sensor</a:t>
                      </a:r>
                      <a:endParaRPr lang="en-AU" sz="1000" b="0" noProof="0" dirty="0"/>
                    </a:p>
                  </a:txBody>
                  <a:tcPr marL="450056"/>
                </a:tc>
                <a:tc>
                  <a:txBody>
                    <a:bodyPr/>
                    <a:lstStyle/>
                    <a:p>
                      <a:r>
                        <a:rPr lang="en-AU" sz="1000" b="0" noProof="0"/>
                        <a:t>Represents a kinematic sensor</a:t>
                      </a:r>
                      <a:endParaRPr lang="en-AU" sz="1000" b="0" noProof="0" dirty="0"/>
                    </a:p>
                  </a:txBody>
                  <a:tcPr/>
                </a:tc>
                <a:tc>
                  <a:txBody>
                    <a:bodyPr/>
                    <a:lstStyle/>
                    <a:p>
                      <a:r>
                        <a:rPr lang="en-AU" sz="1000" b="0" noProof="0">
                          <a:hlinkClick r:id="rId2" action="ppaction://hlinksldjump"/>
                        </a:rPr>
                        <a:t>1.2.1 Mechanical Design</a:t>
                      </a:r>
                      <a:endParaRPr lang="en-AU" sz="1000" b="0" noProof="0" dirty="0"/>
                    </a:p>
                  </a:txBody>
                  <a:tcPr/>
                </a:tc>
                <a:tc>
                  <a:txBody>
                    <a:bodyPr/>
                    <a:lstStyle/>
                    <a:p>
                      <a:r>
                        <a:rPr lang="en-US" sz="1000" b="0" noProof="0">
                          <a:hlinkClick r:id="rId3" action="ppaction://hlinksldjump"/>
                        </a:rPr>
                        <a:t>1.3.1 Plan and prepare Simulation</a:t>
                      </a:r>
                      <a:r>
                        <a:rPr lang="en-US" sz="1000" b="0" noProof="0"/>
                        <a:t>, </a:t>
                      </a:r>
                      <a:r>
                        <a:rPr lang="en-US" sz="1000" b="0" noProof="0">
                          <a:hlinkClick r:id="rId4" action="ppaction://hlinksldjump"/>
                        </a:rPr>
                        <a:t>1.4.1 Prepare Testing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513365586"/>
                  </a:ext>
                </a:extLst>
              </a:tr>
              <a:tr h="457200">
                <a:tc>
                  <a:txBody>
                    <a:bodyPr/>
                    <a:lstStyle/>
                    <a:p>
                      <a:r>
                        <a:rPr lang="en-AU" sz="1000" b="0" noProof="0"/>
                        <a:t>Kinematic Motion</a:t>
                      </a:r>
                      <a:endParaRPr lang="en-AU" sz="1000" b="0" noProof="0" dirty="0"/>
                    </a:p>
                  </a:txBody>
                  <a:tcPr marL="450056"/>
                </a:tc>
                <a:tc>
                  <a:txBody>
                    <a:bodyPr/>
                    <a:lstStyle/>
                    <a:p>
                      <a:r>
                        <a:rPr lang="en-AU" sz="1000" b="0" noProof="0"/>
                        <a:t>Represents a kinematic motion</a:t>
                      </a:r>
                      <a:endParaRPr lang="en-AU" sz="1000" b="0" noProof="0" dirty="0"/>
                    </a:p>
                  </a:txBody>
                  <a:tcPr/>
                </a:tc>
                <a:tc>
                  <a:txBody>
                    <a:bodyPr/>
                    <a:lstStyle/>
                    <a:p>
                      <a:r>
                        <a:rPr lang="en-AU" sz="1000" b="0" noProof="0">
                          <a:hlinkClick r:id="rId2" action="ppaction://hlinksldjump"/>
                        </a:rPr>
                        <a:t>1.2.1 Mechanical Design</a:t>
                      </a:r>
                      <a:endParaRPr lang="en-AU" sz="1000" b="0" noProof="0" dirty="0"/>
                    </a:p>
                  </a:txBody>
                  <a:tcPr/>
                </a:tc>
                <a:tc>
                  <a:txBody>
                    <a:bodyPr/>
                    <a:lstStyle/>
                    <a:p>
                      <a:r>
                        <a:rPr lang="en-US" sz="1000" b="0" noProof="0">
                          <a:hlinkClick r:id="rId3" action="ppaction://hlinksldjump"/>
                        </a:rPr>
                        <a:t>1.3.1 Plan and prepare Simulation</a:t>
                      </a:r>
                      <a:r>
                        <a:rPr lang="en-US" sz="1000" b="0" noProof="0"/>
                        <a:t>, </a:t>
                      </a:r>
                      <a:r>
                        <a:rPr lang="en-US" sz="1000" b="0" noProof="0">
                          <a:hlinkClick r:id="rId4" action="ppaction://hlinksldjump"/>
                        </a:rPr>
                        <a:t>1.4.1 Prepare Testing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445167318"/>
                  </a:ext>
                </a:extLst>
              </a:tr>
              <a:tr h="762000">
                <a:tc>
                  <a:txBody>
                    <a:bodyPr/>
                    <a:lstStyle/>
                    <a:p>
                      <a:r>
                        <a:rPr lang="en-AU" sz="1000" b="0" noProof="0"/>
                        <a:t>Joining Element</a:t>
                      </a:r>
                      <a:endParaRPr lang="en-AU" sz="1000" b="0" noProof="0" dirty="0"/>
                    </a:p>
                  </a:txBody>
                  <a:tcPr marL="450056"/>
                </a:tc>
                <a:tc>
                  <a:txBody>
                    <a:bodyPr/>
                    <a:lstStyle/>
                    <a:p>
                      <a:r>
                        <a:rPr lang="en-US" sz="1000" b="0" noProof="0"/>
                        <a:t>Represents a joining element such as a welding spot, a rivet, etc.</a:t>
                      </a:r>
                      <a:endParaRPr lang="en-AU" sz="1000" b="0" noProof="0" dirty="0"/>
                    </a:p>
                  </a:txBody>
                  <a:tcPr/>
                </a:tc>
                <a:tc>
                  <a:txBody>
                    <a:bodyPr/>
                    <a:lstStyle/>
                    <a:p>
                      <a:r>
                        <a:rPr lang="en-AU" sz="1000" b="0" noProof="0">
                          <a:hlinkClick r:id="rId10" action="ppaction://hlinksldjump"/>
                        </a:rPr>
                        <a:t>1.2.1.1 Define Joining Elements</a:t>
                      </a:r>
                      <a:r>
                        <a:rPr lang="en-AU" sz="1000" b="0" noProof="0"/>
                        <a:t>, </a:t>
                      </a:r>
                      <a:r>
                        <a:rPr lang="en-AU" sz="1000" b="0" noProof="0">
                          <a:hlinkClick r:id="rId2" action="ppaction://hlinksldjump"/>
                        </a:rPr>
                        <a:t>1.2.1 Mechanical Design</a:t>
                      </a:r>
                      <a:endParaRPr lang="en-AU" sz="1000" b="0" noProof="0" dirty="0"/>
                    </a:p>
                  </a:txBody>
                  <a:tcPr/>
                </a:tc>
                <a:tc>
                  <a:txBody>
                    <a:bodyPr/>
                    <a:lstStyle/>
                    <a:p>
                      <a:r>
                        <a:rPr lang="en-US" sz="1000" b="0" noProof="0">
                          <a:hlinkClick r:id="rId3" action="ppaction://hlinksldjump"/>
                        </a:rPr>
                        <a:t>1.3.1 Plan and prepare Simulation</a:t>
                      </a:r>
                      <a:r>
                        <a:rPr lang="en-US" sz="1000" b="0" noProof="0"/>
                        <a:t>, </a:t>
                      </a:r>
                      <a:r>
                        <a:rPr lang="en-US" sz="1000" b="0" noProof="0">
                          <a:hlinkClick r:id="rId4" action="ppaction://hlinksldjump"/>
                        </a:rPr>
                        <a:t>1.4.1 Prepare Testing</a:t>
                      </a:r>
                      <a:r>
                        <a:rPr lang="en-US" sz="1000" b="0" noProof="0"/>
                        <a:t>, </a:t>
                      </a:r>
                      <a:r>
                        <a:rPr lang="en-US" sz="1000" b="0" noProof="0">
                          <a:hlinkClick r:id="rId5" action="ppaction://hlinksldjump"/>
                        </a:rPr>
                        <a:t>2.1 Process Planning</a:t>
                      </a:r>
                      <a:r>
                        <a:rPr lang="en-US" sz="1000" b="0" noProof="0"/>
                        <a:t>, </a:t>
                      </a:r>
                      <a:r>
                        <a:rPr lang="en-US" sz="1000" b="0" noProof="0">
                          <a:hlinkClick r:id="rId6" action="ppaction://hlinksldjump"/>
                        </a:rPr>
                        <a:t>2.2 Inspection Planning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428560627"/>
                  </a:ext>
                </a:extLst>
              </a:tr>
            </a:tbl>
          </a:graphicData>
        </a:graphic>
      </p:graphicFrame>
    </p:spTree>
    <p:extLst>
      <p:ext uri="{BB962C8B-B14F-4D97-AF65-F5344CB8AC3E}">
        <p14:creationId xmlns:p14="http://schemas.microsoft.com/office/powerpoint/2010/main" val="2630711553"/>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4016155566"/>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2.3 Cost Calculation</a:t>
                      </a:r>
                      <a:r>
                        <a:rPr lang="en-AU" sz="1000" noProof="0"/>
                        <a:t>, </a:t>
                      </a:r>
                      <a:r>
                        <a:rPr lang="en-AU" sz="1000" noProof="0">
                          <a:hlinkClick r:id="rId3" action="ppaction://hlinksldjump"/>
                        </a:rPr>
                        <a:t>2.5 Tools &amp; Equipment Design</a:t>
                      </a:r>
                      <a:r>
                        <a:rPr lang="en-AU" sz="1000" noProof="0"/>
                        <a:t>, </a:t>
                      </a:r>
                      <a:r>
                        <a:rPr lang="en-AU" sz="1000" noProof="0">
                          <a:hlinkClick r:id="rId4" action="ppaction://hlinksldjump"/>
                        </a:rPr>
                        <a:t>3.2 Product Assembly</a:t>
                      </a:r>
                      <a:r>
                        <a:rPr lang="en-AU" sz="1000" noProof="0"/>
                        <a:t>, </a:t>
                      </a:r>
                      <a:r>
                        <a:rPr lang="en-AU" sz="1000" noProof="0">
                          <a:hlinkClick r:id="rId5" action="ppaction://hlinksldjump"/>
                        </a:rPr>
                        <a:t>3.3 Quality Inspection</a:t>
                      </a:r>
                      <a:r>
                        <a:rPr lang="en-AU" sz="1000" noProof="0"/>
                        <a:t>, </a:t>
                      </a:r>
                      <a:r>
                        <a:rPr lang="en-AU" sz="1000" noProof="0">
                          <a:hlinkClick r:id="rId6" action="ppaction://hlinksldjump"/>
                        </a:rPr>
                        <a:t>3.4 Packaging &amp; Logistics</a:t>
                      </a:r>
                      <a:r>
                        <a:rPr lang="en-AU" sz="1000" noProof="0"/>
                        <a:t>, </a:t>
                      </a:r>
                      <a:r>
                        <a:rPr lang="en-AU" sz="1000" noProof="0">
                          <a:hlinkClick r:id="rId7" action="ppaction://hlinksldjump"/>
                        </a:rPr>
                        <a:t>4.2 Maintenance &amp; Service</a:t>
                      </a:r>
                      <a:r>
                        <a:rPr lang="en-AU" sz="1000" noProof="0"/>
                        <a:t>, </a:t>
                      </a:r>
                      <a:r>
                        <a:rPr lang="en-AU" sz="1000" noProof="0">
                          <a:hlinkClick r:id="rId8" action="ppaction://hlinksldjump"/>
                        </a:rPr>
                        <a:t>4.3 Disassembly &amp; Recycling</a:t>
                      </a:r>
                      <a:r>
                        <a:rPr lang="en-AU" sz="1000" noProof="0"/>
                        <a:t>, </a:t>
                      </a:r>
                      <a:r>
                        <a:rPr lang="en-AU" sz="1000" noProof="0">
                          <a:hlinkClick r:id="rId9" action="ppaction://hlinksldjump"/>
                        </a:rPr>
                        <a:t>5 Procurement</a:t>
                      </a:r>
                      <a:r>
                        <a:rPr lang="en-AU" sz="1000" noProof="0"/>
                        <a:t>, </a:t>
                      </a:r>
                      <a:r>
                        <a:rPr lang="en-AU" sz="1000" noProof="0">
                          <a:hlinkClick r:id="rId10" action="ppaction://hlinksldjump"/>
                        </a:rPr>
                        <a:t>7 Long-Term Archiving</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3528752702"/>
                  </a:ext>
                </a:extLst>
              </a:tr>
              <a:tr h="1524000">
                <a:tc>
                  <a:txBody>
                    <a:bodyPr/>
                    <a:lstStyle/>
                    <a:p>
                      <a:r>
                        <a:rPr lang="en-AU" sz="1000" b="0" noProof="0"/>
                        <a:t>Painting &amp; Coating</a:t>
                      </a:r>
                      <a:endParaRPr lang="en-AU" sz="1000" b="0" noProof="0" dirty="0"/>
                    </a:p>
                  </a:txBody>
                  <a:tcPr marL="450056"/>
                </a:tc>
                <a:tc>
                  <a:txBody>
                    <a:bodyPr/>
                    <a:lstStyle/>
                    <a:p>
                      <a:r>
                        <a:rPr lang="en-US" sz="1000" b="0" noProof="0"/>
                        <a:t>Description of a painting or coating for this mechanical component</a:t>
                      </a:r>
                      <a:endParaRPr lang="en-AU" sz="1000" b="0" noProof="0" dirty="0"/>
                    </a:p>
                  </a:txBody>
                  <a:tcPr/>
                </a:tc>
                <a:tc>
                  <a:txBody>
                    <a:bodyPr/>
                    <a:lstStyle/>
                    <a:p>
                      <a:endParaRPr lang="en-AU" sz="1000" b="0" noProof="0" dirty="0"/>
                    </a:p>
                  </a:txBody>
                  <a:tcPr/>
                </a:tc>
                <a:tc>
                  <a:txBody>
                    <a:bodyPr/>
                    <a:lstStyle/>
                    <a:p>
                      <a:r>
                        <a:rPr lang="en-US" sz="1000" b="0" noProof="0">
                          <a:hlinkClick r:id="rId11" action="ppaction://hlinksldjump"/>
                        </a:rPr>
                        <a:t>1.3.1 Plan and prepare Simulation</a:t>
                      </a:r>
                      <a:r>
                        <a:rPr lang="en-US" sz="1000" b="0" noProof="0"/>
                        <a:t>, </a:t>
                      </a:r>
                      <a:r>
                        <a:rPr lang="en-US" sz="1000" b="0" noProof="0">
                          <a:hlinkClick r:id="rId12" action="ppaction://hlinksldjump"/>
                        </a:rPr>
                        <a:t>1.4.1 Prepare Testing</a:t>
                      </a:r>
                      <a:r>
                        <a:rPr lang="en-US" sz="1000" b="0" noProof="0"/>
                        <a:t>, </a:t>
                      </a:r>
                      <a:r>
                        <a:rPr lang="en-US" sz="1000" b="0" noProof="0">
                          <a:hlinkClick r:id="rId13" action="ppaction://hlinksldjump"/>
                        </a:rPr>
                        <a:t>2.1 Process Planning</a:t>
                      </a:r>
                      <a:r>
                        <a:rPr lang="en-US" sz="1000" b="0" noProof="0"/>
                        <a:t>, </a:t>
                      </a:r>
                      <a:r>
                        <a:rPr lang="en-US" sz="1000" b="0" noProof="0">
                          <a:hlinkClick r:id="rId14" action="ppaction://hlinksldjump"/>
                        </a:rPr>
                        <a:t>2.2 Inspection Planning</a:t>
                      </a:r>
                      <a:r>
                        <a:rPr lang="en-US" sz="1000" b="0" noProof="0"/>
                        <a:t>, </a:t>
                      </a:r>
                      <a:r>
                        <a:rPr lang="en-US" sz="1000" b="0" noProof="0">
                          <a:hlinkClick r:id="rId2" action="ppaction://hlinksldjump"/>
                        </a:rPr>
                        <a:t>2.3 Cost Calculation</a:t>
                      </a:r>
                      <a:r>
                        <a:rPr lang="en-US" sz="1000" b="0" noProof="0"/>
                        <a:t>, </a:t>
                      </a:r>
                      <a:r>
                        <a:rPr lang="en-US" sz="1000" b="0" noProof="0">
                          <a:hlinkClick r:id="rId3" action="ppaction://hlinksldjump"/>
                        </a:rPr>
                        <a:t>2.5 Tools &amp; Equipment Design</a:t>
                      </a:r>
                      <a:r>
                        <a:rPr lang="en-US" sz="1000" b="0" noProof="0"/>
                        <a:t>, </a:t>
                      </a:r>
                      <a:r>
                        <a:rPr lang="en-US" sz="1000" b="0" noProof="0">
                          <a:hlinkClick r:id="rId15" action="ppaction://hlinksldjump"/>
                        </a:rPr>
                        <a:t>3.1 Parts Manufacturing</a:t>
                      </a:r>
                      <a:r>
                        <a:rPr lang="en-US" sz="1000" b="0" noProof="0"/>
                        <a:t>, </a:t>
                      </a:r>
                      <a:r>
                        <a:rPr lang="en-US" sz="1000" b="0" noProof="0">
                          <a:hlinkClick r:id="rId8" action="ppaction://hlinksldjump"/>
                        </a:rPr>
                        <a:t>4.3 Disassembly &amp; Recycling</a:t>
                      </a:r>
                      <a:r>
                        <a:rPr lang="en-US" sz="1000" b="0" noProof="0"/>
                        <a:t>, </a:t>
                      </a:r>
                      <a:r>
                        <a:rPr lang="en-US" sz="1000" b="0" noProof="0">
                          <a:hlinkClick r:id="rId9" action="ppaction://hlinksldjump"/>
                        </a:rPr>
                        <a:t>5 Procurement</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815229967"/>
                  </a:ext>
                </a:extLst>
              </a:tr>
            </a:tbl>
          </a:graphicData>
        </a:graphic>
      </p:graphicFrame>
    </p:spTree>
    <p:extLst>
      <p:ext uri="{BB962C8B-B14F-4D97-AF65-F5344CB8AC3E}">
        <p14:creationId xmlns:p14="http://schemas.microsoft.com/office/powerpoint/2010/main" val="1260255261"/>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1255037819"/>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371600">
                <a:tc>
                  <a:txBody>
                    <a:bodyPr/>
                    <a:lstStyle/>
                    <a:p>
                      <a:r>
                        <a:rPr lang="en-AU" sz="1000" b="0" noProof="0"/>
                        <a:t>Marking &amp; Labeling</a:t>
                      </a:r>
                      <a:endParaRPr lang="en-AU" sz="1000" b="0" noProof="0" dirty="0"/>
                    </a:p>
                  </a:txBody>
                  <a:tcPr marL="450056"/>
                </a:tc>
                <a:tc>
                  <a:txBody>
                    <a:bodyPr/>
                    <a:lstStyle/>
                    <a:p>
                      <a:endParaRPr lang="en-AU" sz="1000" b="0" noProof="0" dirty="0"/>
                    </a:p>
                  </a:txBody>
                  <a:tcPr/>
                </a:tc>
                <a:tc>
                  <a:txBody>
                    <a:bodyPr/>
                    <a:lstStyle/>
                    <a:p>
                      <a:endParaRPr lang="en-AU" sz="1000" b="0" noProof="0" dirty="0"/>
                    </a:p>
                  </a:txBody>
                  <a:tcPr/>
                </a:tc>
                <a:tc>
                  <a:txBody>
                    <a:bodyPr/>
                    <a:lstStyle/>
                    <a:p>
                      <a:r>
                        <a:rPr lang="en-US" sz="1000" b="0" noProof="0">
                          <a:hlinkClick r:id="rId2" action="ppaction://hlinksldjump"/>
                        </a:rPr>
                        <a:t>1.3.1 Plan and prepare Simulation</a:t>
                      </a:r>
                      <a:r>
                        <a:rPr lang="en-US" sz="1000" b="0" noProof="0"/>
                        <a:t>, </a:t>
                      </a:r>
                      <a:r>
                        <a:rPr lang="en-US" sz="1000" b="0" noProof="0">
                          <a:hlinkClick r:id="rId3" action="ppaction://hlinksldjump"/>
                        </a:rPr>
                        <a:t>1.4.1 Prepare Testing</a:t>
                      </a:r>
                      <a:r>
                        <a:rPr lang="en-US" sz="1000" b="0" noProof="0"/>
                        <a:t>, </a:t>
                      </a:r>
                      <a:r>
                        <a:rPr lang="en-US" sz="1000" b="0" noProof="0">
                          <a:hlinkClick r:id="rId4" action="ppaction://hlinksldjump"/>
                        </a:rPr>
                        <a:t>2.1 Process Planning</a:t>
                      </a:r>
                      <a:r>
                        <a:rPr lang="en-US" sz="1000" b="0" noProof="0"/>
                        <a:t>, </a:t>
                      </a:r>
                      <a:r>
                        <a:rPr lang="en-US" sz="1000" b="0" noProof="0">
                          <a:hlinkClick r:id="rId5" action="ppaction://hlinksldjump"/>
                        </a:rPr>
                        <a:t>2.2 Inspection Planning</a:t>
                      </a:r>
                      <a:r>
                        <a:rPr lang="en-US" sz="1000" b="0" noProof="0"/>
                        <a:t>, </a:t>
                      </a:r>
                      <a:r>
                        <a:rPr lang="en-US" sz="1000" b="0" noProof="0">
                          <a:hlinkClick r:id="rId6" action="ppaction://hlinksldjump"/>
                        </a:rPr>
                        <a:t>2.3 Cost Calculation</a:t>
                      </a:r>
                      <a:r>
                        <a:rPr lang="en-US" sz="1000" b="0" noProof="0"/>
                        <a:t>, </a:t>
                      </a:r>
                      <a:r>
                        <a:rPr lang="en-US" sz="1000" b="0" noProof="0">
                          <a:hlinkClick r:id="rId7" action="ppaction://hlinksldjump"/>
                        </a:rPr>
                        <a:t>2.5 Tools &amp; Equipment Design</a:t>
                      </a:r>
                      <a:r>
                        <a:rPr lang="en-US" sz="1000" b="0" noProof="0"/>
                        <a:t>, </a:t>
                      </a:r>
                      <a:r>
                        <a:rPr lang="en-US" sz="1000" b="0" noProof="0">
                          <a:hlinkClick r:id="rId8" action="ppaction://hlinksldjump"/>
                        </a:rPr>
                        <a:t>3.1 Parts Manufacturing</a:t>
                      </a:r>
                      <a:r>
                        <a:rPr lang="en-US" sz="1000" b="0" noProof="0"/>
                        <a:t>, </a:t>
                      </a:r>
                      <a:r>
                        <a:rPr lang="en-US" sz="1000" b="0" noProof="0">
                          <a:hlinkClick r:id="rId9" action="ppaction://hlinksldjump"/>
                        </a:rPr>
                        <a:t>5 Procurement</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710895198"/>
                  </a:ext>
                </a:extLst>
              </a:tr>
              <a:tr h="1371600">
                <a:tc>
                  <a:txBody>
                    <a:bodyPr/>
                    <a:lstStyle/>
                    <a:p>
                      <a:r>
                        <a:rPr lang="en-AU" sz="1000" b="0" noProof="0"/>
                        <a:t>Heat Treatment</a:t>
                      </a:r>
                      <a:endParaRPr lang="en-AU" sz="1000" b="0" noProof="0" dirty="0"/>
                    </a:p>
                  </a:txBody>
                  <a:tcPr marL="450056"/>
                </a:tc>
                <a:tc>
                  <a:txBody>
                    <a:bodyPr/>
                    <a:lstStyle/>
                    <a:p>
                      <a:r>
                        <a:rPr lang="en-US" sz="1000" b="0" noProof="0"/>
                        <a:t>Heat treatment of a mechanical component</a:t>
                      </a:r>
                      <a:endParaRPr lang="en-AU" sz="1000" b="0" noProof="0" dirty="0"/>
                    </a:p>
                  </a:txBody>
                  <a:tcPr/>
                </a:tc>
                <a:tc>
                  <a:txBody>
                    <a:bodyPr/>
                    <a:lstStyle/>
                    <a:p>
                      <a:endParaRPr lang="en-AU" sz="1000" b="0" noProof="0" dirty="0"/>
                    </a:p>
                  </a:txBody>
                  <a:tcPr/>
                </a:tc>
                <a:tc>
                  <a:txBody>
                    <a:bodyPr/>
                    <a:lstStyle/>
                    <a:p>
                      <a:r>
                        <a:rPr lang="en-US" sz="1000" b="0" noProof="0">
                          <a:hlinkClick r:id="rId2" action="ppaction://hlinksldjump"/>
                        </a:rPr>
                        <a:t>1.3.1 Plan and prepare Simulation</a:t>
                      </a:r>
                      <a:r>
                        <a:rPr lang="en-US" sz="1000" b="0" noProof="0"/>
                        <a:t>, </a:t>
                      </a:r>
                      <a:r>
                        <a:rPr lang="en-US" sz="1000" b="0" noProof="0">
                          <a:hlinkClick r:id="rId3" action="ppaction://hlinksldjump"/>
                        </a:rPr>
                        <a:t>1.4.1 Prepare Testing</a:t>
                      </a:r>
                      <a:r>
                        <a:rPr lang="en-US" sz="1000" b="0" noProof="0"/>
                        <a:t>, </a:t>
                      </a:r>
                      <a:r>
                        <a:rPr lang="en-US" sz="1000" b="0" noProof="0">
                          <a:hlinkClick r:id="rId4" action="ppaction://hlinksldjump"/>
                        </a:rPr>
                        <a:t>2.1 Process Planning</a:t>
                      </a:r>
                      <a:r>
                        <a:rPr lang="en-US" sz="1000" b="0" noProof="0"/>
                        <a:t>, </a:t>
                      </a:r>
                      <a:r>
                        <a:rPr lang="en-US" sz="1000" b="0" noProof="0">
                          <a:hlinkClick r:id="rId5" action="ppaction://hlinksldjump"/>
                        </a:rPr>
                        <a:t>2.2 Inspection Planning</a:t>
                      </a:r>
                      <a:r>
                        <a:rPr lang="en-US" sz="1000" b="0" noProof="0"/>
                        <a:t>, </a:t>
                      </a:r>
                      <a:r>
                        <a:rPr lang="en-US" sz="1000" b="0" noProof="0">
                          <a:hlinkClick r:id="rId6" action="ppaction://hlinksldjump"/>
                        </a:rPr>
                        <a:t>2.3 Cost Calculation</a:t>
                      </a:r>
                      <a:r>
                        <a:rPr lang="en-US" sz="1000" b="0" noProof="0"/>
                        <a:t>, </a:t>
                      </a:r>
                      <a:r>
                        <a:rPr lang="en-US" sz="1000" b="0" noProof="0">
                          <a:hlinkClick r:id="rId7" action="ppaction://hlinksldjump"/>
                        </a:rPr>
                        <a:t>2.5 Tools &amp; Equipment Design</a:t>
                      </a:r>
                      <a:r>
                        <a:rPr lang="en-US" sz="1000" b="0" noProof="0"/>
                        <a:t>, </a:t>
                      </a:r>
                      <a:r>
                        <a:rPr lang="en-US" sz="1000" b="0" noProof="0">
                          <a:hlinkClick r:id="rId8" action="ppaction://hlinksldjump"/>
                        </a:rPr>
                        <a:t>3.1 Parts Manufacturing</a:t>
                      </a:r>
                      <a:r>
                        <a:rPr lang="en-US" sz="1000" b="0" noProof="0"/>
                        <a:t>, </a:t>
                      </a:r>
                      <a:r>
                        <a:rPr lang="en-US" sz="1000" b="0" noProof="0">
                          <a:hlinkClick r:id="rId9" action="ppaction://hlinksldjump"/>
                        </a:rPr>
                        <a:t>5 Procurement</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716466450"/>
                  </a:ext>
                </a:extLst>
              </a:tr>
              <a:tr h="304800">
                <a:tc>
                  <a:txBody>
                    <a:bodyPr/>
                    <a:lstStyle/>
                    <a:p>
                      <a:r>
                        <a:rPr lang="en-AU" sz="1000" b="0" noProof="0"/>
                        <a:t>Cleanliness</a:t>
                      </a:r>
                      <a:endParaRPr lang="en-AU" sz="1000" b="0" noProof="0" dirty="0"/>
                    </a:p>
                  </a:txBody>
                  <a:tcPr marL="450056"/>
                </a:tc>
                <a:tc>
                  <a:txBody>
                    <a:bodyPr/>
                    <a:lstStyle/>
                    <a:p>
                      <a:r>
                        <a:rPr lang="en-US" sz="1000" b="0" noProof="0"/>
                        <a:t>Technical cleanliness of a mechanical component</a:t>
                      </a:r>
                      <a:endParaRPr lang="en-AU" sz="1000" b="0" noProof="0" dirty="0"/>
                    </a:p>
                  </a:txBody>
                  <a:tcPr/>
                </a:tc>
                <a:tc>
                  <a:txBody>
                    <a:bodyPr/>
                    <a:lstStyle/>
                    <a:p>
                      <a:endParaRPr lang="en-AU" sz="1000" b="0" noProof="0" dirty="0"/>
                    </a:p>
                  </a:txBody>
                  <a:tcPr/>
                </a:tc>
                <a:tc>
                  <a:txBody>
                    <a:bodyPr/>
                    <a:lstStyle/>
                    <a:p>
                      <a:r>
                        <a:rPr lang="en-US" sz="1000" b="0" noProof="0">
                          <a:hlinkClick r:id="rId2" action="ppaction://hlinksldjump"/>
                        </a:rPr>
                        <a:t>1.3.1 Plan and prepare Simulation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405904554"/>
                  </a:ext>
                </a:extLst>
              </a:tr>
            </a:tbl>
          </a:graphicData>
        </a:graphic>
      </p:graphicFrame>
    </p:spTree>
    <p:extLst>
      <p:ext uri="{BB962C8B-B14F-4D97-AF65-F5344CB8AC3E}">
        <p14:creationId xmlns:p14="http://schemas.microsoft.com/office/powerpoint/2010/main" val="504334757"/>
      </p:ext>
    </p:ext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967376864"/>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1.4.1 Prepare Testing</a:t>
                      </a:r>
                      <a:r>
                        <a:rPr lang="en-AU" sz="1000" noProof="0"/>
                        <a:t>, </a:t>
                      </a:r>
                      <a:r>
                        <a:rPr lang="en-AU" sz="1000" noProof="0">
                          <a:hlinkClick r:id="rId3" action="ppaction://hlinksldjump"/>
                        </a:rPr>
                        <a:t>2.1 Process Planning</a:t>
                      </a:r>
                      <a:r>
                        <a:rPr lang="en-AU" sz="1000" noProof="0"/>
                        <a:t>, </a:t>
                      </a:r>
                      <a:r>
                        <a:rPr lang="en-AU" sz="1000" noProof="0">
                          <a:hlinkClick r:id="rId4" action="ppaction://hlinksldjump"/>
                        </a:rPr>
                        <a:t>2.2 Inspection Planning</a:t>
                      </a:r>
                      <a:r>
                        <a:rPr lang="en-AU" sz="1000" noProof="0"/>
                        <a:t>, </a:t>
                      </a:r>
                      <a:r>
                        <a:rPr lang="en-AU" sz="1000" noProof="0">
                          <a:hlinkClick r:id="rId5" action="ppaction://hlinksldjump"/>
                        </a:rPr>
                        <a:t>2.3 Cost Calculation</a:t>
                      </a:r>
                      <a:r>
                        <a:rPr lang="en-AU" sz="1000" noProof="0"/>
                        <a:t>, </a:t>
                      </a:r>
                      <a:r>
                        <a:rPr lang="en-AU" sz="1000" noProof="0">
                          <a:hlinkClick r:id="rId6" action="ppaction://hlinksldjump"/>
                        </a:rPr>
                        <a:t>2.5 Tools &amp; Equipment Design</a:t>
                      </a:r>
                      <a:r>
                        <a:rPr lang="en-AU" sz="1000" noProof="0"/>
                        <a:t>, </a:t>
                      </a:r>
                      <a:r>
                        <a:rPr lang="en-AU" sz="1000" noProof="0">
                          <a:hlinkClick r:id="rId7" action="ppaction://hlinksldjump"/>
                        </a:rPr>
                        <a:t>3.1 Parts Manufacturing</a:t>
                      </a:r>
                      <a:r>
                        <a:rPr lang="en-AU" sz="1000" noProof="0"/>
                        <a:t>, </a:t>
                      </a:r>
                      <a:r>
                        <a:rPr lang="en-AU" sz="1000" noProof="0">
                          <a:hlinkClick r:id="rId8" action="ppaction://hlinksldjump"/>
                        </a:rPr>
                        <a:t>5 Procurement</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877216149"/>
                  </a:ext>
                </a:extLst>
              </a:tr>
              <a:tr h="1371600">
                <a:tc>
                  <a:txBody>
                    <a:bodyPr/>
                    <a:lstStyle/>
                    <a:p>
                      <a:r>
                        <a:rPr lang="en-AU" sz="1000" b="0" noProof="0"/>
                        <a:t>Bending Specification</a:t>
                      </a:r>
                      <a:endParaRPr lang="en-AU" sz="1000" b="0" noProof="0" dirty="0"/>
                    </a:p>
                  </a:txBody>
                  <a:tcPr marL="450056"/>
                </a:tc>
                <a:tc>
                  <a:txBody>
                    <a:bodyPr/>
                    <a:lstStyle/>
                    <a:p>
                      <a:r>
                        <a:rPr lang="en-US" sz="1000" b="0" noProof="0"/>
                        <a:t>Represents a spatial bending specification that applies a bending angle around an axis.</a:t>
                      </a:r>
                      <a:endParaRPr lang="en-AU" sz="1000" b="0" noProof="0" dirty="0"/>
                    </a:p>
                  </a:txBody>
                  <a:tcPr/>
                </a:tc>
                <a:tc>
                  <a:txBody>
                    <a:bodyPr/>
                    <a:lstStyle/>
                    <a:p>
                      <a:endParaRPr lang="en-AU" sz="1000" b="0" noProof="0" dirty="0"/>
                    </a:p>
                  </a:txBody>
                  <a:tcPr/>
                </a:tc>
                <a:tc>
                  <a:txBody>
                    <a:bodyPr/>
                    <a:lstStyle/>
                    <a:p>
                      <a:r>
                        <a:rPr lang="en-US" sz="1000" b="0" noProof="0">
                          <a:hlinkClick r:id="rId9" action="ppaction://hlinksldjump"/>
                        </a:rPr>
                        <a:t>1.3.1 Plan and prepare Simulation</a:t>
                      </a:r>
                      <a:r>
                        <a:rPr lang="en-US" sz="1000" b="0" noProof="0"/>
                        <a:t>, </a:t>
                      </a:r>
                      <a:r>
                        <a:rPr lang="en-US" sz="1000" b="0" noProof="0">
                          <a:hlinkClick r:id="rId2" action="ppaction://hlinksldjump"/>
                        </a:rPr>
                        <a:t>1.4.1 Prepare Testing</a:t>
                      </a:r>
                      <a:r>
                        <a:rPr lang="en-US" sz="1000" b="0" noProof="0"/>
                        <a:t>, </a:t>
                      </a:r>
                      <a:r>
                        <a:rPr lang="en-US" sz="1000" b="0" noProof="0">
                          <a:hlinkClick r:id="rId3" action="ppaction://hlinksldjump"/>
                        </a:rPr>
                        <a:t>2.1 Process Planning</a:t>
                      </a:r>
                      <a:r>
                        <a:rPr lang="en-US" sz="1000" b="0" noProof="0"/>
                        <a:t>, </a:t>
                      </a:r>
                      <a:r>
                        <a:rPr lang="en-US" sz="1000" b="0" noProof="0">
                          <a:hlinkClick r:id="rId4" action="ppaction://hlinksldjump"/>
                        </a:rPr>
                        <a:t>2.2 Inspection Planning</a:t>
                      </a:r>
                      <a:r>
                        <a:rPr lang="en-US" sz="1000" b="0" noProof="0"/>
                        <a:t>, </a:t>
                      </a:r>
                      <a:r>
                        <a:rPr lang="en-US" sz="1000" b="0" noProof="0">
                          <a:hlinkClick r:id="rId5" action="ppaction://hlinksldjump"/>
                        </a:rPr>
                        <a:t>2.3 Cost Calculation</a:t>
                      </a:r>
                      <a:r>
                        <a:rPr lang="en-US" sz="1000" b="0" noProof="0"/>
                        <a:t>, </a:t>
                      </a:r>
                      <a:r>
                        <a:rPr lang="en-US" sz="1000" b="0" noProof="0">
                          <a:hlinkClick r:id="rId6" action="ppaction://hlinksldjump"/>
                        </a:rPr>
                        <a:t>2.5 Tools &amp; Equipment Design</a:t>
                      </a:r>
                      <a:r>
                        <a:rPr lang="en-US" sz="1000" b="0" noProof="0"/>
                        <a:t>, </a:t>
                      </a:r>
                      <a:r>
                        <a:rPr lang="en-US" sz="1000" b="0" noProof="0">
                          <a:hlinkClick r:id="rId7" action="ppaction://hlinksldjump"/>
                        </a:rPr>
                        <a:t>3.1 Parts Manufacturing</a:t>
                      </a:r>
                      <a:r>
                        <a:rPr lang="en-US" sz="1000" b="0" noProof="0"/>
                        <a:t>, </a:t>
                      </a:r>
                      <a:r>
                        <a:rPr lang="en-US" sz="1000" b="0" noProof="0">
                          <a:hlinkClick r:id="rId8" action="ppaction://hlinksldjump"/>
                        </a:rPr>
                        <a:t>5 Procurement</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905543714"/>
                  </a:ext>
                </a:extLst>
              </a:tr>
              <a:tr h="304800">
                <a:tc>
                  <a:txBody>
                    <a:bodyPr/>
                    <a:lstStyle/>
                    <a:p>
                      <a:r>
                        <a:rPr lang="en-AU" sz="1000" b="0" noProof="0"/>
                        <a:t>Electric/Electronic Design</a:t>
                      </a:r>
                      <a:endParaRPr lang="en-AU" sz="1000" b="0" noProof="0" dirty="0"/>
                    </a:p>
                  </a:txBody>
                  <a:tcPr marL="270034"/>
                </a:tc>
                <a:tc>
                  <a:txBody>
                    <a:bodyPr/>
                    <a:lstStyle/>
                    <a:p>
                      <a:r>
                        <a:rPr lang="en-US" sz="1000" b="0" noProof="0"/>
                        <a:t>Includes all entities relevant to electric/electronic design</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988987823"/>
                  </a:ext>
                </a:extLst>
              </a:tr>
            </a:tbl>
          </a:graphicData>
        </a:graphic>
      </p:graphicFrame>
    </p:spTree>
    <p:extLst>
      <p:ext uri="{BB962C8B-B14F-4D97-AF65-F5344CB8AC3E}">
        <p14:creationId xmlns:p14="http://schemas.microsoft.com/office/powerpoint/2010/main" val="1823666048"/>
      </p:ext>
    </p:extLst>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1585491719"/>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981200">
                <a:tc>
                  <a:txBody>
                    <a:bodyPr/>
                    <a:lstStyle/>
                    <a:p>
                      <a:r>
                        <a:rPr lang="en-AU" sz="1000" b="0" noProof="0"/>
                        <a:t>Electric/Electronic Component</a:t>
                      </a:r>
                      <a:endParaRPr lang="en-AU" sz="1000" b="0" noProof="0" dirty="0"/>
                    </a:p>
                  </a:txBody>
                  <a:tcPr marL="450056"/>
                </a:tc>
                <a:tc>
                  <a:txBody>
                    <a:bodyPr/>
                    <a:lstStyle/>
                    <a:p>
                      <a:r>
                        <a:rPr lang="en-US" sz="1000" b="0" noProof="0"/>
                        <a:t>Represents an electric/electronic component</a:t>
                      </a:r>
                      <a:endParaRPr lang="en-AU" sz="1000" b="0" noProof="0" dirty="0"/>
                    </a:p>
                  </a:txBody>
                  <a:tcPr/>
                </a:tc>
                <a:tc>
                  <a:txBody>
                    <a:bodyPr/>
                    <a:lstStyle/>
                    <a:p>
                      <a:r>
                        <a:rPr lang="en-AU" sz="1000" b="0" noProof="0">
                          <a:hlinkClick r:id="rId2" action="ppaction://hlinksldjump"/>
                        </a:rPr>
                        <a:t>1.2.2 Electrical/Electronical Design</a:t>
                      </a:r>
                      <a:endParaRPr lang="en-AU" sz="1000" b="0" noProof="0" dirty="0"/>
                    </a:p>
                  </a:txBody>
                  <a:tcPr/>
                </a:tc>
                <a:tc>
                  <a:txBody>
                    <a:bodyPr/>
                    <a:lstStyle/>
                    <a:p>
                      <a:r>
                        <a:rPr lang="en-AU" sz="1000" b="0" noProof="0">
                          <a:hlinkClick r:id="rId3" action="ppaction://hlinksldjump"/>
                        </a:rPr>
                        <a:t>1.2.3 Software Engineering</a:t>
                      </a:r>
                      <a:r>
                        <a:rPr lang="en-AU" sz="1000" b="0" noProof="0"/>
                        <a:t>, </a:t>
                      </a:r>
                      <a:r>
                        <a:rPr lang="en-US" sz="1000" b="0" noProof="0">
                          <a:hlinkClick r:id="rId4" action="ppaction://hlinksldjump"/>
                        </a:rPr>
                        <a:t>1.2.4 Electrical/Mechanical Design Collaboration</a:t>
                      </a:r>
                      <a:r>
                        <a:rPr lang="en-US" sz="1000" b="0" noProof="0"/>
                        <a:t>, </a:t>
                      </a:r>
                      <a:r>
                        <a:rPr lang="en-US" sz="1000" b="0" noProof="0">
                          <a:hlinkClick r:id="rId5" action="ppaction://hlinksldjump"/>
                        </a:rPr>
                        <a:t>1.3.1 Plan and prepare Simulation</a:t>
                      </a:r>
                      <a:r>
                        <a:rPr lang="en-US" sz="1000" b="0" noProof="0"/>
                        <a:t>, </a:t>
                      </a:r>
                      <a:r>
                        <a:rPr lang="en-US" sz="1000" b="0" noProof="0">
                          <a:hlinkClick r:id="rId6" action="ppaction://hlinksldjump"/>
                        </a:rPr>
                        <a:t>1.4.1 Prepare Testing</a:t>
                      </a:r>
                      <a:r>
                        <a:rPr lang="en-US" sz="1000" b="0" noProof="0"/>
                        <a:t>, </a:t>
                      </a:r>
                      <a:r>
                        <a:rPr lang="en-US" sz="1000" b="0" noProof="0">
                          <a:hlinkClick r:id="rId7" action="ppaction://hlinksldjump"/>
                        </a:rPr>
                        <a:t>2.1 Process Planning</a:t>
                      </a:r>
                      <a:r>
                        <a:rPr lang="en-US" sz="1000" b="0" noProof="0"/>
                        <a:t>, </a:t>
                      </a:r>
                      <a:r>
                        <a:rPr lang="en-US" sz="1000" b="0" noProof="0">
                          <a:hlinkClick r:id="rId8" action="ppaction://hlinksldjump"/>
                        </a:rPr>
                        <a:t>2.2 Inspection Planning</a:t>
                      </a:r>
                      <a:r>
                        <a:rPr lang="en-US" sz="1000" b="0" noProof="0"/>
                        <a:t>, </a:t>
                      </a:r>
                      <a:r>
                        <a:rPr lang="en-US" sz="1000" b="0" noProof="0">
                          <a:hlinkClick r:id="rId9" action="ppaction://hlinksldjump"/>
                        </a:rPr>
                        <a:t>2.3 Cost Calculation</a:t>
                      </a:r>
                      <a:r>
                        <a:rPr lang="en-US" sz="1000" b="0" noProof="0"/>
                        <a:t>, </a:t>
                      </a:r>
                      <a:r>
                        <a:rPr lang="en-US" sz="1000" b="0" noProof="0">
                          <a:hlinkClick r:id="rId10" action="ppaction://hlinksldjump"/>
                        </a:rPr>
                        <a:t>2.4 Plant Layout</a:t>
                      </a:r>
                      <a:r>
                        <a:rPr lang="en-US" sz="1000" b="0" noProof="0"/>
                        <a:t>, </a:t>
                      </a:r>
                      <a:r>
                        <a:rPr lang="en-US" sz="1000" b="0" noProof="0">
                          <a:hlinkClick r:id="rId11" action="ppaction://hlinksldjump"/>
                        </a:rPr>
                        <a:t>2.5 Tools &amp; Equipment Design</a:t>
                      </a:r>
                      <a:r>
                        <a:rPr lang="en-US" sz="1000" b="0" noProof="0"/>
                        <a:t>, </a:t>
                      </a:r>
                      <a:r>
                        <a:rPr lang="en-US" sz="1000" b="0" noProof="0">
                          <a:hlinkClick r:id="rId12" action="ppaction://hlinksldjump"/>
                        </a:rPr>
                        <a:t>4.1 Product Usage</a:t>
                      </a:r>
                      <a:r>
                        <a:rPr lang="en-US" sz="1000" b="0" noProof="0"/>
                        <a:t>, </a:t>
                      </a:r>
                      <a:r>
                        <a:rPr lang="en-US" sz="1000" b="0" noProof="0">
                          <a:hlinkClick r:id="rId13" action="ppaction://hlinksldjump"/>
                        </a:rPr>
                        <a:t>4.2 Maintenance &amp; Service</a:t>
                      </a:r>
                      <a:r>
                        <a:rPr lang="en-US" sz="1000" b="0" noProof="0"/>
                        <a:t>, </a:t>
                      </a:r>
                      <a:r>
                        <a:rPr lang="en-US" sz="1000" b="0" noProof="0">
                          <a:hlinkClick r:id="rId14" action="ppaction://hlinksldjump"/>
                        </a:rPr>
                        <a:t>4.3 Disassembly &amp; Recycling</a:t>
                      </a:r>
                      <a:r>
                        <a:rPr lang="en-US" sz="1000" b="0" noProof="0"/>
                        <a:t>, </a:t>
                      </a:r>
                      <a:r>
                        <a:rPr lang="en-US" sz="1000" b="0" noProof="0">
                          <a:hlinkClick r:id="rId15" action="ppaction://hlinksldjump"/>
                        </a:rPr>
                        <a:t>5 Procurement</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126861231"/>
                  </a:ext>
                </a:extLst>
              </a:tr>
              <a:tr h="1219200">
                <a:tc>
                  <a:txBody>
                    <a:bodyPr/>
                    <a:lstStyle/>
                    <a:p>
                      <a:r>
                        <a:rPr lang="en-AU" sz="1000" b="0" noProof="0"/>
                        <a:t>Electric/Electronic Port</a:t>
                      </a:r>
                      <a:endParaRPr lang="en-AU" sz="1000" b="0" noProof="0" dirty="0"/>
                    </a:p>
                  </a:txBody>
                  <a:tcPr marL="450056"/>
                </a:tc>
                <a:tc>
                  <a:txBody>
                    <a:bodyPr/>
                    <a:lstStyle/>
                    <a:p>
                      <a:r>
                        <a:rPr lang="en-US" sz="1000" b="0" noProof="0"/>
                        <a:t>Represents an electric/electronic port on an electric/electronic component</a:t>
                      </a:r>
                      <a:endParaRPr lang="en-AU" sz="1000" b="0" noProof="0" dirty="0"/>
                    </a:p>
                  </a:txBody>
                  <a:tcPr/>
                </a:tc>
                <a:tc>
                  <a:txBody>
                    <a:bodyPr/>
                    <a:lstStyle/>
                    <a:p>
                      <a:r>
                        <a:rPr lang="en-AU" sz="1000" b="0" noProof="0">
                          <a:hlinkClick r:id="rId2" action="ppaction://hlinksldjump"/>
                        </a:rPr>
                        <a:t>1.2.2 Electrical/Electronical Design</a:t>
                      </a:r>
                      <a:endParaRPr lang="en-AU" sz="1000" b="0" noProof="0" dirty="0"/>
                    </a:p>
                  </a:txBody>
                  <a:tcPr/>
                </a:tc>
                <a:tc>
                  <a:txBody>
                    <a:bodyPr/>
                    <a:lstStyle/>
                    <a:p>
                      <a:r>
                        <a:rPr lang="en-AU" sz="1000" b="0" noProof="0">
                          <a:hlinkClick r:id="rId3" action="ppaction://hlinksldjump"/>
                        </a:rPr>
                        <a:t>1.2.3 Software Engineering</a:t>
                      </a:r>
                      <a:r>
                        <a:rPr lang="en-AU" sz="1000" b="0" noProof="0"/>
                        <a:t>, </a:t>
                      </a:r>
                      <a:r>
                        <a:rPr lang="en-US" sz="1000" b="0" noProof="0">
                          <a:hlinkClick r:id="rId4" action="ppaction://hlinksldjump"/>
                        </a:rPr>
                        <a:t>1.2.4 Electrical/Mechanical Design Collaboration</a:t>
                      </a:r>
                      <a:r>
                        <a:rPr lang="en-US" sz="1000" b="0" noProof="0"/>
                        <a:t>, </a:t>
                      </a:r>
                      <a:r>
                        <a:rPr lang="en-US" sz="1000" b="0" noProof="0">
                          <a:hlinkClick r:id="rId5" action="ppaction://hlinksldjump"/>
                        </a:rPr>
                        <a:t>1.3.1 Plan and prepare Simulation</a:t>
                      </a:r>
                      <a:r>
                        <a:rPr lang="en-US" sz="1000" b="0" noProof="0"/>
                        <a:t>, </a:t>
                      </a:r>
                      <a:r>
                        <a:rPr lang="en-US" sz="1000" b="0" noProof="0">
                          <a:hlinkClick r:id="rId6" action="ppaction://hlinksldjump"/>
                        </a:rPr>
                        <a:t>1.4.1 Prepare Testing</a:t>
                      </a:r>
                      <a:r>
                        <a:rPr lang="en-US" sz="1000" b="0" noProof="0"/>
                        <a:t>, </a:t>
                      </a:r>
                      <a:r>
                        <a:rPr lang="en-US" sz="1000" b="0" noProof="0">
                          <a:hlinkClick r:id="rId7" action="ppaction://hlinksldjump"/>
                        </a:rPr>
                        <a:t>2.1 Process Planning</a:t>
                      </a:r>
                      <a:r>
                        <a:rPr lang="en-US" sz="1000" b="0" noProof="0"/>
                        <a:t>, </a:t>
                      </a:r>
                      <a:r>
                        <a:rPr lang="en-US" sz="1000" b="0" noProof="0">
                          <a:hlinkClick r:id="rId8" action="ppaction://hlinksldjump"/>
                        </a:rPr>
                        <a:t>2.2 Inspection Planning</a:t>
                      </a:r>
                      <a:r>
                        <a:rPr lang="en-US" sz="1000" b="0" noProof="0"/>
                        <a:t>, </a:t>
                      </a:r>
                      <a:r>
                        <a:rPr lang="en-US" sz="1000" b="0" noProof="0">
                          <a:hlinkClick r:id="rId9" action="ppaction://hlinksldjump"/>
                        </a:rPr>
                        <a:t>2.3 Cost Calculation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09467609"/>
                  </a:ext>
                </a:extLst>
              </a:tr>
            </a:tbl>
          </a:graphicData>
        </a:graphic>
      </p:graphicFrame>
    </p:spTree>
    <p:extLst>
      <p:ext uri="{BB962C8B-B14F-4D97-AF65-F5344CB8AC3E}">
        <p14:creationId xmlns:p14="http://schemas.microsoft.com/office/powerpoint/2010/main" val="4225896526"/>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916160245"/>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2.4 Plant Layout</a:t>
                      </a:r>
                      <a:r>
                        <a:rPr lang="en-AU" sz="1000" noProof="0"/>
                        <a:t>, </a:t>
                      </a:r>
                      <a:r>
                        <a:rPr lang="en-AU" sz="1000" noProof="0">
                          <a:hlinkClick r:id="rId3" action="ppaction://hlinksldjump"/>
                        </a:rPr>
                        <a:t>2.5 Tools &amp; Equipment Design</a:t>
                      </a:r>
                      <a:r>
                        <a:rPr lang="en-AU" sz="1000" noProof="0"/>
                        <a:t>, </a:t>
                      </a:r>
                      <a:r>
                        <a:rPr lang="en-AU" sz="1000" noProof="0">
                          <a:hlinkClick r:id="rId4" action="ppaction://hlinksldjump"/>
                        </a:rPr>
                        <a:t>4.1 Product Usage</a:t>
                      </a:r>
                      <a:r>
                        <a:rPr lang="en-AU" sz="1000" noProof="0"/>
                        <a:t>, </a:t>
                      </a:r>
                      <a:r>
                        <a:rPr lang="en-AU" sz="1000" noProof="0">
                          <a:hlinkClick r:id="rId5" action="ppaction://hlinksldjump"/>
                        </a:rPr>
                        <a:t>4.2 Maintenance &amp; Service</a:t>
                      </a:r>
                      <a:r>
                        <a:rPr lang="en-AU" sz="1000" noProof="0"/>
                        <a:t>, </a:t>
                      </a:r>
                      <a:r>
                        <a:rPr lang="en-AU" sz="1000" noProof="0">
                          <a:hlinkClick r:id="rId6" action="ppaction://hlinksldjump"/>
                        </a:rPr>
                        <a:t>4.3 Disassembly &amp; Recycling</a:t>
                      </a:r>
                      <a:r>
                        <a:rPr lang="en-AU" sz="1000" noProof="0"/>
                        <a:t>, </a:t>
                      </a:r>
                      <a:r>
                        <a:rPr lang="en-AU" sz="1000" noProof="0">
                          <a:hlinkClick r:id="rId7" action="ppaction://hlinksldjump"/>
                        </a:rPr>
                        <a:t>5 Procurement</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1601987667"/>
                  </a:ext>
                </a:extLst>
              </a:tr>
              <a:tr h="1981200">
                <a:tc>
                  <a:txBody>
                    <a:bodyPr/>
                    <a:lstStyle/>
                    <a:p>
                      <a:r>
                        <a:rPr lang="en-AU" sz="1000" b="0" noProof="0"/>
                        <a:t>Electric/Electronic Connection</a:t>
                      </a:r>
                      <a:endParaRPr lang="en-AU" sz="1000" b="0" noProof="0" dirty="0"/>
                    </a:p>
                  </a:txBody>
                  <a:tcPr marL="450056"/>
                </a:tc>
                <a:tc>
                  <a:txBody>
                    <a:bodyPr/>
                    <a:lstStyle/>
                    <a:p>
                      <a:r>
                        <a:rPr lang="en-US" sz="1000" b="0" noProof="0"/>
                        <a:t>Represents an electric/electronic connection</a:t>
                      </a:r>
                      <a:endParaRPr lang="en-AU" sz="1000" b="0" noProof="0" dirty="0"/>
                    </a:p>
                  </a:txBody>
                  <a:tcPr/>
                </a:tc>
                <a:tc>
                  <a:txBody>
                    <a:bodyPr/>
                    <a:lstStyle/>
                    <a:p>
                      <a:r>
                        <a:rPr lang="en-AU" sz="1000" b="0" noProof="0">
                          <a:hlinkClick r:id="rId8" action="ppaction://hlinksldjump"/>
                        </a:rPr>
                        <a:t>1.2.2 Electrical/Electronical Design</a:t>
                      </a:r>
                      <a:endParaRPr lang="en-AU" sz="1000" b="0" noProof="0" dirty="0"/>
                    </a:p>
                  </a:txBody>
                  <a:tcPr/>
                </a:tc>
                <a:tc>
                  <a:txBody>
                    <a:bodyPr/>
                    <a:lstStyle/>
                    <a:p>
                      <a:r>
                        <a:rPr lang="en-AU" sz="1000" b="0" noProof="0">
                          <a:hlinkClick r:id="rId9" action="ppaction://hlinksldjump"/>
                        </a:rPr>
                        <a:t>1.2.3 Software Engineering</a:t>
                      </a:r>
                      <a:r>
                        <a:rPr lang="en-AU" sz="1000" b="0" noProof="0"/>
                        <a:t>, </a:t>
                      </a:r>
                      <a:r>
                        <a:rPr lang="en-US" sz="1000" b="0" noProof="0">
                          <a:hlinkClick r:id="rId10" action="ppaction://hlinksldjump"/>
                        </a:rPr>
                        <a:t>1.2.4 Electrical/Mechanical Design Collaboration</a:t>
                      </a:r>
                      <a:r>
                        <a:rPr lang="en-US" sz="1000" b="0" noProof="0"/>
                        <a:t>, </a:t>
                      </a:r>
                      <a:r>
                        <a:rPr lang="en-US" sz="1000" b="0" noProof="0">
                          <a:hlinkClick r:id="rId11" action="ppaction://hlinksldjump"/>
                        </a:rPr>
                        <a:t>1.3.1 Plan and prepare Simulation</a:t>
                      </a:r>
                      <a:r>
                        <a:rPr lang="en-US" sz="1000" b="0" noProof="0"/>
                        <a:t>, </a:t>
                      </a:r>
                      <a:r>
                        <a:rPr lang="en-US" sz="1000" b="0" noProof="0">
                          <a:hlinkClick r:id="rId12" action="ppaction://hlinksldjump"/>
                        </a:rPr>
                        <a:t>1.4.1 Prepare Testing</a:t>
                      </a:r>
                      <a:r>
                        <a:rPr lang="en-US" sz="1000" b="0" noProof="0"/>
                        <a:t>, </a:t>
                      </a:r>
                      <a:r>
                        <a:rPr lang="en-US" sz="1000" b="0" noProof="0">
                          <a:hlinkClick r:id="rId13" action="ppaction://hlinksldjump"/>
                        </a:rPr>
                        <a:t>2.1 Process Planning</a:t>
                      </a:r>
                      <a:r>
                        <a:rPr lang="en-US" sz="1000" b="0" noProof="0"/>
                        <a:t>, </a:t>
                      </a:r>
                      <a:r>
                        <a:rPr lang="en-US" sz="1000" b="0" noProof="0">
                          <a:hlinkClick r:id="rId14" action="ppaction://hlinksldjump"/>
                        </a:rPr>
                        <a:t>2.2 Inspection Planning</a:t>
                      </a:r>
                      <a:r>
                        <a:rPr lang="en-US" sz="1000" b="0" noProof="0"/>
                        <a:t>, </a:t>
                      </a:r>
                      <a:r>
                        <a:rPr lang="en-US" sz="1000" b="0" noProof="0">
                          <a:hlinkClick r:id="rId15" action="ppaction://hlinksldjump"/>
                        </a:rPr>
                        <a:t>2.3 Cost Calculation</a:t>
                      </a:r>
                      <a:r>
                        <a:rPr lang="en-US" sz="1000" b="0" noProof="0"/>
                        <a:t>, </a:t>
                      </a:r>
                      <a:r>
                        <a:rPr lang="en-US" sz="1000" b="0" noProof="0">
                          <a:hlinkClick r:id="rId2" action="ppaction://hlinksldjump"/>
                        </a:rPr>
                        <a:t>2.4 Plant Layout</a:t>
                      </a:r>
                      <a:r>
                        <a:rPr lang="en-US" sz="1000" b="0" noProof="0"/>
                        <a:t>, </a:t>
                      </a:r>
                      <a:r>
                        <a:rPr lang="en-US" sz="1000" b="0" noProof="0">
                          <a:hlinkClick r:id="rId3" action="ppaction://hlinksldjump"/>
                        </a:rPr>
                        <a:t>2.5 Tools &amp; Equipment Design</a:t>
                      </a:r>
                      <a:r>
                        <a:rPr lang="en-US" sz="1000" b="0" noProof="0"/>
                        <a:t>, </a:t>
                      </a:r>
                      <a:r>
                        <a:rPr lang="en-US" sz="1000" b="0" noProof="0">
                          <a:hlinkClick r:id="rId4" action="ppaction://hlinksldjump"/>
                        </a:rPr>
                        <a:t>4.1 Product Usage</a:t>
                      </a:r>
                      <a:r>
                        <a:rPr lang="en-US" sz="1000" b="0" noProof="0"/>
                        <a:t>, </a:t>
                      </a:r>
                      <a:r>
                        <a:rPr lang="en-US" sz="1000" b="0" noProof="0">
                          <a:hlinkClick r:id="rId5" action="ppaction://hlinksldjump"/>
                        </a:rPr>
                        <a:t>4.2 Maintenance &amp; Service</a:t>
                      </a:r>
                      <a:r>
                        <a:rPr lang="en-US" sz="1000" b="0" noProof="0"/>
                        <a:t>, </a:t>
                      </a:r>
                      <a:r>
                        <a:rPr lang="en-US" sz="1000" b="0" noProof="0">
                          <a:hlinkClick r:id="rId6" action="ppaction://hlinksldjump"/>
                        </a:rPr>
                        <a:t>4.3 Disassembly &amp; Recycling</a:t>
                      </a:r>
                      <a:r>
                        <a:rPr lang="en-US" sz="1000" b="0" noProof="0"/>
                        <a:t>, </a:t>
                      </a:r>
                      <a:r>
                        <a:rPr lang="en-US" sz="1000" b="0" noProof="0">
                          <a:hlinkClick r:id="rId7" action="ppaction://hlinksldjump"/>
                        </a:rPr>
                        <a:t>5 Procurement</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387018194"/>
                  </a:ext>
                </a:extLst>
              </a:tr>
            </a:tbl>
          </a:graphicData>
        </a:graphic>
      </p:graphicFrame>
    </p:spTree>
    <p:extLst>
      <p:ext uri="{BB962C8B-B14F-4D97-AF65-F5344CB8AC3E}">
        <p14:creationId xmlns:p14="http://schemas.microsoft.com/office/powerpoint/2010/main" val="3158028947"/>
      </p:ext>
    </p:ext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1891858595"/>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304800">
                <a:tc>
                  <a:txBody>
                    <a:bodyPr/>
                    <a:lstStyle/>
                    <a:p>
                      <a:r>
                        <a:rPr lang="en-AU" sz="1000" b="0" noProof="0"/>
                        <a:t>Software Design</a:t>
                      </a:r>
                      <a:endParaRPr lang="en-AU" sz="1000" b="0" noProof="0" dirty="0"/>
                    </a:p>
                  </a:txBody>
                  <a:tcPr marL="270034"/>
                </a:tc>
                <a:tc>
                  <a:txBody>
                    <a:bodyPr/>
                    <a:lstStyle/>
                    <a:p>
                      <a:r>
                        <a:rPr lang="en-US" sz="1000" b="0" noProof="0"/>
                        <a:t>Includes all entities relevant to software design</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856454137"/>
                  </a:ext>
                </a:extLst>
              </a:tr>
              <a:tr h="609600">
                <a:tc>
                  <a:txBody>
                    <a:bodyPr/>
                    <a:lstStyle/>
                    <a:p>
                      <a:r>
                        <a:rPr lang="en-AU" sz="1000" b="0" noProof="0"/>
                        <a:t>Software Class</a:t>
                      </a:r>
                      <a:endParaRPr lang="en-AU" sz="1000" b="0" noProof="0" dirty="0"/>
                    </a:p>
                  </a:txBody>
                  <a:tcPr marL="450056"/>
                </a:tc>
                <a:tc>
                  <a:txBody>
                    <a:bodyPr/>
                    <a:lstStyle/>
                    <a:p>
                      <a:r>
                        <a:rPr lang="en-US" sz="1000" b="0" noProof="0"/>
                        <a:t>A class in source code that represents a logical collection data and functions</a:t>
                      </a:r>
                      <a:endParaRPr lang="en-AU" sz="1000" b="0" noProof="0" dirty="0"/>
                    </a:p>
                  </a:txBody>
                  <a:tcPr/>
                </a:tc>
                <a:tc>
                  <a:txBody>
                    <a:bodyPr/>
                    <a:lstStyle/>
                    <a:p>
                      <a:r>
                        <a:rPr lang="en-AU" sz="1000" b="0" noProof="0">
                          <a:hlinkClick r:id="rId2" action="ppaction://hlinksldjump"/>
                        </a:rPr>
                        <a:t>1.2.3 Software Engineering</a:t>
                      </a:r>
                      <a:endParaRPr lang="en-AU" sz="1000" b="0" noProof="0" dirty="0"/>
                    </a:p>
                  </a:txBody>
                  <a:tcPr/>
                </a:tc>
                <a:tc>
                  <a:txBody>
                    <a:bodyPr/>
                    <a:lstStyle/>
                    <a:p>
                      <a:r>
                        <a:rPr lang="en-US" sz="1000" b="0" noProof="0">
                          <a:hlinkClick r:id="rId3" action="ppaction://hlinksldjump"/>
                        </a:rPr>
                        <a:t>1.3.1 Plan and prepare Simulation</a:t>
                      </a:r>
                      <a:r>
                        <a:rPr lang="en-US" sz="1000" b="0" noProof="0"/>
                        <a:t>, </a:t>
                      </a:r>
                      <a:r>
                        <a:rPr lang="en-US" sz="1000" b="0" noProof="0">
                          <a:hlinkClick r:id="rId4" action="ppaction://hlinksldjump"/>
                        </a:rPr>
                        <a:t>1.4.1 Prepare Testing</a:t>
                      </a:r>
                      <a:r>
                        <a:rPr lang="en-US" sz="1000" b="0" noProof="0"/>
                        <a:t>, </a:t>
                      </a:r>
                      <a:r>
                        <a:rPr lang="en-US" sz="1000" b="0" noProof="0">
                          <a:hlinkClick r:id="rId5" action="ppaction://hlinksldjump"/>
                        </a:rPr>
                        <a:t>4.2 Maintenance &amp; Service</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756295822"/>
                  </a:ext>
                </a:extLst>
              </a:tr>
              <a:tr h="609600">
                <a:tc>
                  <a:txBody>
                    <a:bodyPr/>
                    <a:lstStyle/>
                    <a:p>
                      <a:r>
                        <a:rPr lang="en-AU" sz="1000" b="0" noProof="0"/>
                        <a:t>Software Interface</a:t>
                      </a:r>
                      <a:endParaRPr lang="en-AU" sz="1000" b="0" noProof="0" dirty="0"/>
                    </a:p>
                  </a:txBody>
                  <a:tcPr marL="450056"/>
                </a:tc>
                <a:tc>
                  <a:txBody>
                    <a:bodyPr/>
                    <a:lstStyle/>
                    <a:p>
                      <a:r>
                        <a:rPr lang="en-US" sz="1000" b="0" noProof="0"/>
                        <a:t>An interface in source code that allows a class to interact with other components of a software</a:t>
                      </a:r>
                      <a:endParaRPr lang="en-AU" sz="1000" b="0" noProof="0" dirty="0"/>
                    </a:p>
                  </a:txBody>
                  <a:tcPr/>
                </a:tc>
                <a:tc>
                  <a:txBody>
                    <a:bodyPr/>
                    <a:lstStyle/>
                    <a:p>
                      <a:r>
                        <a:rPr lang="en-AU" sz="1000" b="0" noProof="0">
                          <a:hlinkClick r:id="rId2" action="ppaction://hlinksldjump"/>
                        </a:rPr>
                        <a:t>1.2.3 Software Engineering</a:t>
                      </a:r>
                      <a:endParaRPr lang="en-AU" sz="1000" b="0" noProof="0" dirty="0"/>
                    </a:p>
                  </a:txBody>
                  <a:tcPr/>
                </a:tc>
                <a:tc>
                  <a:txBody>
                    <a:bodyPr/>
                    <a:lstStyle/>
                    <a:p>
                      <a:r>
                        <a:rPr lang="en-US" sz="1000" b="0" noProof="0">
                          <a:hlinkClick r:id="rId3" action="ppaction://hlinksldjump"/>
                        </a:rPr>
                        <a:t>1.3.1 Plan and prepare Simulation</a:t>
                      </a:r>
                      <a:r>
                        <a:rPr lang="en-US" sz="1000" b="0" noProof="0"/>
                        <a:t>, </a:t>
                      </a:r>
                      <a:r>
                        <a:rPr lang="en-US" sz="1000" b="0" noProof="0">
                          <a:hlinkClick r:id="rId4" action="ppaction://hlinksldjump"/>
                        </a:rPr>
                        <a:t>1.4.1 Prepare Testing</a:t>
                      </a:r>
                      <a:r>
                        <a:rPr lang="en-US" sz="1000" b="0" noProof="0"/>
                        <a:t>, </a:t>
                      </a:r>
                      <a:r>
                        <a:rPr lang="en-US" sz="1000" b="0" noProof="0">
                          <a:hlinkClick r:id="rId6" action="ppaction://hlinksldjump"/>
                        </a:rPr>
                        <a:t>4.1 Product Usage</a:t>
                      </a:r>
                      <a:r>
                        <a:rPr lang="en-US" sz="1000" b="0" noProof="0"/>
                        <a:t>, </a:t>
                      </a:r>
                      <a:r>
                        <a:rPr lang="en-US" sz="1000" b="0" noProof="0">
                          <a:hlinkClick r:id="rId5" action="ppaction://hlinksldjump"/>
                        </a:rPr>
                        <a:t>4.2 Maintenance &amp; Service</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915923970"/>
                  </a:ext>
                </a:extLst>
              </a:tr>
              <a:tr h="609600">
                <a:tc>
                  <a:txBody>
                    <a:bodyPr/>
                    <a:lstStyle/>
                    <a:p>
                      <a:r>
                        <a:rPr lang="en-AU" sz="1000" b="0" noProof="0"/>
                        <a:t>Software Component</a:t>
                      </a:r>
                      <a:endParaRPr lang="en-AU" sz="1000" b="0" noProof="0" dirty="0"/>
                    </a:p>
                  </a:txBody>
                  <a:tcPr marL="450056"/>
                </a:tc>
                <a:tc>
                  <a:txBody>
                    <a:bodyPr/>
                    <a:lstStyle/>
                    <a:p>
                      <a:r>
                        <a:rPr lang="en-US" sz="1000" b="0" noProof="0"/>
                        <a:t>A compiled component of software to be used in a product, i. e. executable or library</a:t>
                      </a:r>
                      <a:endParaRPr lang="en-AU" sz="1000" b="0" noProof="0" dirty="0"/>
                    </a:p>
                  </a:txBody>
                  <a:tcPr/>
                </a:tc>
                <a:tc>
                  <a:txBody>
                    <a:bodyPr/>
                    <a:lstStyle/>
                    <a:p>
                      <a:r>
                        <a:rPr lang="en-AU" sz="1000" b="0" noProof="0">
                          <a:hlinkClick r:id="rId2" action="ppaction://hlinksldjump"/>
                        </a:rPr>
                        <a:t>1.2.3 Software Engineering</a:t>
                      </a:r>
                      <a:endParaRPr lang="en-AU" sz="1000" b="0" noProof="0" dirty="0"/>
                    </a:p>
                  </a:txBody>
                  <a:tcPr/>
                </a:tc>
                <a:tc>
                  <a:txBody>
                    <a:bodyPr/>
                    <a:lstStyle/>
                    <a:p>
                      <a:r>
                        <a:rPr lang="en-US" sz="1000" b="0" noProof="0">
                          <a:hlinkClick r:id="rId3" action="ppaction://hlinksldjump"/>
                        </a:rPr>
                        <a:t>1.3.1 Plan and prepare Simulation</a:t>
                      </a:r>
                      <a:r>
                        <a:rPr lang="en-US" sz="1000" b="0" noProof="0"/>
                        <a:t>, </a:t>
                      </a:r>
                      <a:r>
                        <a:rPr lang="en-US" sz="1000" b="0" noProof="0">
                          <a:hlinkClick r:id="rId4" action="ppaction://hlinksldjump"/>
                        </a:rPr>
                        <a:t>1.4.1 Prepare Testing</a:t>
                      </a:r>
                      <a:r>
                        <a:rPr lang="en-US" sz="1000" b="0" noProof="0"/>
                        <a:t>, </a:t>
                      </a:r>
                      <a:r>
                        <a:rPr lang="en-US" sz="1000" b="0" noProof="0">
                          <a:hlinkClick r:id="rId6" action="ppaction://hlinksldjump"/>
                        </a:rPr>
                        <a:t>4.1 Product Usage</a:t>
                      </a:r>
                      <a:r>
                        <a:rPr lang="en-US" sz="1000" b="0" noProof="0"/>
                        <a:t>, </a:t>
                      </a:r>
                      <a:r>
                        <a:rPr lang="en-US" sz="1000" b="0" noProof="0">
                          <a:hlinkClick r:id="rId5" action="ppaction://hlinksldjump"/>
                        </a:rPr>
                        <a:t>4.2 Maintenance &amp; Service</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678613824"/>
                  </a:ext>
                </a:extLst>
              </a:tr>
              <a:tr h="304800">
                <a:tc>
                  <a:txBody>
                    <a:bodyPr/>
                    <a:lstStyle/>
                    <a:p>
                      <a:r>
                        <a:rPr lang="en-AU" sz="1000" b="0" noProof="0"/>
                        <a:t>Fluids</a:t>
                      </a:r>
                      <a:endParaRPr lang="en-AU" sz="1000" b="0" noProof="0" dirty="0"/>
                    </a:p>
                  </a:txBody>
                  <a:tcPr marL="270034"/>
                </a:tc>
                <a:tc>
                  <a:txBody>
                    <a:bodyPr/>
                    <a:lstStyle/>
                    <a:p>
                      <a:r>
                        <a:rPr lang="en-US" sz="1000" b="0" noProof="0"/>
                        <a:t>Includes all entities relevant to other domains</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357346760"/>
                  </a:ext>
                </a:extLst>
              </a:tr>
              <a:tr h="457200">
                <a:tc>
                  <a:txBody>
                    <a:bodyPr/>
                    <a:lstStyle/>
                    <a:p>
                      <a:r>
                        <a:rPr lang="en-AU" sz="1000" b="0" noProof="0"/>
                        <a:t>Hydraulic/Pneumatic Connection</a:t>
                      </a:r>
                      <a:endParaRPr lang="en-AU" sz="1000" b="0" noProof="0" dirty="0"/>
                    </a:p>
                  </a:txBody>
                  <a:tcPr marL="450056"/>
                </a:tc>
                <a:tc>
                  <a:txBody>
                    <a:bodyPr/>
                    <a:lstStyle/>
                    <a:p>
                      <a:r>
                        <a:rPr lang="en-US" sz="1000" b="0" noProof="0"/>
                        <a:t>Represents a hydraulic or pneumatic connection, i. e. a tube or hose</a:t>
                      </a:r>
                      <a:endParaRPr lang="en-AU" sz="1000" b="0" noProof="0" dirty="0"/>
                    </a:p>
                  </a:txBody>
                  <a:tcPr/>
                </a:tc>
                <a:tc>
                  <a:txBody>
                    <a:bodyPr/>
                    <a:lstStyle/>
                    <a:p>
                      <a:r>
                        <a:rPr lang="en-AU" sz="1000" b="0" noProof="0">
                          <a:hlinkClick r:id="rId7" action="ppaction://hlinksldjump"/>
                        </a:rPr>
                        <a:t>1.2.1 Mechanical Design</a:t>
                      </a:r>
                      <a:endParaRPr lang="en-AU" sz="1000" b="0" noProof="0" dirty="0"/>
                    </a:p>
                  </a:txBody>
                  <a:tcPr/>
                </a:tc>
                <a:tc>
                  <a:txBody>
                    <a:bodyPr/>
                    <a:lstStyle/>
                    <a:p>
                      <a:r>
                        <a:rPr lang="en-US" sz="1000" b="0" noProof="0">
                          <a:hlinkClick r:id="rId3" action="ppaction://hlinksldjump"/>
                        </a:rPr>
                        <a:t>1.3.1 Plan and prepare Simulation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345736383"/>
                  </a:ext>
                </a:extLst>
              </a:tr>
            </a:tbl>
          </a:graphicData>
        </a:graphic>
      </p:graphicFrame>
    </p:spTree>
    <p:extLst>
      <p:ext uri="{BB962C8B-B14F-4D97-AF65-F5344CB8AC3E}">
        <p14:creationId xmlns:p14="http://schemas.microsoft.com/office/powerpoint/2010/main" val="1156971589"/>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1411083141"/>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1.4.1 Prepare Testing</a:t>
                      </a:r>
                      <a:r>
                        <a:rPr lang="en-AU" sz="1000" noProof="0"/>
                        <a:t>, </a:t>
                      </a:r>
                      <a:r>
                        <a:rPr lang="en-AU" sz="1000" noProof="0">
                          <a:hlinkClick r:id="rId3" action="ppaction://hlinksldjump"/>
                        </a:rPr>
                        <a:t>2.1 Process Planning</a:t>
                      </a:r>
                      <a:r>
                        <a:rPr lang="en-AU" sz="1000" noProof="0"/>
                        <a:t>, </a:t>
                      </a:r>
                      <a:r>
                        <a:rPr lang="en-AU" sz="1000" noProof="0">
                          <a:hlinkClick r:id="rId4" action="ppaction://hlinksldjump"/>
                        </a:rPr>
                        <a:t>3.4 Packaging &amp; Logistics</a:t>
                      </a:r>
                      <a:r>
                        <a:rPr lang="en-AU" sz="1000" noProof="0"/>
                        <a:t>, </a:t>
                      </a:r>
                      <a:r>
                        <a:rPr lang="en-AU" sz="1000" noProof="0">
                          <a:hlinkClick r:id="rId5" action="ppaction://hlinksldjump"/>
                        </a:rPr>
                        <a:t>4.1 Product Usage</a:t>
                      </a:r>
                      <a:r>
                        <a:rPr lang="en-AU" sz="1000" noProof="0"/>
                        <a:t>, </a:t>
                      </a:r>
                      <a:r>
                        <a:rPr lang="en-AU" sz="1000" noProof="0">
                          <a:hlinkClick r:id="rId6" action="ppaction://hlinksldjump"/>
                        </a:rPr>
                        <a:t>4.2 Maintenance &amp; Service</a:t>
                      </a:r>
                      <a:r>
                        <a:rPr lang="en-AU" sz="1000" noProof="0"/>
                        <a:t>, </a:t>
                      </a:r>
                      <a:r>
                        <a:rPr lang="en-AU" sz="1000" noProof="0">
                          <a:hlinkClick r:id="rId7" action="ppaction://hlinksldjump"/>
                        </a:rPr>
                        <a:t>4.3 Disassembly &amp; Recycling</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985835013"/>
                  </a:ext>
                </a:extLst>
              </a:tr>
              <a:tr h="1066800">
                <a:tc>
                  <a:txBody>
                    <a:bodyPr/>
                    <a:lstStyle/>
                    <a:p>
                      <a:r>
                        <a:rPr lang="en-AU" sz="1000" b="0" noProof="0"/>
                        <a:t>Hydraulic/Pneumatic Port</a:t>
                      </a:r>
                      <a:endParaRPr lang="en-AU" sz="1000" b="0" noProof="0" dirty="0"/>
                    </a:p>
                  </a:txBody>
                  <a:tcPr marL="450056"/>
                </a:tc>
                <a:tc>
                  <a:txBody>
                    <a:bodyPr/>
                    <a:lstStyle/>
                    <a:p>
                      <a:r>
                        <a:rPr lang="en-US" sz="1000" b="0" noProof="0"/>
                        <a:t>Represents a hydraulic or pneumatic port on a mechanical component</a:t>
                      </a:r>
                      <a:endParaRPr lang="en-AU" sz="1000" b="0" noProof="0" dirty="0"/>
                    </a:p>
                  </a:txBody>
                  <a:tcPr/>
                </a:tc>
                <a:tc>
                  <a:txBody>
                    <a:bodyPr/>
                    <a:lstStyle/>
                    <a:p>
                      <a:r>
                        <a:rPr lang="en-AU" sz="1000" b="0" noProof="0">
                          <a:hlinkClick r:id="rId8" action="ppaction://hlinksldjump"/>
                        </a:rPr>
                        <a:t>1.2.1 Mechanical Design</a:t>
                      </a:r>
                      <a:endParaRPr lang="en-AU" sz="1000" b="0" noProof="0" dirty="0"/>
                    </a:p>
                  </a:txBody>
                  <a:tcPr/>
                </a:tc>
                <a:tc>
                  <a:txBody>
                    <a:bodyPr/>
                    <a:lstStyle/>
                    <a:p>
                      <a:r>
                        <a:rPr lang="en-US" sz="1000" b="0" noProof="0">
                          <a:hlinkClick r:id="rId9" action="ppaction://hlinksldjump"/>
                        </a:rPr>
                        <a:t>1.3.1 Plan and prepare Simulation</a:t>
                      </a:r>
                      <a:r>
                        <a:rPr lang="en-US" sz="1000" b="0" noProof="0"/>
                        <a:t>, </a:t>
                      </a:r>
                      <a:r>
                        <a:rPr lang="en-US" sz="1000" b="0" noProof="0">
                          <a:hlinkClick r:id="rId2" action="ppaction://hlinksldjump"/>
                        </a:rPr>
                        <a:t>1.4.1 Prepare Testing</a:t>
                      </a:r>
                      <a:r>
                        <a:rPr lang="en-US" sz="1000" b="0" noProof="0"/>
                        <a:t>, </a:t>
                      </a:r>
                      <a:r>
                        <a:rPr lang="en-US" sz="1000" b="0" noProof="0">
                          <a:hlinkClick r:id="rId3" action="ppaction://hlinksldjump"/>
                        </a:rPr>
                        <a:t>2.1 Process Planning</a:t>
                      </a:r>
                      <a:r>
                        <a:rPr lang="en-US" sz="1000" b="0" noProof="0"/>
                        <a:t>, </a:t>
                      </a:r>
                      <a:r>
                        <a:rPr lang="en-US" sz="1000" b="0" noProof="0">
                          <a:hlinkClick r:id="rId4" action="ppaction://hlinksldjump"/>
                        </a:rPr>
                        <a:t>3.4 Packaging &amp; Logistics</a:t>
                      </a:r>
                      <a:r>
                        <a:rPr lang="en-US" sz="1000" b="0" noProof="0"/>
                        <a:t>, </a:t>
                      </a:r>
                      <a:r>
                        <a:rPr lang="en-US" sz="1000" b="0" noProof="0">
                          <a:hlinkClick r:id="rId5" action="ppaction://hlinksldjump"/>
                        </a:rPr>
                        <a:t>4.1 Product Usage</a:t>
                      </a:r>
                      <a:r>
                        <a:rPr lang="en-US" sz="1000" b="0" noProof="0"/>
                        <a:t>, </a:t>
                      </a:r>
                      <a:r>
                        <a:rPr lang="en-US" sz="1000" b="0" noProof="0">
                          <a:hlinkClick r:id="rId6" action="ppaction://hlinksldjump"/>
                        </a:rPr>
                        <a:t>4.2 Maintenance &amp; Service</a:t>
                      </a:r>
                      <a:r>
                        <a:rPr lang="en-US" sz="1000" b="0" noProof="0"/>
                        <a:t>, </a:t>
                      </a:r>
                      <a:r>
                        <a:rPr lang="en-US" sz="1000" b="0" noProof="0">
                          <a:hlinkClick r:id="rId7" action="ppaction://hlinksldjump"/>
                        </a:rPr>
                        <a:t>4.3 Disassembly &amp; Recycling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432280553"/>
                  </a:ext>
                </a:extLst>
              </a:tr>
              <a:tr h="609600">
                <a:tc>
                  <a:txBody>
                    <a:bodyPr/>
                    <a:lstStyle/>
                    <a:p>
                      <a:r>
                        <a:rPr lang="en-AU" sz="1000" b="0" noProof="0"/>
                        <a:t>Product Verification</a:t>
                      </a:r>
                      <a:endParaRPr lang="en-AU" sz="1000" b="0" noProof="0" dirty="0"/>
                    </a:p>
                  </a:txBody>
                  <a:tcPr marL="90011"/>
                </a:tc>
                <a:tc>
                  <a:txBody>
                    <a:bodyPr/>
                    <a:lstStyle/>
                    <a:p>
                      <a:r>
                        <a:rPr lang="en-US" sz="1000" b="0" noProof="0"/>
                        <a:t>Verification of a component or the overall product using virtual (simulation) or physical methods (test, inspection)</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110158053"/>
                  </a:ext>
                </a:extLst>
              </a:tr>
              <a:tr h="457200">
                <a:tc>
                  <a:txBody>
                    <a:bodyPr/>
                    <a:lstStyle/>
                    <a:p>
                      <a:r>
                        <a:rPr lang="en-AU" sz="1000" b="0" noProof="0"/>
                        <a:t>Verification Characteristic</a:t>
                      </a:r>
                      <a:endParaRPr lang="en-AU" sz="1000" b="0" noProof="0" dirty="0"/>
                    </a:p>
                  </a:txBody>
                  <a:tcPr marL="270034"/>
                </a:tc>
                <a:tc>
                  <a:txBody>
                    <a:bodyPr/>
                    <a:lstStyle/>
                    <a:p>
                      <a:r>
                        <a:rPr lang="en-US" sz="1000" b="0" noProof="0"/>
                        <a:t>Represents a characteristic that must be inspected to ensure product function.</a:t>
                      </a:r>
                      <a:endParaRPr lang="en-AU" sz="1000" b="0" noProof="0" dirty="0"/>
                    </a:p>
                  </a:txBody>
                  <a:tcPr/>
                </a:tc>
                <a:tc>
                  <a:txBody>
                    <a:bodyPr/>
                    <a:lstStyle/>
                    <a:p>
                      <a:r>
                        <a:rPr lang="en-US" sz="1000" b="0" noProof="0">
                          <a:hlinkClick r:id="rId9" action="ppaction://hlinksldjump"/>
                        </a:rPr>
                        <a:t>1.3.1 Plan and prepare Simulation</a:t>
                      </a:r>
                      <a:endParaRPr lang="en-AU" sz="1000" b="0" noProof="0" dirty="0"/>
                    </a:p>
                  </a:txBody>
                  <a:tcPr/>
                </a:tc>
                <a:tc>
                  <a:txBody>
                    <a:bodyPr/>
                    <a:lstStyle/>
                    <a:p>
                      <a:r>
                        <a:rPr lang="en-AU" sz="1000" b="0" noProof="0">
                          <a:hlinkClick r:id="rId10" action="ppaction://hlinksldjump"/>
                        </a:rPr>
                        <a:t>3.3 Quality Inspection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849320968"/>
                  </a:ext>
                </a:extLst>
              </a:tr>
            </a:tbl>
          </a:graphicData>
        </a:graphic>
      </p:graphicFrame>
    </p:spTree>
    <p:extLst>
      <p:ext uri="{BB962C8B-B14F-4D97-AF65-F5344CB8AC3E}">
        <p14:creationId xmlns:p14="http://schemas.microsoft.com/office/powerpoint/2010/main" val="286751989"/>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3572720980"/>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1.4.1 Prepare Testing</a:t>
                      </a:r>
                      <a:r>
                        <a:rPr lang="en-AU" sz="1000" noProof="0"/>
                        <a:t>, </a:t>
                      </a:r>
                      <a:r>
                        <a:rPr lang="en-AU" sz="1000" noProof="0">
                          <a:hlinkClick r:id="rId3" action="ppaction://hlinksldjump"/>
                        </a:rPr>
                        <a:t>2.2 Inspection Planning</a:t>
                      </a:r>
                      <a:endParaRPr lang="en-AU" sz="1000" noProof="0" dirty="0"/>
                    </a:p>
                  </a:txBody>
                  <a:tcPr/>
                </a:tc>
                <a:tc>
                  <a:txBody>
                    <a:bodyPr/>
                    <a:lstStyle/>
                    <a:p>
                      <a:endParaRPr lang="en-AU" sz="1000" noProof="0" dirty="0"/>
                    </a:p>
                  </a:txBody>
                  <a:tcPr/>
                </a:tc>
                <a:tc>
                  <a:txBody>
                    <a:bodyPr/>
                    <a:lstStyle/>
                    <a:p>
                      <a:endParaRPr lang="en-AU" sz="1000" noProof="0" dirty="0"/>
                    </a:p>
                  </a:txBody>
                  <a:tcPr/>
                </a:tc>
                <a:extLst>
                  <a:ext uri="{0D108BD9-81ED-4DB2-BD59-A6C34878D82A}">
                    <a16:rowId xmlns:a16="http://schemas.microsoft.com/office/drawing/2014/main" val="3777435246"/>
                  </a:ext>
                </a:extLst>
              </a:tr>
              <a:tr h="762000">
                <a:tc>
                  <a:txBody>
                    <a:bodyPr/>
                    <a:lstStyle/>
                    <a:p>
                      <a:r>
                        <a:rPr lang="en-AU" sz="1000" b="0" noProof="0"/>
                        <a:t>Verification Plan</a:t>
                      </a:r>
                      <a:endParaRPr lang="en-AU" sz="1000" b="0" noProof="0" dirty="0"/>
                    </a:p>
                  </a:txBody>
                  <a:tcPr marL="270034"/>
                </a:tc>
                <a:tc>
                  <a:txBody>
                    <a:bodyPr/>
                    <a:lstStyle/>
                    <a:p>
                      <a:r>
                        <a:rPr lang="en-US" sz="1000" b="0" noProof="0"/>
                        <a:t>Specifies what characteristics must be inspected using which equipment for which purpose.</a:t>
                      </a:r>
                      <a:endParaRPr lang="en-AU" sz="1000" b="0" noProof="0" dirty="0"/>
                    </a:p>
                  </a:txBody>
                  <a:tcPr/>
                </a:tc>
                <a:tc>
                  <a:txBody>
                    <a:bodyPr/>
                    <a:lstStyle/>
                    <a:p>
                      <a:r>
                        <a:rPr lang="en-US" sz="1000" b="0" noProof="0">
                          <a:hlinkClick r:id="rId4" action="ppaction://hlinksldjump"/>
                        </a:rPr>
                        <a:t>1.3.1 Plan and prepare Simulation</a:t>
                      </a:r>
                      <a:r>
                        <a:rPr lang="en-US" sz="1000" b="0" noProof="0"/>
                        <a:t>, </a:t>
                      </a:r>
                      <a:r>
                        <a:rPr lang="en-US" sz="1000" b="0" noProof="0">
                          <a:hlinkClick r:id="rId2" action="ppaction://hlinksldjump"/>
                        </a:rPr>
                        <a:t>1.4.1 Prepare Testing</a:t>
                      </a:r>
                      <a:r>
                        <a:rPr lang="en-US" sz="1000" b="0" noProof="0"/>
                        <a:t>, </a:t>
                      </a:r>
                      <a:r>
                        <a:rPr lang="en-US" sz="1000" b="0" noProof="0">
                          <a:hlinkClick r:id="rId3" action="ppaction://hlinksldjump"/>
                        </a:rPr>
                        <a:t>2.2 Inspection Planning</a:t>
                      </a:r>
                      <a:endParaRPr lang="en-AU" sz="1000" b="0" noProof="0" dirty="0"/>
                    </a:p>
                  </a:txBody>
                  <a:tcPr/>
                </a:tc>
                <a:tc>
                  <a:txBody>
                    <a:bodyPr/>
                    <a:lstStyle/>
                    <a:p>
                      <a:r>
                        <a:rPr lang="en-AU" sz="1000" b="0" noProof="0">
                          <a:hlinkClick r:id="rId5" action="ppaction://hlinksldjump"/>
                        </a:rPr>
                        <a:t>3.3 Quality Inspection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137394847"/>
                  </a:ext>
                </a:extLst>
              </a:tr>
              <a:tr h="762000">
                <a:tc>
                  <a:txBody>
                    <a:bodyPr/>
                    <a:lstStyle/>
                    <a:p>
                      <a:r>
                        <a:rPr lang="en-AU" sz="1000" b="0" noProof="0"/>
                        <a:t>Verification Resource</a:t>
                      </a:r>
                      <a:endParaRPr lang="en-AU" sz="1000" b="0" noProof="0" dirty="0"/>
                    </a:p>
                  </a:txBody>
                  <a:tcPr marL="270034"/>
                </a:tc>
                <a:tc>
                  <a:txBody>
                    <a:bodyPr/>
                    <a:lstStyle/>
                    <a:p>
                      <a:r>
                        <a:rPr lang="en-US" sz="1000" b="0" noProof="0"/>
                        <a:t>Represents a mechanical component used as an inspection resource</a:t>
                      </a:r>
                      <a:endParaRPr lang="en-AU" sz="1000" b="0" noProof="0" dirty="0"/>
                    </a:p>
                  </a:txBody>
                  <a:tcPr/>
                </a:tc>
                <a:tc>
                  <a:txBody>
                    <a:bodyPr/>
                    <a:lstStyle/>
                    <a:p>
                      <a:r>
                        <a:rPr lang="en-US" sz="1000" b="0" noProof="0">
                          <a:hlinkClick r:id="rId4" action="ppaction://hlinksldjump"/>
                        </a:rPr>
                        <a:t>1.3.1 Plan and prepare Simulation</a:t>
                      </a:r>
                      <a:r>
                        <a:rPr lang="en-US" sz="1000" b="0" noProof="0"/>
                        <a:t>, </a:t>
                      </a:r>
                      <a:r>
                        <a:rPr lang="en-US" sz="1000" b="0" noProof="0">
                          <a:hlinkClick r:id="rId2" action="ppaction://hlinksldjump"/>
                        </a:rPr>
                        <a:t>1.4.1 Prepare Testing</a:t>
                      </a:r>
                      <a:r>
                        <a:rPr lang="en-US" sz="1000" b="0" noProof="0"/>
                        <a:t>, </a:t>
                      </a:r>
                      <a:r>
                        <a:rPr lang="en-US" sz="1000" b="0" noProof="0">
                          <a:hlinkClick r:id="rId3" action="ppaction://hlinksldjump"/>
                        </a:rPr>
                        <a:t>2.2 Inspection Planning</a:t>
                      </a:r>
                      <a:endParaRPr lang="en-AU" sz="1000" b="0" noProof="0" dirty="0"/>
                    </a:p>
                  </a:txBody>
                  <a:tcPr/>
                </a:tc>
                <a:tc>
                  <a:txBody>
                    <a:bodyPr/>
                    <a:lstStyle/>
                    <a:p>
                      <a:r>
                        <a:rPr lang="en-AU" sz="1000" b="0" noProof="0">
                          <a:hlinkClick r:id="rId5" action="ppaction://hlinksldjump"/>
                        </a:rPr>
                        <a:t>3.3 Quality Inspection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336055998"/>
                  </a:ext>
                </a:extLst>
              </a:tr>
              <a:tr h="762000">
                <a:tc>
                  <a:txBody>
                    <a:bodyPr/>
                    <a:lstStyle/>
                    <a:p>
                      <a:r>
                        <a:rPr lang="en-AU" sz="1000" b="0" noProof="0"/>
                        <a:t>Verification Run</a:t>
                      </a:r>
                      <a:endParaRPr lang="en-AU" sz="1000" b="0" noProof="0" dirty="0"/>
                    </a:p>
                  </a:txBody>
                  <a:tcPr marL="270034"/>
                </a:tc>
                <a:tc>
                  <a:txBody>
                    <a:bodyPr/>
                    <a:lstStyle/>
                    <a:p>
                      <a:r>
                        <a:rPr lang="en-US" sz="1000" b="0" noProof="0"/>
                        <a:t>Represents an inspection run that collects inspection results for each inspection characteristic allocated to an inspection plan.</a:t>
                      </a:r>
                      <a:endParaRPr lang="en-AU" sz="1000" b="0" noProof="0" dirty="0"/>
                    </a:p>
                  </a:txBody>
                  <a:tcPr/>
                </a:tc>
                <a:tc>
                  <a:txBody>
                    <a:bodyPr/>
                    <a:lstStyle/>
                    <a:p>
                      <a:r>
                        <a:rPr lang="en-US" sz="1000" b="0" noProof="0">
                          <a:hlinkClick r:id="rId6" action="ppaction://hlinksldjump"/>
                        </a:rPr>
                        <a:t>1.3.2 Perform and document Simulation</a:t>
                      </a:r>
                      <a:r>
                        <a:rPr lang="en-US" sz="1000" b="0" noProof="0"/>
                        <a:t>, </a:t>
                      </a:r>
                      <a:r>
                        <a:rPr lang="en-US" sz="1000" b="0" noProof="0">
                          <a:hlinkClick r:id="rId7" action="ppaction://hlinksldjump"/>
                        </a:rPr>
                        <a:t>1.4.2 Perform and document Testing</a:t>
                      </a:r>
                      <a:endParaRPr lang="en-AU" sz="1000" b="0" noProof="0" dirty="0"/>
                    </a:p>
                  </a:txBody>
                  <a:tcPr/>
                </a:tc>
                <a:tc>
                  <a:txBody>
                    <a:bodyPr/>
                    <a:lstStyle/>
                    <a:p>
                      <a:r>
                        <a:rPr lang="en-AU" sz="1000" b="0" noProof="0">
                          <a:hlinkClick r:id="rId8"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606375409"/>
                  </a:ext>
                </a:extLst>
              </a:tr>
            </a:tbl>
          </a:graphicData>
        </a:graphic>
      </p:graphicFrame>
    </p:spTree>
    <p:extLst>
      <p:ext uri="{BB962C8B-B14F-4D97-AF65-F5344CB8AC3E}">
        <p14:creationId xmlns:p14="http://schemas.microsoft.com/office/powerpoint/2010/main" val="3271306910"/>
      </p:ext>
    </p:ext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1171878171"/>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762000">
                <a:tc>
                  <a:txBody>
                    <a:bodyPr/>
                    <a:lstStyle/>
                    <a:p>
                      <a:r>
                        <a:rPr lang="en-AU" sz="1000" b="0" noProof="0"/>
                        <a:t>Verification Result</a:t>
                      </a:r>
                      <a:endParaRPr lang="en-AU" sz="1000" b="0" noProof="0" dirty="0"/>
                    </a:p>
                  </a:txBody>
                  <a:tcPr marL="270034"/>
                </a:tc>
                <a:tc>
                  <a:txBody>
                    <a:bodyPr/>
                    <a:lstStyle/>
                    <a:p>
                      <a:r>
                        <a:rPr lang="en-US" sz="1000" b="0" noProof="0"/>
                        <a:t>Represents an inspection result for an inspection criterium</a:t>
                      </a:r>
                      <a:endParaRPr lang="en-AU" sz="1000" b="0" noProof="0" dirty="0"/>
                    </a:p>
                  </a:txBody>
                  <a:tcPr/>
                </a:tc>
                <a:tc>
                  <a:txBody>
                    <a:bodyPr/>
                    <a:lstStyle/>
                    <a:p>
                      <a:r>
                        <a:rPr lang="en-US" sz="1000" b="0" noProof="0">
                          <a:hlinkClick r:id="rId2" action="ppaction://hlinksldjump"/>
                        </a:rPr>
                        <a:t>1.3.2 Perform and document Simulation</a:t>
                      </a:r>
                      <a:r>
                        <a:rPr lang="en-US" sz="1000" b="0" noProof="0"/>
                        <a:t>, </a:t>
                      </a:r>
                      <a:r>
                        <a:rPr lang="en-US" sz="1000" b="0" noProof="0">
                          <a:hlinkClick r:id="rId3" action="ppaction://hlinksldjump"/>
                        </a:rPr>
                        <a:t>1.4.2 Perform and document Testing</a:t>
                      </a:r>
                      <a:endParaRPr lang="en-AU" sz="1000" b="0" noProof="0" dirty="0"/>
                    </a:p>
                  </a:txBody>
                  <a:tcPr/>
                </a:tc>
                <a:tc>
                  <a:txBody>
                    <a:bodyPr/>
                    <a:lstStyle/>
                    <a:p>
                      <a:r>
                        <a:rPr lang="en-AU" sz="1000" b="0" noProof="0">
                          <a:hlinkClick r:id="rId4"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443493914"/>
                  </a:ext>
                </a:extLst>
              </a:tr>
              <a:tr h="609600">
                <a:tc>
                  <a:txBody>
                    <a:bodyPr/>
                    <a:lstStyle/>
                    <a:p>
                      <a:r>
                        <a:rPr lang="en-AU" sz="1000" b="0" noProof="0"/>
                        <a:t>Product Validation</a:t>
                      </a:r>
                      <a:endParaRPr lang="en-AU" sz="1000" b="0" noProof="0" dirty="0"/>
                    </a:p>
                  </a:txBody>
                  <a:tcPr marL="90011"/>
                </a:tc>
                <a:tc>
                  <a:txBody>
                    <a:bodyPr/>
                    <a:lstStyle/>
                    <a:p>
                      <a:r>
                        <a:rPr lang="en-US" sz="1000" b="0" noProof="0"/>
                        <a:t>Validation of a component or the overall product using virtual (simulation) or physical methods (test)</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81502576"/>
                  </a:ext>
                </a:extLst>
              </a:tr>
              <a:tr h="609600">
                <a:tc>
                  <a:txBody>
                    <a:bodyPr/>
                    <a:lstStyle/>
                    <a:p>
                      <a:r>
                        <a:rPr lang="en-AU" sz="1000" b="0" noProof="0"/>
                        <a:t>Validation Criterium</a:t>
                      </a:r>
                      <a:endParaRPr lang="en-AU" sz="1000" b="0" noProof="0" dirty="0"/>
                    </a:p>
                  </a:txBody>
                  <a:tcPr marL="270034"/>
                </a:tc>
                <a:tc>
                  <a:txBody>
                    <a:bodyPr/>
                    <a:lstStyle/>
                    <a:p>
                      <a:r>
                        <a:rPr lang="en-US" sz="1000" b="0" noProof="0"/>
                        <a:t>A specific validation criterium as part of a validation plan.</a:t>
                      </a:r>
                      <a:endParaRPr lang="en-AU" sz="1000" b="0" noProof="0" dirty="0"/>
                    </a:p>
                  </a:txBody>
                  <a:tcPr/>
                </a:tc>
                <a:tc>
                  <a:txBody>
                    <a:bodyPr/>
                    <a:lstStyle/>
                    <a:p>
                      <a:r>
                        <a:rPr lang="en-US" sz="1000" b="0" noProof="0">
                          <a:hlinkClick r:id="rId5" action="ppaction://hlinksldjump"/>
                        </a:rPr>
                        <a:t>1.3.1 Plan and prepare Simulation</a:t>
                      </a:r>
                      <a:r>
                        <a:rPr lang="en-US" sz="1000" b="0" noProof="0"/>
                        <a:t>, </a:t>
                      </a:r>
                      <a:r>
                        <a:rPr lang="en-US" sz="1000" b="0" noProof="0">
                          <a:hlinkClick r:id="rId6" action="ppaction://hlinksldjump"/>
                        </a:rPr>
                        <a:t>1.4.1 Prepare Testing</a:t>
                      </a:r>
                      <a:endParaRPr lang="en-AU" sz="1000" b="0" noProof="0" dirty="0"/>
                    </a:p>
                  </a:txBody>
                  <a:tcPr/>
                </a:tc>
                <a:tc>
                  <a:txBody>
                    <a:bodyPr/>
                    <a:lstStyle/>
                    <a:p>
                      <a:r>
                        <a:rPr lang="en-US" sz="1000" b="0" noProof="0">
                          <a:hlinkClick r:id="rId2" action="ppaction://hlinksldjump"/>
                        </a:rPr>
                        <a:t>1.3.2 Perform and document Simulation</a:t>
                      </a:r>
                      <a:r>
                        <a:rPr lang="en-US" sz="1000" b="0" noProof="0"/>
                        <a:t>, </a:t>
                      </a:r>
                      <a:r>
                        <a:rPr lang="en-US" sz="1000" b="0" noProof="0">
                          <a:hlinkClick r:id="rId3" action="ppaction://hlinksldjump"/>
                        </a:rPr>
                        <a:t>1.4.2 Perform and document Testing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639767091"/>
                  </a:ext>
                </a:extLst>
              </a:tr>
              <a:tr h="2590800">
                <a:tc>
                  <a:txBody>
                    <a:bodyPr/>
                    <a:lstStyle/>
                    <a:p>
                      <a:r>
                        <a:rPr lang="en-AU" sz="1000" b="0" noProof="0"/>
                        <a:t>Validation Plan</a:t>
                      </a:r>
                      <a:endParaRPr lang="en-AU" sz="1000" b="0" noProof="0" dirty="0"/>
                    </a:p>
                  </a:txBody>
                  <a:tcPr marL="270034"/>
                </a:tc>
                <a:tc>
                  <a:txBody>
                    <a:bodyPr/>
                    <a:lstStyle/>
                    <a:p>
                      <a:r>
                        <a:rPr lang="en-US" sz="1000" b="0" noProof="0"/>
                        <a:t>A specific executable test that examines all aspects including inputs and outputs of a system and then provides a detailed description of the steps that should be taken, the results that should be achieved, and other elements that should be identified. Steps explained in a test case include all details even if they are assumed to be common knowledge. Test cases are used as a technical explanation and reference guide for systems.
https://intranet.prostep.org/display/PROJ/Glossary</a:t>
                      </a:r>
                      <a:endParaRPr lang="en-AU" sz="1000" b="0" noProof="0" dirty="0"/>
                    </a:p>
                  </a:txBody>
                  <a:tcPr/>
                </a:tc>
                <a:tc>
                  <a:txBody>
                    <a:bodyPr/>
                    <a:lstStyle/>
                    <a:p>
                      <a:r>
                        <a:rPr lang="en-US" sz="1000" b="0" noProof="0">
                          <a:hlinkClick r:id="rId5" action="ppaction://hlinksldjump"/>
                        </a:rPr>
                        <a:t>1.3.1 Plan and prepare Simulation</a:t>
                      </a:r>
                      <a:endParaRPr lang="en-AU" sz="1000" b="0" noProof="0" dirty="0"/>
                    </a:p>
                  </a:txBody>
                  <a:tcPr/>
                </a:tc>
                <a:tc>
                  <a:txBody>
                    <a:bodyPr/>
                    <a:lstStyle/>
                    <a:p>
                      <a:r>
                        <a:rPr lang="en-US" sz="1000" b="0" noProof="0">
                          <a:hlinkClick r:id="rId2" action="ppaction://hlinksldjump"/>
                        </a:rPr>
                        <a:t>1.3.2 Perform and document Simulation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4426244"/>
                  </a:ext>
                </a:extLst>
              </a:tr>
            </a:tbl>
          </a:graphicData>
        </a:graphic>
      </p:graphicFrame>
    </p:spTree>
    <p:extLst>
      <p:ext uri="{BB962C8B-B14F-4D97-AF65-F5344CB8AC3E}">
        <p14:creationId xmlns:p14="http://schemas.microsoft.com/office/powerpoint/2010/main" val="3773870182"/>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descr="Home:Activity">
            <a:extLst>
              <a:ext uri="{FF2B5EF4-FFF2-40B4-BE49-F238E27FC236}">
                <a16:creationId xmlns:a16="http://schemas.microsoft.com/office/drawing/2014/main" id="{2A389400-BC02-6FA5-53AA-686403410D7F}"/>
              </a:ext>
            </a:extLst>
          </p:cNvPr>
          <p:cNvSpPr>
            <a:spLocks noGrp="1"/>
          </p:cNvSpPr>
          <p:nvPr>
            <p:ph type="title"/>
          </p:nvPr>
        </p:nvSpPr>
        <p:spPr/>
        <p:txBody>
          <a:bodyPr/>
          <a:lstStyle/>
          <a:p>
            <a:r>
              <a:rPr lang="de-DE" dirty="0" err="1"/>
              <a:t>Overview</a:t>
            </a:r>
            <a:r>
              <a:rPr lang="de-DE" dirty="0"/>
              <a:t>: Use-Cases &amp; Information Flow</a:t>
            </a:r>
          </a:p>
        </p:txBody>
      </p:sp>
      <p:sp>
        <p:nvSpPr>
          <p:cNvPr id="2" name="Inhaltsplatzhalter 2" descr="Header">
            <a:extLst>
              <a:ext uri="{FF2B5EF4-FFF2-40B4-BE49-F238E27FC236}">
                <a16:creationId xmlns:a16="http://schemas.microsoft.com/office/drawing/2014/main" id="{E20CE707-C03E-E258-07CB-ADA11DADF6A0}"/>
              </a:ext>
            </a:extLst>
          </p:cNvPr>
          <p:cNvSpPr txBox="1">
            <a:spLocks/>
          </p:cNvSpPr>
          <p:nvPr/>
        </p:nvSpPr>
        <p:spPr>
          <a:xfrm>
            <a:off x="413148" y="1221600"/>
            <a:ext cx="4067989" cy="234279"/>
          </a:xfrm>
          <a:prstGeom prst="homePlate">
            <a:avLst>
              <a:gd name="adj" fmla="val 18036"/>
            </a:avLst>
          </a:prstGeom>
          <a:solidFill>
            <a:schemeClr val="accent1"/>
          </a:solidFill>
        </p:spPr>
        <p:txBody>
          <a:bodyPr wrap="none" lIns="27516" tIns="27516" rIns="27516" bIns="27516" anchor="ctr"/>
          <a:lstStyle>
            <a:lvl1pPr marL="177800"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1pPr>
            <a:lvl2pPr marL="355600"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2pPr>
            <a:lvl3pPr marL="541338" indent="-185738"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3pPr>
            <a:lvl4pPr marL="719138"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4pPr>
            <a:lvl5pPr marL="896938"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5pPr>
            <a:lvl6pPr marL="1074738" indent="-177800"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6pPr>
            <a:lvl7pPr marL="1252538" indent="-177800"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7pPr>
            <a:lvl8pPr marL="1438275" indent="-185738"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8pPr>
            <a:lvl9pPr marL="1616075" indent="-177800"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de-DE" sz="1223" b="1">
                <a:solidFill>
                  <a:schemeClr val="bg1"/>
                </a:solidFill>
                <a:hlinkClick r:id="rId2" action="ppaction://hlinksldjump"/>
              </a:rPr>
              <a:t>CASCaDE</a:t>
            </a:r>
            <a:endParaRPr lang="de-DE" sz="1223" b="1" dirty="0">
              <a:solidFill>
                <a:schemeClr val="bg1"/>
              </a:solidFill>
            </a:endParaRPr>
          </a:p>
        </p:txBody>
      </p:sp>
      <p:sp>
        <p:nvSpPr>
          <p:cNvPr id="3" name="Inhaltsplatzhalter 2" descr="Header">
            <a:extLst>
              <a:ext uri="{FF2B5EF4-FFF2-40B4-BE49-F238E27FC236}">
                <a16:creationId xmlns:a16="http://schemas.microsoft.com/office/drawing/2014/main" id="{CDF825C5-01C0-C58F-D043-904B04476A3A}"/>
              </a:ext>
            </a:extLst>
          </p:cNvPr>
          <p:cNvSpPr txBox="1">
            <a:spLocks/>
          </p:cNvSpPr>
          <p:nvPr/>
        </p:nvSpPr>
        <p:spPr>
          <a:xfrm>
            <a:off x="4661159" y="1221600"/>
            <a:ext cx="4067989" cy="234279"/>
          </a:xfrm>
          <a:prstGeom prst="chevron">
            <a:avLst>
              <a:gd name="adj" fmla="val 18036"/>
            </a:avLst>
          </a:prstGeom>
          <a:solidFill>
            <a:schemeClr val="accent1"/>
          </a:solidFill>
        </p:spPr>
        <p:txBody>
          <a:bodyPr wrap="none" lIns="27516" tIns="27516" rIns="27516" bIns="27516" anchor="ctr"/>
          <a:lstStyle>
            <a:lvl1pPr marL="177800"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1pPr>
            <a:lvl2pPr marL="355600"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2pPr>
            <a:lvl3pPr marL="541338" indent="-185738"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3pPr>
            <a:lvl4pPr marL="719138"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4pPr>
            <a:lvl5pPr marL="896938"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5pPr>
            <a:lvl6pPr marL="1074738" indent="-177800"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6pPr>
            <a:lvl7pPr marL="1252538" indent="-177800"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7pPr>
            <a:lvl8pPr marL="1438275" indent="-185738"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8pPr>
            <a:lvl9pPr marL="1616075" indent="-177800"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de-DE" sz="1223" b="1">
                <a:solidFill>
                  <a:schemeClr val="bg1"/>
                </a:solidFill>
                <a:hlinkClick r:id="rId3" action="ppaction://hlinksldjump"/>
              </a:rPr>
              <a:t>Digital Data Package</a:t>
            </a:r>
            <a:endParaRPr lang="de-DE" sz="1223" b="1" dirty="0">
              <a:solidFill>
                <a:schemeClr val="bg1"/>
              </a:solidFill>
            </a:endParaRPr>
          </a:p>
        </p:txBody>
      </p:sp>
      <p:sp>
        <p:nvSpPr>
          <p:cNvPr id="4" name="Rechteck 3" descr="Body">
            <a:extLst>
              <a:ext uri="{FF2B5EF4-FFF2-40B4-BE49-F238E27FC236}">
                <a16:creationId xmlns:a16="http://schemas.microsoft.com/office/drawing/2014/main" id="{2C38F2E6-3702-3428-969D-7D26B24C3887}"/>
              </a:ext>
            </a:extLst>
          </p:cNvPr>
          <p:cNvSpPr/>
          <p:nvPr/>
        </p:nvSpPr>
        <p:spPr>
          <a:xfrm>
            <a:off x="413148" y="1599642"/>
            <a:ext cx="4067989" cy="307834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14313" indent="-214313">
              <a:buFont typeface="Arial" panose="020B0604020202020204" pitchFamily="34" charset="0"/>
              <a:buChar char="•"/>
            </a:pPr>
            <a:r>
              <a:rPr lang="en-US" sz="650" b="1">
                <a:solidFill>
                  <a:schemeClr val="tx1"/>
                </a:solidFill>
                <a:hlinkClick r:id="rId4" action="ppaction://hlinksldjump"/>
              </a:rPr>
              <a:t>EJ-4 Collaborative 3D MBD, Electrical and Software Design Co-Development</a:t>
            </a:r>
            <a:endParaRPr lang="en-US" sz="650" b="1">
              <a:solidFill>
                <a:schemeClr val="tx1"/>
              </a:solidFill>
            </a:endParaRPr>
          </a:p>
          <a:p>
            <a:pPr marL="671513" lvl="1" indent="-214313">
              <a:buFont typeface="Arial" panose="020B0604020202020204" pitchFamily="34" charset="0"/>
              <a:buChar char="•"/>
            </a:pPr>
            <a:r>
              <a:rPr lang="de-DE" sz="650" b="1">
                <a:solidFill>
                  <a:schemeClr val="tx1"/>
                </a:solidFill>
                <a:hlinkClick r:id="rId5" action="ppaction://hlinksldjump"/>
              </a:rPr>
              <a:t>1.2.1 Mechanical Design</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6" action="ppaction://hlinksldjump"/>
              </a:rPr>
              <a:t>1.2.1.1 Define Joining Elements</a:t>
            </a:r>
            <a:endParaRPr lang="de-DE" sz="650" b="1">
              <a:solidFill>
                <a:schemeClr val="tx1"/>
              </a:solidFill>
            </a:endParaRPr>
          </a:p>
          <a:p>
            <a:pPr marL="671513" lvl="1" indent="-214313">
              <a:buFont typeface="Arial" panose="020B0604020202020204" pitchFamily="34" charset="0"/>
              <a:buChar char="•"/>
            </a:pPr>
            <a:r>
              <a:rPr lang="de-DE" sz="650" b="1">
                <a:solidFill>
                  <a:schemeClr val="tx1"/>
                </a:solidFill>
                <a:hlinkClick r:id="rId7" action="ppaction://hlinksldjump"/>
              </a:rPr>
              <a:t>1.2.2 Electrical/Electronical Design</a:t>
            </a:r>
            <a:endParaRPr lang="de-DE" sz="650" b="1">
              <a:solidFill>
                <a:schemeClr val="tx1"/>
              </a:solidFill>
            </a:endParaRPr>
          </a:p>
          <a:p>
            <a:pPr marL="671513" lvl="1" indent="-214313">
              <a:buFont typeface="Arial" panose="020B0604020202020204" pitchFamily="34" charset="0"/>
              <a:buChar char="•"/>
            </a:pPr>
            <a:r>
              <a:rPr lang="de-DE" sz="650" b="1">
                <a:solidFill>
                  <a:schemeClr val="tx1"/>
                </a:solidFill>
                <a:hlinkClick r:id="rId8" action="ppaction://hlinksldjump"/>
              </a:rPr>
              <a:t>1.2.3 Software Engineering</a:t>
            </a:r>
            <a:endParaRPr lang="de-DE" sz="650" b="1">
              <a:solidFill>
                <a:schemeClr val="tx1"/>
              </a:solidFill>
            </a:endParaRPr>
          </a:p>
          <a:p>
            <a:pPr marL="671513" lvl="1" indent="-214313">
              <a:buFont typeface="Arial" panose="020B0604020202020204" pitchFamily="34" charset="0"/>
              <a:buChar char="•"/>
            </a:pPr>
            <a:r>
              <a:rPr lang="en-US" sz="650" b="1">
                <a:solidFill>
                  <a:schemeClr val="tx1"/>
                </a:solidFill>
                <a:hlinkClick r:id="rId9" action="ppaction://hlinksldjump"/>
              </a:rPr>
              <a:t>1.2.4 Electrical/Mechanical Design Collaboration</a:t>
            </a:r>
            <a:endParaRPr lang="de-DE" sz="650" b="1">
              <a:solidFill>
                <a:schemeClr val="tx1"/>
              </a:solidFill>
            </a:endParaRPr>
          </a:p>
        </p:txBody>
      </p:sp>
      <p:sp>
        <p:nvSpPr>
          <p:cNvPr id="6" name="Rechteck 5" descr="Body">
            <a:extLst>
              <a:ext uri="{FF2B5EF4-FFF2-40B4-BE49-F238E27FC236}">
                <a16:creationId xmlns:a16="http://schemas.microsoft.com/office/drawing/2014/main" id="{91B165D1-8CEE-AF85-1142-55E194001939}"/>
              </a:ext>
            </a:extLst>
          </p:cNvPr>
          <p:cNvSpPr/>
          <p:nvPr/>
        </p:nvSpPr>
        <p:spPr>
          <a:xfrm>
            <a:off x="4661159" y="1599642"/>
            <a:ext cx="4067989" cy="307834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14313" indent="-214313">
              <a:buFont typeface="Arial" panose="020B0604020202020204" pitchFamily="34" charset="0"/>
              <a:buChar char="•"/>
            </a:pPr>
            <a:r>
              <a:rPr lang="de-DE" sz="650" b="1">
                <a:solidFill>
                  <a:schemeClr val="tx1"/>
                </a:solidFill>
                <a:hlinkClick r:id="rId10" action="ppaction://hlinksldjump"/>
              </a:rPr>
              <a:t>2 Collaboration Use-Cases</a:t>
            </a:r>
            <a:endParaRPr lang="de-DE" sz="650" b="1">
              <a:solidFill>
                <a:schemeClr val="tx1"/>
              </a:solidFill>
            </a:endParaRPr>
          </a:p>
          <a:p>
            <a:pPr marL="671513" lvl="1" indent="-214313">
              <a:buFont typeface="Arial" panose="020B0604020202020204" pitchFamily="34" charset="0"/>
              <a:buChar char="•"/>
            </a:pPr>
            <a:r>
              <a:rPr lang="de-DE" sz="650" b="1">
                <a:solidFill>
                  <a:schemeClr val="tx1"/>
                </a:solidFill>
                <a:hlinkClick r:id="rId11" action="ppaction://hlinksldjump"/>
              </a:rPr>
              <a:t>1 Product Development</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12" action="ppaction://hlinksldjump"/>
              </a:rPr>
              <a:t>1.1 Concept definition</a:t>
            </a:r>
            <a:endParaRPr lang="de-DE" sz="650" b="1">
              <a:solidFill>
                <a:schemeClr val="tx1"/>
              </a:solidFill>
            </a:endParaRPr>
          </a:p>
          <a:p>
            <a:pPr marL="1585913" lvl="3" indent="-214313">
              <a:buFont typeface="Arial" panose="020B0604020202020204" pitchFamily="34" charset="0"/>
              <a:buChar char="•"/>
            </a:pPr>
            <a:r>
              <a:rPr lang="en-US" sz="650" b="1">
                <a:solidFill>
                  <a:schemeClr val="tx1"/>
                </a:solidFill>
                <a:hlinkClick r:id="rId13" action="ppaction://hlinksldjump"/>
              </a:rPr>
              <a:t>1.1.1 Business or Mission Analysis</a:t>
            </a:r>
            <a:endParaRPr lang="en-US" sz="650" b="1">
              <a:solidFill>
                <a:schemeClr val="tx1"/>
              </a:solidFill>
            </a:endParaRPr>
          </a:p>
          <a:p>
            <a:pPr marL="1585913" lvl="3" indent="-214313">
              <a:buFont typeface="Arial" panose="020B0604020202020204" pitchFamily="34" charset="0"/>
              <a:buChar char="•"/>
            </a:pPr>
            <a:r>
              <a:rPr lang="de-DE" sz="650" b="1">
                <a:solidFill>
                  <a:schemeClr val="tx1"/>
                </a:solidFill>
                <a:hlinkClick r:id="rId14" action="ppaction://hlinksldjump"/>
              </a:rPr>
              <a:t>1.1.2 Requirements Engineering</a:t>
            </a:r>
            <a:endParaRPr lang="de-DE" sz="650" b="1">
              <a:solidFill>
                <a:schemeClr val="tx1"/>
              </a:solidFill>
            </a:endParaRPr>
          </a:p>
          <a:p>
            <a:pPr marL="1585913" lvl="3" indent="-214313">
              <a:buFont typeface="Arial" panose="020B0604020202020204" pitchFamily="34" charset="0"/>
              <a:buChar char="•"/>
            </a:pPr>
            <a:r>
              <a:rPr lang="de-DE" sz="650" b="1">
                <a:solidFill>
                  <a:schemeClr val="tx1"/>
                </a:solidFill>
                <a:hlinkClick r:id="rId15" action="ppaction://hlinksldjump"/>
              </a:rPr>
              <a:t>1.1.3 Systems Architecture</a:t>
            </a:r>
            <a:endParaRPr lang="de-DE" sz="650" b="1">
              <a:solidFill>
                <a:schemeClr val="tx1"/>
              </a:solidFill>
            </a:endParaRPr>
          </a:p>
          <a:p>
            <a:pPr marL="1585913" lvl="3" indent="-214313">
              <a:buFont typeface="Arial" panose="020B0604020202020204" pitchFamily="34" charset="0"/>
              <a:buChar char="•"/>
            </a:pPr>
            <a:r>
              <a:rPr lang="de-DE" sz="650" b="1">
                <a:solidFill>
                  <a:schemeClr val="tx1"/>
                </a:solidFill>
                <a:hlinkClick r:id="rId16" action="ppaction://hlinksldjump"/>
              </a:rPr>
              <a:t>1.1.4 Functional Safety</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17" action="ppaction://hlinksldjump"/>
              </a:rPr>
              <a:t>1.2 Product Design</a:t>
            </a:r>
            <a:endParaRPr lang="de-DE" sz="650" b="1">
              <a:solidFill>
                <a:schemeClr val="tx1"/>
              </a:solidFill>
            </a:endParaRPr>
          </a:p>
          <a:p>
            <a:pPr marL="1585913" lvl="3" indent="-214313">
              <a:buFont typeface="Arial" panose="020B0604020202020204" pitchFamily="34" charset="0"/>
              <a:buChar char="•"/>
            </a:pPr>
            <a:r>
              <a:rPr lang="de-DE" sz="650" b="1">
                <a:solidFill>
                  <a:schemeClr val="tx1"/>
                </a:solidFill>
                <a:hlinkClick r:id="rId5" action="ppaction://hlinksldjump"/>
              </a:rPr>
              <a:t>1.2.1 Mechanical Design</a:t>
            </a:r>
            <a:endParaRPr lang="de-DE" sz="650" b="1">
              <a:solidFill>
                <a:schemeClr val="tx1"/>
              </a:solidFill>
            </a:endParaRPr>
          </a:p>
          <a:p>
            <a:pPr marL="2043113" lvl="4" indent="-214313">
              <a:buFont typeface="Arial" panose="020B0604020202020204" pitchFamily="34" charset="0"/>
              <a:buChar char="•"/>
            </a:pPr>
            <a:r>
              <a:rPr lang="de-DE" sz="650" b="1">
                <a:solidFill>
                  <a:schemeClr val="tx1"/>
                </a:solidFill>
                <a:hlinkClick r:id="rId6" action="ppaction://hlinksldjump"/>
              </a:rPr>
              <a:t>1.2.1.1 Define Joining Elements</a:t>
            </a:r>
            <a:endParaRPr lang="de-DE" sz="650" b="1">
              <a:solidFill>
                <a:schemeClr val="tx1"/>
              </a:solidFill>
            </a:endParaRPr>
          </a:p>
          <a:p>
            <a:pPr marL="1585913" lvl="3" indent="-214313">
              <a:buFont typeface="Arial" panose="020B0604020202020204" pitchFamily="34" charset="0"/>
              <a:buChar char="•"/>
            </a:pPr>
            <a:r>
              <a:rPr lang="de-DE" sz="650" b="1">
                <a:solidFill>
                  <a:schemeClr val="tx1"/>
                </a:solidFill>
                <a:hlinkClick r:id="rId7" action="ppaction://hlinksldjump"/>
              </a:rPr>
              <a:t>1.2.2 Electrical/Electronical Design</a:t>
            </a:r>
            <a:endParaRPr lang="de-DE" sz="650" b="1">
              <a:solidFill>
                <a:schemeClr val="tx1"/>
              </a:solidFill>
            </a:endParaRPr>
          </a:p>
          <a:p>
            <a:pPr marL="1585913" lvl="3" indent="-214313">
              <a:buFont typeface="Arial" panose="020B0604020202020204" pitchFamily="34" charset="0"/>
              <a:buChar char="•"/>
            </a:pPr>
            <a:r>
              <a:rPr lang="de-DE" sz="650" b="1">
                <a:solidFill>
                  <a:schemeClr val="tx1"/>
                </a:solidFill>
                <a:hlinkClick r:id="rId8" action="ppaction://hlinksldjump"/>
              </a:rPr>
              <a:t>1.2.3 Software Engineering</a:t>
            </a:r>
            <a:endParaRPr lang="de-DE" sz="650" b="1">
              <a:solidFill>
                <a:schemeClr val="tx1"/>
              </a:solidFill>
            </a:endParaRPr>
          </a:p>
          <a:p>
            <a:pPr marL="1585913" lvl="3" indent="-214313">
              <a:buFont typeface="Arial" panose="020B0604020202020204" pitchFamily="34" charset="0"/>
              <a:buChar char="•"/>
            </a:pPr>
            <a:r>
              <a:rPr lang="en-US" sz="650" b="1">
                <a:solidFill>
                  <a:schemeClr val="tx1"/>
                </a:solidFill>
                <a:hlinkClick r:id="rId9" action="ppaction://hlinksldjump"/>
              </a:rPr>
              <a:t>1.2.4 Electrical/Mechanical Design Collaboration</a:t>
            </a:r>
            <a:endParaRPr lang="en-US" sz="650" b="1">
              <a:solidFill>
                <a:schemeClr val="tx1"/>
              </a:solidFill>
            </a:endParaRPr>
          </a:p>
          <a:p>
            <a:pPr marL="1128713" lvl="2" indent="-214313">
              <a:buFont typeface="Arial" panose="020B0604020202020204" pitchFamily="34" charset="0"/>
              <a:buChar char="•"/>
            </a:pPr>
            <a:r>
              <a:rPr lang="en-US" sz="650" b="1">
                <a:solidFill>
                  <a:schemeClr val="tx1"/>
                </a:solidFill>
                <a:hlinkClick r:id="rId18" action="ppaction://hlinksldjump"/>
              </a:rPr>
              <a:t>1.3 Verification &amp; Validation using Simulation</a:t>
            </a:r>
            <a:endParaRPr lang="en-US" sz="650" b="1">
              <a:solidFill>
                <a:schemeClr val="tx1"/>
              </a:solidFill>
            </a:endParaRPr>
          </a:p>
          <a:p>
            <a:pPr marL="1585913" lvl="3" indent="-214313">
              <a:buFont typeface="Arial" panose="020B0604020202020204" pitchFamily="34" charset="0"/>
              <a:buChar char="•"/>
            </a:pPr>
            <a:r>
              <a:rPr lang="en-US" sz="650" b="1">
                <a:solidFill>
                  <a:schemeClr val="tx1"/>
                </a:solidFill>
                <a:hlinkClick r:id="rId19" action="ppaction://hlinksldjump"/>
              </a:rPr>
              <a:t>1.3.1 Plan and prepare Simulation</a:t>
            </a:r>
            <a:endParaRPr lang="en-US" sz="650" b="1">
              <a:solidFill>
                <a:schemeClr val="tx1"/>
              </a:solidFill>
            </a:endParaRPr>
          </a:p>
          <a:p>
            <a:pPr marL="1585913" lvl="3" indent="-214313">
              <a:buFont typeface="Arial" panose="020B0604020202020204" pitchFamily="34" charset="0"/>
              <a:buChar char="•"/>
            </a:pPr>
            <a:r>
              <a:rPr lang="en-US" sz="650" b="1">
                <a:solidFill>
                  <a:schemeClr val="tx1"/>
                </a:solidFill>
                <a:hlinkClick r:id="rId20" action="ppaction://hlinksldjump"/>
              </a:rPr>
              <a:t>1.3.2 Perform and document Simulation</a:t>
            </a:r>
            <a:endParaRPr lang="en-US" sz="650" b="1">
              <a:solidFill>
                <a:schemeClr val="tx1"/>
              </a:solidFill>
            </a:endParaRPr>
          </a:p>
          <a:p>
            <a:pPr marL="1128713" lvl="2" indent="-214313">
              <a:buFont typeface="Arial" panose="020B0604020202020204" pitchFamily="34" charset="0"/>
              <a:buChar char="•"/>
            </a:pPr>
            <a:r>
              <a:rPr lang="en-US" sz="650" b="1">
                <a:solidFill>
                  <a:schemeClr val="tx1"/>
                </a:solidFill>
                <a:hlinkClick r:id="rId21" action="ppaction://hlinksldjump"/>
              </a:rPr>
              <a:t>1.4 Verification &amp; Validation using Test</a:t>
            </a:r>
            <a:endParaRPr lang="en-US" sz="650" b="1">
              <a:solidFill>
                <a:schemeClr val="tx1"/>
              </a:solidFill>
            </a:endParaRPr>
          </a:p>
          <a:p>
            <a:pPr marL="1585913" lvl="3" indent="-214313">
              <a:buFont typeface="Arial" panose="020B0604020202020204" pitchFamily="34" charset="0"/>
              <a:buChar char="•"/>
            </a:pPr>
            <a:r>
              <a:rPr lang="de-DE" sz="650" b="1">
                <a:solidFill>
                  <a:schemeClr val="tx1"/>
                </a:solidFill>
                <a:hlinkClick r:id="rId22" action="ppaction://hlinksldjump"/>
              </a:rPr>
              <a:t>1.4.1 Prepare Testing</a:t>
            </a:r>
            <a:endParaRPr lang="de-DE" sz="650" b="1">
              <a:solidFill>
                <a:schemeClr val="tx1"/>
              </a:solidFill>
            </a:endParaRPr>
          </a:p>
          <a:p>
            <a:pPr marL="1585913" lvl="3" indent="-214313">
              <a:buFont typeface="Arial" panose="020B0604020202020204" pitchFamily="34" charset="0"/>
              <a:buChar char="•"/>
            </a:pPr>
            <a:r>
              <a:rPr lang="en-US" sz="650" b="1">
                <a:solidFill>
                  <a:schemeClr val="tx1"/>
                </a:solidFill>
                <a:hlinkClick r:id="rId23" action="ppaction://hlinksldjump"/>
              </a:rPr>
              <a:t>1.4.2 Perform and document Testing</a:t>
            </a:r>
            <a:endParaRPr lang="en-US" sz="650" b="1">
              <a:solidFill>
                <a:schemeClr val="tx1"/>
              </a:solidFill>
            </a:endParaRPr>
          </a:p>
          <a:p>
            <a:pPr marL="671513" lvl="1" indent="-214313">
              <a:buFont typeface="Arial" panose="020B0604020202020204" pitchFamily="34" charset="0"/>
              <a:buChar char="•"/>
            </a:pPr>
            <a:r>
              <a:rPr lang="de-DE" sz="650" b="1">
                <a:solidFill>
                  <a:schemeClr val="tx1"/>
                </a:solidFill>
                <a:hlinkClick r:id="rId24" action="ppaction://hlinksldjump"/>
              </a:rPr>
              <a:t>2 Production Development</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25" action="ppaction://hlinksldjump"/>
              </a:rPr>
              <a:t>2.1 Process Planning</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26" action="ppaction://hlinksldjump"/>
              </a:rPr>
              <a:t>2.2 Inspection Planning</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27" action="ppaction://hlinksldjump"/>
              </a:rPr>
              <a:t>2.3 Cost Calculation</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28" action="ppaction://hlinksldjump"/>
              </a:rPr>
              <a:t>2.4 Plant Layout</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29" action="ppaction://hlinksldjump"/>
              </a:rPr>
              <a:t>2.5 Tools &amp; Equipment Design</a:t>
            </a:r>
            <a:endParaRPr lang="de-DE" sz="650" b="1">
              <a:solidFill>
                <a:schemeClr val="tx1"/>
              </a:solidFill>
            </a:endParaRPr>
          </a:p>
          <a:p>
            <a:pPr marL="671513" lvl="1" indent="-214313">
              <a:buFont typeface="Arial" panose="020B0604020202020204" pitchFamily="34" charset="0"/>
              <a:buChar char="•"/>
            </a:pPr>
            <a:r>
              <a:rPr lang="de-DE" sz="650" b="1">
                <a:solidFill>
                  <a:schemeClr val="tx1"/>
                </a:solidFill>
                <a:hlinkClick r:id="rId30" action="ppaction://hlinksldjump"/>
              </a:rPr>
              <a:t>3 Manufacturing &amp; Supply Chain</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31" action="ppaction://hlinksldjump"/>
              </a:rPr>
              <a:t>3.1 Parts Manufacturing</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32" action="ppaction://hlinksldjump"/>
              </a:rPr>
              <a:t>3.2 Product Assembly</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33" action="ppaction://hlinksldjump"/>
              </a:rPr>
              <a:t>3.3 Quality Inspection</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34" action="ppaction://hlinksldjump"/>
              </a:rPr>
              <a:t>3.4 Packaging &amp; Logistics</a:t>
            </a:r>
            <a:endParaRPr lang="de-DE" sz="650" b="1">
              <a:solidFill>
                <a:schemeClr val="tx1"/>
              </a:solidFill>
            </a:endParaRPr>
          </a:p>
          <a:p>
            <a:pPr marL="671513" lvl="1" indent="-214313">
              <a:buFont typeface="Arial" panose="020B0604020202020204" pitchFamily="34" charset="0"/>
              <a:buChar char="•"/>
            </a:pPr>
            <a:r>
              <a:rPr lang="de-DE" sz="650" b="1">
                <a:solidFill>
                  <a:schemeClr val="tx1"/>
                </a:solidFill>
                <a:hlinkClick r:id="rId35" action="ppaction://hlinksldjump"/>
              </a:rPr>
              <a:t>4 Product Operation</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36" action="ppaction://hlinksldjump"/>
              </a:rPr>
              <a:t>4.1 Product Usage</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37" action="ppaction://hlinksldjump"/>
              </a:rPr>
              <a:t>4.2 Maintenance &amp; Service</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38" action="ppaction://hlinksldjump"/>
              </a:rPr>
              <a:t>4.3 Disassembly &amp; Recycling</a:t>
            </a:r>
            <a:endParaRPr lang="de-DE" sz="650" b="1">
              <a:solidFill>
                <a:schemeClr val="tx1"/>
              </a:solidFill>
            </a:endParaRPr>
          </a:p>
          <a:p>
            <a:pPr marL="671513" lvl="1" indent="-214313">
              <a:buFont typeface="Arial" panose="020B0604020202020204" pitchFamily="34" charset="0"/>
              <a:buChar char="•"/>
            </a:pPr>
            <a:r>
              <a:rPr lang="de-DE" sz="650" b="1">
                <a:solidFill>
                  <a:schemeClr val="tx1"/>
                </a:solidFill>
                <a:hlinkClick r:id="rId39" action="ppaction://hlinksldjump"/>
              </a:rPr>
              <a:t>5 Procurement</a:t>
            </a:r>
            <a:endParaRPr lang="de-DE" sz="650" b="1">
              <a:solidFill>
                <a:schemeClr val="tx1"/>
              </a:solidFill>
            </a:endParaRPr>
          </a:p>
          <a:p>
            <a:pPr marL="671513" lvl="1" indent="-214313">
              <a:buFont typeface="Arial" panose="020B0604020202020204" pitchFamily="34" charset="0"/>
              <a:buChar char="•"/>
            </a:pPr>
            <a:r>
              <a:rPr lang="de-DE" sz="650" b="1">
                <a:solidFill>
                  <a:schemeClr val="tx1"/>
                </a:solidFill>
                <a:hlinkClick r:id="rId40" action="ppaction://hlinksldjump"/>
              </a:rPr>
              <a:t>6 Product Line Engineering</a:t>
            </a:r>
            <a:endParaRPr lang="de-DE" sz="650" b="1">
              <a:solidFill>
                <a:schemeClr val="tx1"/>
              </a:solidFill>
            </a:endParaRPr>
          </a:p>
          <a:p>
            <a:pPr marL="1128713" lvl="2" indent="-214313">
              <a:buFont typeface="Arial" panose="020B0604020202020204" pitchFamily="34" charset="0"/>
              <a:buChar char="•"/>
            </a:pPr>
            <a:r>
              <a:rPr lang="de-DE" sz="650" b="1">
                <a:solidFill>
                  <a:schemeClr val="tx1"/>
                </a:solidFill>
                <a:hlinkClick r:id="rId41" action="ppaction://hlinksldjump"/>
              </a:rPr>
              <a:t>6.1 Design product line</a:t>
            </a:r>
            <a:endParaRPr lang="de-DE" sz="650" b="1">
              <a:solidFill>
                <a:schemeClr val="tx1"/>
              </a:solidFill>
            </a:endParaRPr>
          </a:p>
          <a:p>
            <a:pPr marL="1128713" lvl="2" indent="-214313">
              <a:buFont typeface="Arial" panose="020B0604020202020204" pitchFamily="34" charset="0"/>
              <a:buChar char="•"/>
            </a:pPr>
            <a:r>
              <a:rPr lang="en-US" sz="650" b="1">
                <a:solidFill>
                  <a:schemeClr val="tx1"/>
                </a:solidFill>
                <a:hlinkClick r:id="rId42" action="ppaction://hlinksldjump"/>
              </a:rPr>
              <a:t>6.2 Design product asset instance</a:t>
            </a:r>
            <a:endParaRPr lang="en-US" sz="650" b="1">
              <a:solidFill>
                <a:schemeClr val="tx1"/>
              </a:solidFill>
            </a:endParaRPr>
          </a:p>
          <a:p>
            <a:pPr marL="1128713" lvl="2" indent="-214313">
              <a:buFont typeface="Arial" panose="020B0604020202020204" pitchFamily="34" charset="0"/>
              <a:buChar char="•"/>
            </a:pPr>
            <a:r>
              <a:rPr lang="de-DE" sz="650" b="1">
                <a:solidFill>
                  <a:schemeClr val="tx1"/>
                </a:solidFill>
                <a:hlinkClick r:id="rId43" action="ppaction://hlinksldjump"/>
              </a:rPr>
              <a:t>6.3 Definition product asset instance configurability space</a:t>
            </a:r>
            <a:endParaRPr lang="de-DE" sz="650" b="1">
              <a:solidFill>
                <a:schemeClr val="tx1"/>
              </a:solidFill>
            </a:endParaRPr>
          </a:p>
          <a:p>
            <a:pPr marL="671513" lvl="1" indent="-214313">
              <a:buFont typeface="Arial" panose="020B0604020202020204" pitchFamily="34" charset="0"/>
              <a:buChar char="•"/>
            </a:pPr>
            <a:r>
              <a:rPr lang="de-DE" sz="650" b="1">
                <a:solidFill>
                  <a:schemeClr val="tx1"/>
                </a:solidFill>
                <a:hlinkClick r:id="rId44" action="ppaction://hlinksldjump"/>
              </a:rPr>
              <a:t>7 Long-Term Archiving</a:t>
            </a:r>
            <a:endParaRPr lang="de-DE" sz="650" b="1">
              <a:solidFill>
                <a:schemeClr val="tx1"/>
              </a:solidFill>
            </a:endParaRPr>
          </a:p>
        </p:txBody>
      </p:sp>
    </p:spTree>
    <p:extLst>
      <p:ext uri="{BB962C8B-B14F-4D97-AF65-F5344CB8AC3E}">
        <p14:creationId xmlns:p14="http://schemas.microsoft.com/office/powerpoint/2010/main" val="3883401703"/>
      </p:ext>
    </p:extLst>
  </p:cSld>
  <p:clrMapOvr>
    <a:masterClrMapping/>
  </p:clrMapOvr>
  <p:transition spd="slow">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370555423"/>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1.4.1 Prepare Testing</a:t>
                      </a:r>
                      <a:endParaRPr lang="en-AU" sz="1000" noProof="0" dirty="0"/>
                    </a:p>
                  </a:txBody>
                  <a:tcPr/>
                </a:tc>
                <a:tc>
                  <a:txBody>
                    <a:bodyPr/>
                    <a:lstStyle/>
                    <a:p>
                      <a:r>
                        <a:rPr lang="en-US" sz="1000" noProof="0">
                          <a:hlinkClick r:id="rId3" action="ppaction://hlinksldjump"/>
                        </a:rPr>
                        <a:t>1.4.2 Perform and document Testing</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3302508465"/>
                  </a:ext>
                </a:extLst>
              </a:tr>
              <a:tr h="609600">
                <a:tc>
                  <a:txBody>
                    <a:bodyPr/>
                    <a:lstStyle/>
                    <a:p>
                      <a:r>
                        <a:rPr lang="en-AU" sz="1000" b="0" noProof="0"/>
                        <a:t>Validation Boundary Condition</a:t>
                      </a:r>
                      <a:endParaRPr lang="en-AU" sz="1000" b="0" noProof="0" dirty="0"/>
                    </a:p>
                  </a:txBody>
                  <a:tcPr marL="270034"/>
                </a:tc>
                <a:tc>
                  <a:txBody>
                    <a:bodyPr/>
                    <a:lstStyle/>
                    <a:p>
                      <a:r>
                        <a:rPr lang="en-US" sz="1000" b="0" noProof="0"/>
                        <a:t>Validation boundary condition, i. e. force, pressure, temperature or time.</a:t>
                      </a:r>
                      <a:endParaRPr lang="en-AU" sz="1000" b="0" noProof="0" dirty="0"/>
                    </a:p>
                  </a:txBody>
                  <a:tcPr/>
                </a:tc>
                <a:tc>
                  <a:txBody>
                    <a:bodyPr/>
                    <a:lstStyle/>
                    <a:p>
                      <a:r>
                        <a:rPr lang="en-US" sz="1000" b="0" noProof="0">
                          <a:hlinkClick r:id="rId4" action="ppaction://hlinksldjump"/>
                        </a:rPr>
                        <a:t>1.3.1 Plan and prepare Simulation</a:t>
                      </a:r>
                      <a:r>
                        <a:rPr lang="en-US" sz="1000" b="0" noProof="0"/>
                        <a:t>, </a:t>
                      </a:r>
                      <a:r>
                        <a:rPr lang="en-US" sz="1000" b="0" noProof="0">
                          <a:hlinkClick r:id="rId2" action="ppaction://hlinksldjump"/>
                        </a:rPr>
                        <a:t>1.4.1 Prepare Testing</a:t>
                      </a:r>
                      <a:endParaRPr lang="en-AU" sz="1000" b="0" noProof="0" dirty="0"/>
                    </a:p>
                  </a:txBody>
                  <a:tcPr/>
                </a:tc>
                <a:tc>
                  <a:txBody>
                    <a:bodyPr/>
                    <a:lstStyle/>
                    <a:p>
                      <a:r>
                        <a:rPr lang="en-US" sz="1000" b="0" noProof="0">
                          <a:hlinkClick r:id="rId5" action="ppaction://hlinksldjump"/>
                        </a:rPr>
                        <a:t>1.3.2 Perform and document Simulation</a:t>
                      </a:r>
                      <a:r>
                        <a:rPr lang="en-US" sz="1000" b="0" noProof="0"/>
                        <a:t>, </a:t>
                      </a:r>
                      <a:r>
                        <a:rPr lang="en-US" sz="1000" b="0" noProof="0">
                          <a:hlinkClick r:id="rId3" action="ppaction://hlinksldjump"/>
                        </a:rPr>
                        <a:t>1.4.2 Perform and document Testing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235103883"/>
                  </a:ext>
                </a:extLst>
              </a:tr>
              <a:tr h="762000">
                <a:tc>
                  <a:txBody>
                    <a:bodyPr/>
                    <a:lstStyle/>
                    <a:p>
                      <a:r>
                        <a:rPr lang="en-AU" sz="1000" b="0" noProof="0"/>
                        <a:t>Validation Run</a:t>
                      </a:r>
                      <a:endParaRPr lang="en-AU" sz="1000" b="0" noProof="0" dirty="0"/>
                    </a:p>
                  </a:txBody>
                  <a:tcPr marL="270034"/>
                </a:tc>
                <a:tc>
                  <a:txBody>
                    <a:bodyPr/>
                    <a:lstStyle/>
                    <a:p>
                      <a:r>
                        <a:rPr lang="en-AU" sz="1000" b="0" noProof="0"/>
                        <a:t>Vorgang einer Validierung</a:t>
                      </a:r>
                      <a:endParaRPr lang="en-AU" sz="1000" b="0" noProof="0" dirty="0"/>
                    </a:p>
                  </a:txBody>
                  <a:tcPr/>
                </a:tc>
                <a:tc>
                  <a:txBody>
                    <a:bodyPr/>
                    <a:lstStyle/>
                    <a:p>
                      <a:r>
                        <a:rPr lang="en-US" sz="1000" b="0" noProof="0">
                          <a:hlinkClick r:id="rId5" action="ppaction://hlinksldjump"/>
                        </a:rPr>
                        <a:t>1.3.2 Perform and document Simulation</a:t>
                      </a:r>
                      <a:r>
                        <a:rPr lang="en-US" sz="1000" b="0" noProof="0"/>
                        <a:t>, </a:t>
                      </a:r>
                      <a:r>
                        <a:rPr lang="en-US" sz="1000" b="0" noProof="0">
                          <a:hlinkClick r:id="rId3" action="ppaction://hlinksldjump"/>
                        </a:rPr>
                        <a:t>1.4.2 Perform and document Testing</a:t>
                      </a:r>
                      <a:endParaRPr lang="en-AU" sz="1000" b="0" noProof="0" dirty="0"/>
                    </a:p>
                  </a:txBody>
                  <a:tcPr/>
                </a:tc>
                <a:tc>
                  <a:txBody>
                    <a:bodyPr/>
                    <a:lstStyle/>
                    <a:p>
                      <a:r>
                        <a:rPr lang="en-US" sz="1000" b="0" noProof="0">
                          <a:hlinkClick r:id="rId5" action="ppaction://hlinksldjump"/>
                        </a:rPr>
                        <a:t>1.3.2 Perform and document Simulation</a:t>
                      </a:r>
                      <a:r>
                        <a:rPr lang="en-US" sz="1000" b="0" noProof="0"/>
                        <a:t>, </a:t>
                      </a:r>
                      <a:r>
                        <a:rPr lang="en-US" sz="1000" b="0" noProof="0">
                          <a:hlinkClick r:id="rId3" action="ppaction://hlinksldjump"/>
                        </a:rPr>
                        <a:t>1.4.2 Perform and document Testing</a:t>
                      </a:r>
                      <a:r>
                        <a:rPr lang="en-US" sz="1000" b="0" noProof="0"/>
                        <a:t>, </a:t>
                      </a:r>
                      <a:r>
                        <a:rPr lang="en-US" sz="1000" b="0" noProof="0">
                          <a:hlinkClick r:id="rId6"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21335108"/>
                  </a:ext>
                </a:extLst>
              </a:tr>
              <a:tr h="762000">
                <a:tc>
                  <a:txBody>
                    <a:bodyPr/>
                    <a:lstStyle/>
                    <a:p>
                      <a:r>
                        <a:rPr lang="en-AU" sz="1000" b="0" noProof="0"/>
                        <a:t>Validation Result</a:t>
                      </a:r>
                      <a:endParaRPr lang="en-AU" sz="1000" b="0" noProof="0" dirty="0"/>
                    </a:p>
                  </a:txBody>
                  <a:tcPr marL="270034"/>
                </a:tc>
                <a:tc>
                  <a:txBody>
                    <a:bodyPr/>
                    <a:lstStyle/>
                    <a:p>
                      <a:r>
                        <a:rPr lang="en-AU" sz="1000" b="0" noProof="0"/>
                        <a:t>Ergebnis einer Validierung</a:t>
                      </a:r>
                      <a:endParaRPr lang="en-AU" sz="1000" b="0" noProof="0" dirty="0"/>
                    </a:p>
                  </a:txBody>
                  <a:tcPr/>
                </a:tc>
                <a:tc>
                  <a:txBody>
                    <a:bodyPr/>
                    <a:lstStyle/>
                    <a:p>
                      <a:r>
                        <a:rPr lang="en-US" sz="1000" b="0" noProof="0">
                          <a:hlinkClick r:id="rId5" action="ppaction://hlinksldjump"/>
                        </a:rPr>
                        <a:t>1.3.2 Perform and document Simulation</a:t>
                      </a:r>
                      <a:r>
                        <a:rPr lang="en-US" sz="1000" b="0" noProof="0"/>
                        <a:t>, </a:t>
                      </a:r>
                      <a:r>
                        <a:rPr lang="en-US" sz="1000" b="0" noProof="0">
                          <a:hlinkClick r:id="rId3" action="ppaction://hlinksldjump"/>
                        </a:rPr>
                        <a:t>1.4.2 Perform and document Testing</a:t>
                      </a:r>
                      <a:endParaRPr lang="en-AU" sz="1000" b="0" noProof="0" dirty="0"/>
                    </a:p>
                  </a:txBody>
                  <a:tcPr/>
                </a:tc>
                <a:tc>
                  <a:txBody>
                    <a:bodyPr/>
                    <a:lstStyle/>
                    <a:p>
                      <a:r>
                        <a:rPr lang="en-AU" sz="1000" b="0" noProof="0">
                          <a:hlinkClick r:id="rId6"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10625035"/>
                  </a:ext>
                </a:extLst>
              </a:tr>
              <a:tr h="152400">
                <a:tc>
                  <a:txBody>
                    <a:bodyPr/>
                    <a:lstStyle/>
                    <a:p>
                      <a:r>
                        <a:rPr lang="en-AU" sz="1000" b="0" noProof="0"/>
                        <a:t>Displacement</a:t>
                      </a:r>
                      <a:endParaRPr lang="en-AU" sz="1000" b="0" noProof="0" dirty="0"/>
                    </a:p>
                  </a:txBody>
                  <a:tcPr marL="270034"/>
                </a:tc>
                <a:tc>
                  <a:txBody>
                    <a:bodyPr/>
                    <a:lstStyle/>
                    <a:p>
                      <a:r>
                        <a:rPr lang="en-AU" sz="1000" b="0" noProof="0"/>
                        <a:t>Displaced point coordinates</a:t>
                      </a:r>
                      <a:endParaRPr lang="en-AU" sz="1000" b="0" noProof="0" dirty="0"/>
                    </a:p>
                  </a:txBody>
                  <a:tcPr/>
                </a:tc>
                <a:tc>
                  <a:txBody>
                    <a:bodyPr/>
                    <a:lstStyle/>
                    <a:p>
                      <a:endParaRPr lang="en-AU" sz="1000" b="0" noProof="0" dirty="0"/>
                    </a:p>
                  </a:txBody>
                  <a:tcPr/>
                </a:tc>
                <a:tc>
                  <a:txBody>
                    <a:bodyPr/>
                    <a:lstStyle/>
                    <a:p>
                      <a:r>
                        <a:rPr lang="en-AU" sz="1000" b="0" noProof="0">
                          <a:hlinkClick r:id="rId6"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063739631"/>
                  </a:ext>
                </a:extLst>
              </a:tr>
            </a:tbl>
          </a:graphicData>
        </a:graphic>
      </p:graphicFrame>
    </p:spTree>
    <p:extLst>
      <p:ext uri="{BB962C8B-B14F-4D97-AF65-F5344CB8AC3E}">
        <p14:creationId xmlns:p14="http://schemas.microsoft.com/office/powerpoint/2010/main" val="1749221054"/>
      </p:ext>
    </p:ext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2915392314"/>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457200">
                <a:tc>
                  <a:txBody>
                    <a:bodyPr/>
                    <a:lstStyle/>
                    <a:p>
                      <a:r>
                        <a:rPr lang="en-AU" sz="1000" b="0" noProof="0"/>
                        <a:t>Manufacturing &amp; Supply Chain</a:t>
                      </a:r>
                      <a:endParaRPr lang="en-AU" sz="1000" b="0" noProof="0" dirty="0"/>
                    </a:p>
                  </a:txBody>
                  <a:tcPr marL="90011"/>
                </a:tc>
                <a:tc>
                  <a:txBody>
                    <a:bodyPr/>
                    <a:lstStyle/>
                    <a:p>
                      <a:r>
                        <a:rPr lang="en-US" sz="1000" b="0" noProof="0"/>
                        <a:t>Includes all entities relevant to manufacturing and supply chain</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55993415"/>
                  </a:ext>
                </a:extLst>
              </a:tr>
              <a:tr h="304800">
                <a:tc>
                  <a:txBody>
                    <a:bodyPr/>
                    <a:lstStyle/>
                    <a:p>
                      <a:r>
                        <a:rPr lang="en-AU" sz="1000" b="0" noProof="0"/>
                        <a:t>Manufacturing Process</a:t>
                      </a:r>
                      <a:endParaRPr lang="en-AU" sz="1000" b="0" noProof="0" dirty="0"/>
                    </a:p>
                  </a:txBody>
                  <a:tcPr marL="270034"/>
                </a:tc>
                <a:tc>
                  <a:txBody>
                    <a:bodyPr/>
                    <a:lstStyle/>
                    <a:p>
                      <a:r>
                        <a:rPr lang="en-US" sz="1000" b="0" noProof="0"/>
                        <a:t>Includes all manufacturing process operations</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767817338"/>
                  </a:ext>
                </a:extLst>
              </a:tr>
              <a:tr h="609600">
                <a:tc>
                  <a:txBody>
                    <a:bodyPr/>
                    <a:lstStyle/>
                    <a:p>
                      <a:r>
                        <a:rPr lang="en-AU" sz="1000" b="0" noProof="0"/>
                        <a:t>Manufacturing Operation</a:t>
                      </a:r>
                      <a:endParaRPr lang="en-AU" sz="1000" b="0" noProof="0" dirty="0"/>
                    </a:p>
                  </a:txBody>
                  <a:tcPr marL="450056"/>
                </a:tc>
                <a:tc>
                  <a:txBody>
                    <a:bodyPr/>
                    <a:lstStyle/>
                    <a:p>
                      <a:r>
                        <a:rPr lang="en-US" sz="1000" b="0" noProof="0"/>
                        <a:t>Represents a single or a group of manufacturing operations that lead to a finished, assembled product.</a:t>
                      </a:r>
                      <a:endParaRPr lang="en-AU" sz="1000" b="0" noProof="0" dirty="0"/>
                    </a:p>
                  </a:txBody>
                  <a:tcPr/>
                </a:tc>
                <a:tc>
                  <a:txBody>
                    <a:bodyPr/>
                    <a:lstStyle/>
                    <a:p>
                      <a:r>
                        <a:rPr lang="en-AU" sz="1000" b="0" noProof="0">
                          <a:hlinkClick r:id="rId2" action="ppaction://hlinksldjump"/>
                        </a:rPr>
                        <a:t>2.1 Process Planning</a:t>
                      </a:r>
                      <a:endParaRPr lang="en-AU" sz="1000" b="0" noProof="0" dirty="0"/>
                    </a:p>
                  </a:txBody>
                  <a:tcPr/>
                </a:tc>
                <a:tc>
                  <a:txBody>
                    <a:bodyPr/>
                    <a:lstStyle/>
                    <a:p>
                      <a:r>
                        <a:rPr lang="en-AU" sz="1000" b="0" noProof="0">
                          <a:hlinkClick r:id="rId3" action="ppaction://hlinksldjump"/>
                        </a:rPr>
                        <a:t>2.3 Cost Calculation</a:t>
                      </a:r>
                      <a:r>
                        <a:rPr lang="en-AU" sz="1000" b="0" noProof="0"/>
                        <a:t>, </a:t>
                      </a:r>
                      <a:r>
                        <a:rPr lang="en-AU" sz="1000" b="0" noProof="0">
                          <a:hlinkClick r:id="rId4" action="ppaction://hlinksldjump"/>
                        </a:rPr>
                        <a:t>3.1 Parts Manufacturing</a:t>
                      </a:r>
                      <a:r>
                        <a:rPr lang="en-AU" sz="1000" b="0" noProof="0"/>
                        <a:t>, </a:t>
                      </a:r>
                      <a:r>
                        <a:rPr lang="en-AU" sz="1000" b="0" noProof="0">
                          <a:hlinkClick r:id="rId5" action="ppaction://hlinksldjump"/>
                        </a:rPr>
                        <a:t>3.2 Product Assembly</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57763954"/>
                  </a:ext>
                </a:extLst>
              </a:tr>
              <a:tr h="1524000">
                <a:tc>
                  <a:txBody>
                    <a:bodyPr/>
                    <a:lstStyle/>
                    <a:p>
                      <a:r>
                        <a:rPr lang="en-AU" sz="1000" b="0" noProof="0"/>
                        <a:t>Joining Process</a:t>
                      </a:r>
                      <a:endParaRPr lang="en-AU" sz="1000" b="0" noProof="0" dirty="0"/>
                    </a:p>
                  </a:txBody>
                  <a:tcPr marL="450056"/>
                </a:tc>
                <a:tc>
                  <a:txBody>
                    <a:bodyPr/>
                    <a:lstStyle/>
                    <a:p>
                      <a:r>
                        <a:rPr lang="en-US" sz="1000" b="0" noProof="0"/>
                        <a:t>Represents a joining process type such as welding, riveting, etc.</a:t>
                      </a:r>
                      <a:endParaRPr lang="en-AU" sz="1000" b="0" noProof="0" dirty="0"/>
                    </a:p>
                  </a:txBody>
                  <a:tcPr/>
                </a:tc>
                <a:tc>
                  <a:txBody>
                    <a:bodyPr/>
                    <a:lstStyle/>
                    <a:p>
                      <a:r>
                        <a:rPr lang="en-AU" sz="1000" b="0" noProof="0">
                          <a:hlinkClick r:id="rId6" action="ppaction://hlinksldjump"/>
                        </a:rPr>
                        <a:t>1.2.1 Mechanical Design</a:t>
                      </a:r>
                      <a:endParaRPr lang="en-AU" sz="1000" b="0" noProof="0" dirty="0"/>
                    </a:p>
                  </a:txBody>
                  <a:tcPr/>
                </a:tc>
                <a:tc>
                  <a:txBody>
                    <a:bodyPr/>
                    <a:lstStyle/>
                    <a:p>
                      <a:r>
                        <a:rPr lang="en-AU" sz="1000" b="0" noProof="0">
                          <a:hlinkClick r:id="rId7" action="ppaction://hlinksldjump"/>
                        </a:rPr>
                        <a:t>1.2.1.1 Define Joining Elements</a:t>
                      </a:r>
                      <a:r>
                        <a:rPr lang="en-AU" sz="1000" b="0" noProof="0"/>
                        <a:t>, </a:t>
                      </a:r>
                      <a:r>
                        <a:rPr lang="en-US" sz="1000" b="0" noProof="0">
                          <a:hlinkClick r:id="rId8" action="ppaction://hlinksldjump"/>
                        </a:rPr>
                        <a:t>1.3.1 Plan and prepare Simulation</a:t>
                      </a:r>
                      <a:r>
                        <a:rPr lang="en-US" sz="1000" b="0" noProof="0"/>
                        <a:t>, </a:t>
                      </a:r>
                      <a:r>
                        <a:rPr lang="en-US" sz="1000" b="0" noProof="0">
                          <a:hlinkClick r:id="rId9" action="ppaction://hlinksldjump"/>
                        </a:rPr>
                        <a:t>1.4.1 Prepare Testing</a:t>
                      </a:r>
                      <a:r>
                        <a:rPr lang="en-US" sz="1000" b="0" noProof="0"/>
                        <a:t>, </a:t>
                      </a:r>
                      <a:r>
                        <a:rPr lang="en-US" sz="1000" b="0" noProof="0">
                          <a:hlinkClick r:id="rId2" action="ppaction://hlinksldjump"/>
                        </a:rPr>
                        <a:t>2.1 Process Planning</a:t>
                      </a:r>
                      <a:r>
                        <a:rPr lang="en-US" sz="1000" b="0" noProof="0"/>
                        <a:t>, </a:t>
                      </a:r>
                      <a:r>
                        <a:rPr lang="en-US" sz="1000" b="0" noProof="0">
                          <a:hlinkClick r:id="rId10" action="ppaction://hlinksldjump"/>
                        </a:rPr>
                        <a:t>2.2 Inspection Planning</a:t>
                      </a:r>
                      <a:r>
                        <a:rPr lang="en-US" sz="1000" b="0" noProof="0"/>
                        <a:t>, </a:t>
                      </a:r>
                      <a:r>
                        <a:rPr lang="en-US" sz="1000" b="0" noProof="0">
                          <a:hlinkClick r:id="rId3" action="ppaction://hlinksldjump"/>
                        </a:rPr>
                        <a:t>2.3 Cost Calculation</a:t>
                      </a:r>
                      <a:r>
                        <a:rPr lang="en-US" sz="1000" b="0" noProof="0"/>
                        <a:t>, </a:t>
                      </a:r>
                      <a:r>
                        <a:rPr lang="en-US" sz="1000" b="0" noProof="0">
                          <a:hlinkClick r:id="rId11" action="ppaction://hlinksldjump"/>
                        </a:rPr>
                        <a:t>2.5 Tools &amp; Equipment Design</a:t>
                      </a:r>
                      <a:r>
                        <a:rPr lang="en-US" sz="1000" b="0" noProof="0"/>
                        <a:t>, </a:t>
                      </a:r>
                      <a:r>
                        <a:rPr lang="en-US" sz="1000" b="0" noProof="0">
                          <a:hlinkClick r:id="rId5" action="ppaction://hlinksldjump"/>
                        </a:rPr>
                        <a:t>3.2 Product Assembly</a:t>
                      </a:r>
                      <a:r>
                        <a:rPr lang="en-US" sz="1000" b="0" noProof="0"/>
                        <a:t>, </a:t>
                      </a:r>
                      <a:r>
                        <a:rPr lang="en-US" sz="1000" b="0" noProof="0">
                          <a:hlinkClick r:id="rId12" action="ppaction://hlinksldjump"/>
                        </a:rPr>
                        <a:t>3.3 Quality Inspection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055226064"/>
                  </a:ext>
                </a:extLst>
              </a:tr>
            </a:tbl>
          </a:graphicData>
        </a:graphic>
      </p:graphicFrame>
    </p:spTree>
    <p:extLst>
      <p:ext uri="{BB962C8B-B14F-4D97-AF65-F5344CB8AC3E}">
        <p14:creationId xmlns:p14="http://schemas.microsoft.com/office/powerpoint/2010/main" val="2323035682"/>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756085486"/>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3.4 Packaging &amp; Logistics</a:t>
                      </a:r>
                      <a:r>
                        <a:rPr lang="en-AU" sz="1000" noProof="0"/>
                        <a:t>, </a:t>
                      </a:r>
                      <a:r>
                        <a:rPr lang="en-AU" sz="1000" noProof="0">
                          <a:hlinkClick r:id="rId3" action="ppaction://hlinksldjump"/>
                        </a:rPr>
                        <a:t>4.2 Maintenance &amp; Service</a:t>
                      </a:r>
                      <a:r>
                        <a:rPr lang="en-AU" sz="1000" noProof="0"/>
                        <a:t>, </a:t>
                      </a:r>
                      <a:r>
                        <a:rPr lang="en-AU" sz="1000" noProof="0">
                          <a:hlinkClick r:id="rId4" action="ppaction://hlinksldjump"/>
                        </a:rPr>
                        <a:t>4.3 Disassembly &amp; Recycling</a:t>
                      </a:r>
                      <a:r>
                        <a:rPr lang="en-AU" sz="1000" noProof="0"/>
                        <a:t>, </a:t>
                      </a:r>
                      <a:r>
                        <a:rPr lang="en-AU" sz="1000" noProof="0">
                          <a:hlinkClick r:id="rId5" action="ppaction://hlinksldjump"/>
                        </a:rPr>
                        <a:t>5 Procurement</a:t>
                      </a:r>
                      <a:r>
                        <a:rPr lang="en-AU" sz="1000" noProof="0"/>
                        <a:t>, </a:t>
                      </a:r>
                      <a:r>
                        <a:rPr lang="en-AU" sz="1000" noProof="0">
                          <a:hlinkClick r:id="rId6" action="ppaction://hlinksldjump"/>
                        </a:rPr>
                        <a:t>7 Long-Term Archiving</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3037867777"/>
                  </a:ext>
                </a:extLst>
              </a:tr>
              <a:tr h="609600">
                <a:tc>
                  <a:txBody>
                    <a:bodyPr/>
                    <a:lstStyle/>
                    <a:p>
                      <a:r>
                        <a:rPr lang="en-AU" sz="1000" b="0" noProof="0"/>
                        <a:t>Manufacturing Equipment Component</a:t>
                      </a:r>
                      <a:endParaRPr lang="en-AU" sz="1000" b="0" noProof="0" dirty="0"/>
                    </a:p>
                  </a:txBody>
                  <a:tcPr marL="270034"/>
                </a:tc>
                <a:tc>
                  <a:txBody>
                    <a:bodyPr/>
                    <a:lstStyle/>
                    <a:p>
                      <a:r>
                        <a:rPr lang="en-US" sz="1000" b="0" noProof="0"/>
                        <a:t>Represents all kinds of tools and equipment used to manufacture parts and assemble the product.</a:t>
                      </a:r>
                      <a:endParaRPr lang="en-AU" sz="1000" b="0" noProof="0" dirty="0"/>
                    </a:p>
                  </a:txBody>
                  <a:tcPr/>
                </a:tc>
                <a:tc>
                  <a:txBody>
                    <a:bodyPr/>
                    <a:lstStyle/>
                    <a:p>
                      <a:r>
                        <a:rPr lang="en-AU" sz="1000" b="0" noProof="0">
                          <a:hlinkClick r:id="rId7" action="ppaction://hlinksldjump"/>
                        </a:rPr>
                        <a:t>2.4 Plant Layout</a:t>
                      </a:r>
                      <a:r>
                        <a:rPr lang="en-AU" sz="1000" b="0" noProof="0"/>
                        <a:t>, </a:t>
                      </a:r>
                      <a:r>
                        <a:rPr lang="en-AU" sz="1000" b="0" noProof="0">
                          <a:hlinkClick r:id="rId8" action="ppaction://hlinksldjump"/>
                        </a:rPr>
                        <a:t>2.5 Tools &amp; Equipment Design</a:t>
                      </a:r>
                      <a:endParaRPr lang="en-AU" sz="1000" b="0" noProof="0" dirty="0"/>
                    </a:p>
                  </a:txBody>
                  <a:tcPr/>
                </a:tc>
                <a:tc>
                  <a:txBody>
                    <a:bodyPr/>
                    <a:lstStyle/>
                    <a:p>
                      <a:r>
                        <a:rPr lang="en-AU" sz="1000" b="0" noProof="0">
                          <a:hlinkClick r:id="rId9" action="ppaction://hlinksldjump"/>
                        </a:rPr>
                        <a:t>2.3 Cost Calculation</a:t>
                      </a:r>
                      <a:r>
                        <a:rPr lang="en-AU" sz="1000" b="0" noProof="0"/>
                        <a:t>, </a:t>
                      </a:r>
                      <a:r>
                        <a:rPr lang="en-AU" sz="1000" b="0" noProof="0">
                          <a:hlinkClick r:id="rId10" action="ppaction://hlinksldjump"/>
                        </a:rPr>
                        <a:t>3.1 Parts Manufacturing</a:t>
                      </a:r>
                      <a:r>
                        <a:rPr lang="en-AU" sz="1000" b="0" noProof="0"/>
                        <a:t>, </a:t>
                      </a:r>
                      <a:r>
                        <a:rPr lang="en-AU" sz="1000" b="0" noProof="0">
                          <a:hlinkClick r:id="rId11" action="ppaction://hlinksldjump"/>
                        </a:rPr>
                        <a:t>3.2 Product Assembly</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891902986"/>
                  </a:ext>
                </a:extLst>
              </a:tr>
              <a:tr h="762000">
                <a:tc>
                  <a:txBody>
                    <a:bodyPr/>
                    <a:lstStyle/>
                    <a:p>
                      <a:r>
                        <a:rPr lang="en-AU" sz="1000" b="0" noProof="0"/>
                        <a:t>Control Plan</a:t>
                      </a:r>
                      <a:endParaRPr lang="en-AU" sz="1000" b="0" noProof="0" dirty="0"/>
                    </a:p>
                  </a:txBody>
                  <a:tcPr marL="270034"/>
                </a:tc>
                <a:tc>
                  <a:txBody>
                    <a:bodyPr/>
                    <a:lstStyle/>
                    <a:p>
                      <a:r>
                        <a:rPr lang="en-US" sz="1000" b="0" noProof="0"/>
                        <a:t>Defines what verification and validation measures are used from product development through ramp-up to series production.</a:t>
                      </a:r>
                      <a:endParaRPr lang="en-AU" sz="1000" b="0" noProof="0" dirty="0"/>
                    </a:p>
                  </a:txBody>
                  <a:tcPr/>
                </a:tc>
                <a:tc>
                  <a:txBody>
                    <a:bodyPr/>
                    <a:lstStyle/>
                    <a:p>
                      <a:endParaRPr lang="en-AU" sz="1000" b="0" noProof="0" dirty="0"/>
                    </a:p>
                  </a:txBody>
                  <a:tcPr/>
                </a:tc>
                <a:tc>
                  <a:txBody>
                    <a:bodyPr/>
                    <a:lstStyle/>
                    <a:p>
                      <a:r>
                        <a:rPr lang="en-AU" sz="1000" b="0" noProof="0">
                          <a:hlinkClick r:id="rId9" action="ppaction://hlinksldjump"/>
                        </a:rPr>
                        <a:t>2.3 Cost Calculation</a:t>
                      </a:r>
                      <a:r>
                        <a:rPr lang="en-AU" sz="1000" b="0" noProof="0"/>
                        <a:t>, </a:t>
                      </a:r>
                      <a:r>
                        <a:rPr lang="en-AU" sz="1000" b="0" noProof="0">
                          <a:hlinkClick r:id="rId12" action="ppaction://hlinksldjump"/>
                        </a:rPr>
                        <a:t>3.3 Quality Inspection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501765247"/>
                  </a:ext>
                </a:extLst>
              </a:tr>
              <a:tr h="304800">
                <a:tc>
                  <a:txBody>
                    <a:bodyPr/>
                    <a:lstStyle/>
                    <a:p>
                      <a:r>
                        <a:rPr lang="en-AU" sz="1000" b="0" noProof="0"/>
                        <a:t>Operation</a:t>
                      </a:r>
                      <a:endParaRPr lang="en-AU" sz="1000" b="0" noProof="0" dirty="0"/>
                    </a:p>
                  </a:txBody>
                  <a:tcPr marL="90011"/>
                </a:tc>
                <a:tc>
                  <a:txBody>
                    <a:bodyPr/>
                    <a:lstStyle/>
                    <a:p>
                      <a:r>
                        <a:rPr lang="en-US" sz="1000" b="0" noProof="0"/>
                        <a:t>Includes all entities relevant to product operations</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402443194"/>
                  </a:ext>
                </a:extLst>
              </a:tr>
              <a:tr h="457200">
                <a:tc>
                  <a:txBody>
                    <a:bodyPr/>
                    <a:lstStyle/>
                    <a:p>
                      <a:r>
                        <a:rPr lang="en-AU" sz="1000" b="0" noProof="0"/>
                        <a:t>Operation Incident</a:t>
                      </a:r>
                      <a:endParaRPr lang="en-AU" sz="1000" b="0" noProof="0" dirty="0"/>
                    </a:p>
                  </a:txBody>
                  <a:tcPr marL="270034"/>
                </a:tc>
                <a:tc>
                  <a:txBody>
                    <a:bodyPr/>
                    <a:lstStyle/>
                    <a:p>
                      <a:r>
                        <a:rPr lang="en-US" sz="1000" b="0" noProof="0"/>
                        <a:t>Represents an incident during product operation, i. e. failure, maintenance, etc.</a:t>
                      </a:r>
                      <a:endParaRPr lang="en-AU" sz="1000" b="0" noProof="0" dirty="0"/>
                    </a:p>
                  </a:txBody>
                  <a:tcPr/>
                </a:tc>
                <a:tc>
                  <a:txBody>
                    <a:bodyPr/>
                    <a:lstStyle/>
                    <a:p>
                      <a:r>
                        <a:rPr lang="en-AU" sz="1000" b="0" noProof="0">
                          <a:hlinkClick r:id="rId13" action="ppaction://hlinksldjump"/>
                        </a:rPr>
                        <a:t>4.1 Product Usage</a:t>
                      </a:r>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124719114"/>
                  </a:ext>
                </a:extLst>
              </a:tr>
            </a:tbl>
          </a:graphicData>
        </a:graphic>
      </p:graphicFrame>
    </p:spTree>
    <p:extLst>
      <p:ext uri="{BB962C8B-B14F-4D97-AF65-F5344CB8AC3E}">
        <p14:creationId xmlns:p14="http://schemas.microsoft.com/office/powerpoint/2010/main" val="1239765696"/>
      </p:ext>
    </p:extLst>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2271129119"/>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609600">
                <a:tc>
                  <a:txBody>
                    <a:bodyPr/>
                    <a:lstStyle/>
                    <a:p>
                      <a:r>
                        <a:rPr lang="en-AU" sz="1000" b="0" noProof="0"/>
                        <a:t>Context Elements</a:t>
                      </a:r>
                      <a:endParaRPr lang="en-AU" sz="1000" b="0" noProof="0" dirty="0"/>
                    </a:p>
                  </a:txBody>
                  <a:tcPr marL="90011"/>
                </a:tc>
                <a:tc>
                  <a:txBody>
                    <a:bodyPr/>
                    <a:lstStyle/>
                    <a:p>
                      <a:r>
                        <a:rPr lang="en-US" sz="1000" b="0" noProof="0"/>
                        <a:t>Includes entities that provide context in which related elements are valid, i. e. Revision or Configuration.</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61747576"/>
                  </a:ext>
                </a:extLst>
              </a:tr>
              <a:tr h="914400">
                <a:tc>
                  <a:txBody>
                    <a:bodyPr/>
                    <a:lstStyle/>
                    <a:p>
                      <a:r>
                        <a:rPr lang="en-AU" sz="1000" b="0" noProof="0"/>
                        <a:t>Configuration</a:t>
                      </a:r>
                      <a:endParaRPr lang="en-AU" sz="1000" b="0" noProof="0" dirty="0"/>
                    </a:p>
                  </a:txBody>
                  <a:tcPr marL="270034"/>
                </a:tc>
                <a:tc>
                  <a:txBody>
                    <a:bodyPr/>
                    <a:lstStyle/>
                    <a:p>
                      <a:r>
                        <a:rPr lang="en-US" sz="1000" b="0" noProof="0"/>
                        <a:t>Represents a configuration as a context for other elements to be valid. The datamodel allows selected elements to be related to a revision, i. e. mechanical components</a:t>
                      </a:r>
                      <a:endParaRPr lang="en-AU" sz="1000" b="0" noProof="0" dirty="0"/>
                    </a:p>
                  </a:txBody>
                  <a:tcPr/>
                </a:tc>
                <a:tc>
                  <a:txBody>
                    <a:bodyPr/>
                    <a:lstStyle/>
                    <a:p>
                      <a:r>
                        <a:rPr lang="en-AU" sz="1000" b="0" noProof="0">
                          <a:hlinkClick r:id="rId2" action="ppaction://hlinksldjump"/>
                        </a:rPr>
                        <a:t>1.2.1 Mechanical Design</a:t>
                      </a:r>
                      <a:r>
                        <a:rPr lang="en-AU" sz="1000" b="0" noProof="0"/>
                        <a:t>, </a:t>
                      </a:r>
                      <a:r>
                        <a:rPr lang="en-AU" sz="1000" b="0" noProof="0">
                          <a:hlinkClick r:id="rId3" action="ppaction://hlinksldjump"/>
                        </a:rPr>
                        <a:t>1.2.2 Electrical/Electronical Design</a:t>
                      </a:r>
                      <a:r>
                        <a:rPr lang="en-AU" sz="1000" b="0" noProof="0"/>
                        <a:t>, </a:t>
                      </a:r>
                      <a:r>
                        <a:rPr lang="en-AU" sz="1000" b="0" noProof="0">
                          <a:hlinkClick r:id="rId4" action="ppaction://hlinksldjump"/>
                        </a:rPr>
                        <a:t>1.2.3 Software Engineering</a:t>
                      </a:r>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266628962"/>
                  </a:ext>
                </a:extLst>
              </a:tr>
              <a:tr h="914400">
                <a:tc>
                  <a:txBody>
                    <a:bodyPr/>
                    <a:lstStyle/>
                    <a:p>
                      <a:r>
                        <a:rPr lang="en-AU" sz="1000" b="0" noProof="0"/>
                        <a:t>Variant</a:t>
                      </a:r>
                      <a:endParaRPr lang="en-AU" sz="1000" b="0" noProof="0" dirty="0"/>
                    </a:p>
                  </a:txBody>
                  <a:tcPr marL="270034"/>
                </a:tc>
                <a:tc>
                  <a:txBody>
                    <a:bodyPr/>
                    <a:lstStyle/>
                    <a:p>
                      <a:r>
                        <a:rPr lang="en-US" sz="1000" b="0" noProof="0"/>
                        <a:t>Represents a variant as a context for other elements to be valid. The datamodel allows selected elements to be related to a variant, i. e. mechanical components</a:t>
                      </a:r>
                      <a:endParaRPr lang="en-AU" sz="1000" b="0" noProof="0" dirty="0"/>
                    </a:p>
                  </a:txBody>
                  <a:tcPr/>
                </a:tc>
                <a:tc>
                  <a:txBody>
                    <a:bodyPr/>
                    <a:lstStyle/>
                    <a:p>
                      <a:r>
                        <a:rPr lang="en-AU" sz="1000" b="0" noProof="0">
                          <a:hlinkClick r:id="rId2" action="ppaction://hlinksldjump"/>
                        </a:rPr>
                        <a:t>1.2.1 Mechanical Design</a:t>
                      </a:r>
                      <a:r>
                        <a:rPr lang="en-AU" sz="1000" b="0" noProof="0"/>
                        <a:t>, </a:t>
                      </a:r>
                      <a:r>
                        <a:rPr lang="en-AU" sz="1000" b="0" noProof="0">
                          <a:hlinkClick r:id="rId3" action="ppaction://hlinksldjump"/>
                        </a:rPr>
                        <a:t>1.2.2 Electrical/Electronical Design</a:t>
                      </a:r>
                      <a:r>
                        <a:rPr lang="en-AU" sz="1000" b="0" noProof="0"/>
                        <a:t>, </a:t>
                      </a:r>
                      <a:r>
                        <a:rPr lang="en-AU" sz="1000" b="0" noProof="0">
                          <a:hlinkClick r:id="rId4" action="ppaction://hlinksldjump"/>
                        </a:rPr>
                        <a:t>1.2.3 Software Engineering</a:t>
                      </a:r>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205400957"/>
                  </a:ext>
                </a:extLst>
              </a:tr>
              <a:tr h="609600">
                <a:tc>
                  <a:txBody>
                    <a:bodyPr/>
                    <a:lstStyle/>
                    <a:p>
                      <a:r>
                        <a:rPr lang="en-AU" sz="1000" b="0" noProof="0"/>
                        <a:t>Reference</a:t>
                      </a:r>
                      <a:endParaRPr lang="en-AU" sz="1000" b="0" noProof="0" dirty="0"/>
                    </a:p>
                  </a:txBody>
                  <a:tcPr marL="270034"/>
                </a:tc>
                <a:tc>
                  <a:txBody>
                    <a:bodyPr/>
                    <a:lstStyle/>
                    <a:p>
                      <a:r>
                        <a:rPr lang="en-AU" sz="1000" b="0" noProof="0"/>
                        <a:t>Related resource</a:t>
                      </a:r>
                      <a:endParaRPr lang="en-AU" sz="1000" b="0" noProof="0" dirty="0"/>
                    </a:p>
                  </a:txBody>
                  <a:tcPr/>
                </a:tc>
                <a:tc>
                  <a:txBody>
                    <a:bodyPr/>
                    <a:lstStyle/>
                    <a:p>
                      <a:r>
                        <a:rPr lang="en-AU" sz="1000" b="0" noProof="0">
                          <a:hlinkClick r:id="rId2" action="ppaction://hlinksldjump"/>
                        </a:rPr>
                        <a:t>1.2.1 Mechanical Design</a:t>
                      </a:r>
                      <a:r>
                        <a:rPr lang="en-AU" sz="1000" b="0" noProof="0"/>
                        <a:t>, </a:t>
                      </a:r>
                      <a:r>
                        <a:rPr lang="en-AU" sz="1000" b="0" noProof="0">
                          <a:hlinkClick r:id="rId3" action="ppaction://hlinksldjump"/>
                        </a:rPr>
                        <a:t>1.2.2 Electrical/Electronical Design</a:t>
                      </a:r>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4178754194"/>
                  </a:ext>
                </a:extLst>
              </a:tr>
            </a:tbl>
          </a:graphicData>
        </a:graphic>
      </p:graphicFrame>
    </p:spTree>
    <p:extLst>
      <p:ext uri="{BB962C8B-B14F-4D97-AF65-F5344CB8AC3E}">
        <p14:creationId xmlns:p14="http://schemas.microsoft.com/office/powerpoint/2010/main" val="2008136931"/>
      </p:ext>
    </p:extLst>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3061079496"/>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1.2.3 Software Engineering</a:t>
                      </a:r>
                      <a:endParaRPr lang="en-AU" sz="1000" noProof="0" dirty="0"/>
                    </a:p>
                  </a:txBody>
                  <a:tcPr/>
                </a:tc>
                <a:tc>
                  <a:txBody>
                    <a:bodyPr/>
                    <a:lstStyle/>
                    <a:p>
                      <a:endParaRPr lang="en-AU" sz="1000" noProof="0" dirty="0"/>
                    </a:p>
                  </a:txBody>
                  <a:tcPr/>
                </a:tc>
                <a:tc>
                  <a:txBody>
                    <a:bodyPr/>
                    <a:lstStyle/>
                    <a:p>
                      <a:endParaRPr lang="en-AU" sz="1000" noProof="0" dirty="0"/>
                    </a:p>
                  </a:txBody>
                  <a:tcPr/>
                </a:tc>
                <a:extLst>
                  <a:ext uri="{0D108BD9-81ED-4DB2-BD59-A6C34878D82A}">
                    <a16:rowId xmlns:a16="http://schemas.microsoft.com/office/drawing/2014/main" val="3996975154"/>
                  </a:ext>
                </a:extLst>
              </a:tr>
            </a:tbl>
          </a:graphicData>
        </a:graphic>
      </p:graphicFrame>
    </p:spTree>
    <p:extLst>
      <p:ext uri="{BB962C8B-B14F-4D97-AF65-F5344CB8AC3E}">
        <p14:creationId xmlns:p14="http://schemas.microsoft.com/office/powerpoint/2010/main" val="836150806"/>
      </p:ext>
    </p:extLst>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RootItem:Deliverable"/>
          <p:cNvSpPr>
            <a:spLocks noGrp="1"/>
          </p:cNvSpPr>
          <p:nvPr>
            <p:ph type="title"/>
          </p:nvPr>
        </p:nvSpPr>
        <p:spPr/>
        <p:txBody>
          <a:bodyPr/>
          <a:lstStyle/>
          <a:p>
            <a:r>
              <a:rPr lang="de-DE" dirty="0"/>
              <a:t>DDP Information Model</a:t>
            </a:r>
          </a:p>
        </p:txBody>
      </p:sp>
      <p:pic>
        <p:nvPicPr>
          <p:cNvPr id="4" name="Grafik 3">
            <a:extLst>
              <a:ext uri="{FF2B5EF4-FFF2-40B4-BE49-F238E27FC236}">
                <a16:creationId xmlns:a16="http://schemas.microsoft.com/office/drawing/2014/main" id="{3CAF15A0-E5C9-C301-6F63-74C81E8E83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28" y="966272"/>
            <a:ext cx="556775" cy="556775"/>
          </a:xfrm>
          <a:prstGeom prst="rect">
            <a:avLst/>
          </a:prstGeom>
        </p:spPr>
      </p:pic>
      <p:sp>
        <p:nvSpPr>
          <p:cNvPr id="5" name="Rechteck 4">
            <a:extLst>
              <a:ext uri="{FF2B5EF4-FFF2-40B4-BE49-F238E27FC236}">
                <a16:creationId xmlns:a16="http://schemas.microsoft.com/office/drawing/2014/main" id="{F5702828-E509-3A74-2AE0-E202E92AAE82}"/>
              </a:ext>
            </a:extLst>
          </p:cNvPr>
          <p:cNvSpPr/>
          <p:nvPr/>
        </p:nvSpPr>
        <p:spPr>
          <a:xfrm>
            <a:off x="323528" y="1523048"/>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Role</a:t>
            </a:r>
          </a:p>
        </p:txBody>
      </p:sp>
      <p:pic>
        <p:nvPicPr>
          <p:cNvPr id="7" name="Grafik 6">
            <a:extLst>
              <a:ext uri="{FF2B5EF4-FFF2-40B4-BE49-F238E27FC236}">
                <a16:creationId xmlns:a16="http://schemas.microsoft.com/office/drawing/2014/main" id="{806AA1CF-A318-1357-73FD-A54CAB0540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310" y="966272"/>
            <a:ext cx="556775" cy="556775"/>
          </a:xfrm>
          <a:prstGeom prst="rect">
            <a:avLst/>
          </a:prstGeom>
        </p:spPr>
      </p:pic>
      <p:sp>
        <p:nvSpPr>
          <p:cNvPr id="9" name="Rechteck 8">
            <a:extLst>
              <a:ext uri="{FF2B5EF4-FFF2-40B4-BE49-F238E27FC236}">
                <a16:creationId xmlns:a16="http://schemas.microsoft.com/office/drawing/2014/main" id="{F108EC9F-0F81-2087-4748-F538BCFEA083}"/>
              </a:ext>
            </a:extLst>
          </p:cNvPr>
          <p:cNvSpPr/>
          <p:nvPr/>
        </p:nvSpPr>
        <p:spPr>
          <a:xfrm>
            <a:off x="934310" y="1523048"/>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Use Case</a:t>
            </a:r>
          </a:p>
        </p:txBody>
      </p:sp>
      <p:pic>
        <p:nvPicPr>
          <p:cNvPr id="11" name="Grafik 10">
            <a:extLst>
              <a:ext uri="{FF2B5EF4-FFF2-40B4-BE49-F238E27FC236}">
                <a16:creationId xmlns:a16="http://schemas.microsoft.com/office/drawing/2014/main" id="{ED19505E-4603-8F18-8DCA-B5AF99812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5092" y="966272"/>
            <a:ext cx="556775" cy="556775"/>
          </a:xfrm>
          <a:prstGeom prst="rect">
            <a:avLst/>
          </a:prstGeom>
        </p:spPr>
      </p:pic>
      <p:sp>
        <p:nvSpPr>
          <p:cNvPr id="12" name="Rechteck 11">
            <a:extLst>
              <a:ext uri="{FF2B5EF4-FFF2-40B4-BE49-F238E27FC236}">
                <a16:creationId xmlns:a16="http://schemas.microsoft.com/office/drawing/2014/main" id="{0CE7EE72-A175-0326-C040-8F34B5FE10D5}"/>
              </a:ext>
            </a:extLst>
          </p:cNvPr>
          <p:cNvSpPr/>
          <p:nvPr/>
        </p:nvSpPr>
        <p:spPr>
          <a:xfrm>
            <a:off x="1545092" y="1523048"/>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Requirement</a:t>
            </a:r>
          </a:p>
        </p:txBody>
      </p:sp>
      <p:pic>
        <p:nvPicPr>
          <p:cNvPr id="14" name="Grafik 13">
            <a:extLst>
              <a:ext uri="{FF2B5EF4-FFF2-40B4-BE49-F238E27FC236}">
                <a16:creationId xmlns:a16="http://schemas.microsoft.com/office/drawing/2014/main" id="{575C606A-97BF-8657-8550-32BDCA9B02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55875" y="966272"/>
            <a:ext cx="556775" cy="556775"/>
          </a:xfrm>
          <a:prstGeom prst="rect">
            <a:avLst/>
          </a:prstGeom>
        </p:spPr>
      </p:pic>
      <p:sp>
        <p:nvSpPr>
          <p:cNvPr id="15" name="Rechteck 14">
            <a:extLst>
              <a:ext uri="{FF2B5EF4-FFF2-40B4-BE49-F238E27FC236}">
                <a16:creationId xmlns:a16="http://schemas.microsoft.com/office/drawing/2014/main" id="{468EE64B-CC78-502A-6807-45D93E9D5642}"/>
              </a:ext>
            </a:extLst>
          </p:cNvPr>
          <p:cNvSpPr/>
          <p:nvPr/>
        </p:nvSpPr>
        <p:spPr>
          <a:xfrm>
            <a:off x="2155875" y="1523048"/>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Stakeholder Requirement</a:t>
            </a:r>
          </a:p>
        </p:txBody>
      </p:sp>
      <p:pic>
        <p:nvPicPr>
          <p:cNvPr id="17" name="Grafik 16">
            <a:extLst>
              <a:ext uri="{FF2B5EF4-FFF2-40B4-BE49-F238E27FC236}">
                <a16:creationId xmlns:a16="http://schemas.microsoft.com/office/drawing/2014/main" id="{DBDF8CE6-6ABC-B4CE-8B2E-908BC1465A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6657" y="966272"/>
            <a:ext cx="556775" cy="556775"/>
          </a:xfrm>
          <a:prstGeom prst="rect">
            <a:avLst/>
          </a:prstGeom>
        </p:spPr>
      </p:pic>
      <p:sp>
        <p:nvSpPr>
          <p:cNvPr id="18" name="Rechteck 17">
            <a:extLst>
              <a:ext uri="{FF2B5EF4-FFF2-40B4-BE49-F238E27FC236}">
                <a16:creationId xmlns:a16="http://schemas.microsoft.com/office/drawing/2014/main" id="{61A8B7BF-D6AF-7F5F-8DE1-F995C9863788}"/>
              </a:ext>
            </a:extLst>
          </p:cNvPr>
          <p:cNvSpPr/>
          <p:nvPr/>
        </p:nvSpPr>
        <p:spPr>
          <a:xfrm>
            <a:off x="2766657" y="1523048"/>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System Requirement</a:t>
            </a:r>
          </a:p>
        </p:txBody>
      </p:sp>
      <p:pic>
        <p:nvPicPr>
          <p:cNvPr id="20" name="Grafik 19">
            <a:extLst>
              <a:ext uri="{FF2B5EF4-FFF2-40B4-BE49-F238E27FC236}">
                <a16:creationId xmlns:a16="http://schemas.microsoft.com/office/drawing/2014/main" id="{0D89AA1B-FD91-24D6-755B-D6844F04C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77439" y="966272"/>
            <a:ext cx="556775" cy="556775"/>
          </a:xfrm>
          <a:prstGeom prst="rect">
            <a:avLst/>
          </a:prstGeom>
        </p:spPr>
      </p:pic>
      <p:sp>
        <p:nvSpPr>
          <p:cNvPr id="21" name="Rechteck 20">
            <a:extLst>
              <a:ext uri="{FF2B5EF4-FFF2-40B4-BE49-F238E27FC236}">
                <a16:creationId xmlns:a16="http://schemas.microsoft.com/office/drawing/2014/main" id="{893A2A9B-9FA0-4404-5A87-97A342B6A20C}"/>
              </a:ext>
            </a:extLst>
          </p:cNvPr>
          <p:cNvSpPr/>
          <p:nvPr/>
        </p:nvSpPr>
        <p:spPr>
          <a:xfrm>
            <a:off x="3377439" y="1523048"/>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Function</a:t>
            </a:r>
          </a:p>
        </p:txBody>
      </p:sp>
      <p:pic>
        <p:nvPicPr>
          <p:cNvPr id="23" name="Grafik 22">
            <a:extLst>
              <a:ext uri="{FF2B5EF4-FFF2-40B4-BE49-F238E27FC236}">
                <a16:creationId xmlns:a16="http://schemas.microsoft.com/office/drawing/2014/main" id="{8A4B247C-170B-2BBB-3017-4C8250F818D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88221" y="966272"/>
            <a:ext cx="556775" cy="556775"/>
          </a:xfrm>
          <a:prstGeom prst="rect">
            <a:avLst/>
          </a:prstGeom>
        </p:spPr>
      </p:pic>
      <p:sp>
        <p:nvSpPr>
          <p:cNvPr id="24" name="Rechteck 23">
            <a:extLst>
              <a:ext uri="{FF2B5EF4-FFF2-40B4-BE49-F238E27FC236}">
                <a16:creationId xmlns:a16="http://schemas.microsoft.com/office/drawing/2014/main" id="{D54E52E7-EC8C-BB6A-1947-1E5501C57701}"/>
              </a:ext>
            </a:extLst>
          </p:cNvPr>
          <p:cNvSpPr/>
          <p:nvPr/>
        </p:nvSpPr>
        <p:spPr>
          <a:xfrm>
            <a:off x="3988221" y="1523048"/>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Function Failure</a:t>
            </a:r>
          </a:p>
        </p:txBody>
      </p:sp>
      <p:pic>
        <p:nvPicPr>
          <p:cNvPr id="26" name="Grafik 25">
            <a:extLst>
              <a:ext uri="{FF2B5EF4-FFF2-40B4-BE49-F238E27FC236}">
                <a16:creationId xmlns:a16="http://schemas.microsoft.com/office/drawing/2014/main" id="{6D25872B-C71B-D506-052A-DDB225CF56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003" y="966272"/>
            <a:ext cx="556775" cy="556775"/>
          </a:xfrm>
          <a:prstGeom prst="rect">
            <a:avLst/>
          </a:prstGeom>
        </p:spPr>
      </p:pic>
      <p:sp>
        <p:nvSpPr>
          <p:cNvPr id="27" name="Rechteck 26">
            <a:extLst>
              <a:ext uri="{FF2B5EF4-FFF2-40B4-BE49-F238E27FC236}">
                <a16:creationId xmlns:a16="http://schemas.microsoft.com/office/drawing/2014/main" id="{97786A97-523B-1188-8DBC-C68BE957DB02}"/>
              </a:ext>
            </a:extLst>
          </p:cNvPr>
          <p:cNvSpPr/>
          <p:nvPr/>
        </p:nvSpPr>
        <p:spPr>
          <a:xfrm>
            <a:off x="4599003" y="1523048"/>
            <a:ext cx="556776"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System Component</a:t>
            </a:r>
          </a:p>
        </p:txBody>
      </p:sp>
      <p:pic>
        <p:nvPicPr>
          <p:cNvPr id="29" name="Grafik 28">
            <a:extLst>
              <a:ext uri="{FF2B5EF4-FFF2-40B4-BE49-F238E27FC236}">
                <a16:creationId xmlns:a16="http://schemas.microsoft.com/office/drawing/2014/main" id="{2C05E9B4-3EE8-1EF0-E175-F149848C55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09785" y="966272"/>
            <a:ext cx="556775" cy="556775"/>
          </a:xfrm>
          <a:prstGeom prst="rect">
            <a:avLst/>
          </a:prstGeom>
        </p:spPr>
      </p:pic>
      <p:sp>
        <p:nvSpPr>
          <p:cNvPr id="30" name="Rechteck 29">
            <a:extLst>
              <a:ext uri="{FF2B5EF4-FFF2-40B4-BE49-F238E27FC236}">
                <a16:creationId xmlns:a16="http://schemas.microsoft.com/office/drawing/2014/main" id="{2459159D-7CB0-64C6-2593-E4BC3DA4A2B0}"/>
              </a:ext>
            </a:extLst>
          </p:cNvPr>
          <p:cNvSpPr/>
          <p:nvPr/>
        </p:nvSpPr>
        <p:spPr>
          <a:xfrm>
            <a:off x="5209785" y="1523048"/>
            <a:ext cx="556776"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Component Interface</a:t>
            </a:r>
          </a:p>
        </p:txBody>
      </p:sp>
      <p:pic>
        <p:nvPicPr>
          <p:cNvPr id="32" name="Grafik 31">
            <a:extLst>
              <a:ext uri="{FF2B5EF4-FFF2-40B4-BE49-F238E27FC236}">
                <a16:creationId xmlns:a16="http://schemas.microsoft.com/office/drawing/2014/main" id="{DB199AAC-AC86-CC3F-B1E6-FA625134680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20568" y="966272"/>
            <a:ext cx="556775" cy="556775"/>
          </a:xfrm>
          <a:prstGeom prst="rect">
            <a:avLst/>
          </a:prstGeom>
        </p:spPr>
      </p:pic>
      <p:sp>
        <p:nvSpPr>
          <p:cNvPr id="33" name="Rechteck 32">
            <a:extLst>
              <a:ext uri="{FF2B5EF4-FFF2-40B4-BE49-F238E27FC236}">
                <a16:creationId xmlns:a16="http://schemas.microsoft.com/office/drawing/2014/main" id="{816AC67C-F077-AF9E-C22F-BA3F5E38C155}"/>
              </a:ext>
            </a:extLst>
          </p:cNvPr>
          <p:cNvSpPr/>
          <p:nvPr/>
        </p:nvSpPr>
        <p:spPr>
          <a:xfrm>
            <a:off x="5820568" y="1523048"/>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Component Connection</a:t>
            </a:r>
          </a:p>
        </p:txBody>
      </p:sp>
      <p:pic>
        <p:nvPicPr>
          <p:cNvPr id="35" name="Grafik 34">
            <a:extLst>
              <a:ext uri="{FF2B5EF4-FFF2-40B4-BE49-F238E27FC236}">
                <a16:creationId xmlns:a16="http://schemas.microsoft.com/office/drawing/2014/main" id="{8F7B898C-58F9-15B8-DB1E-60F60BAB8F9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31350" y="966272"/>
            <a:ext cx="556775" cy="556775"/>
          </a:xfrm>
          <a:prstGeom prst="rect">
            <a:avLst/>
          </a:prstGeom>
        </p:spPr>
      </p:pic>
      <p:sp>
        <p:nvSpPr>
          <p:cNvPr id="36" name="Rechteck 35">
            <a:extLst>
              <a:ext uri="{FF2B5EF4-FFF2-40B4-BE49-F238E27FC236}">
                <a16:creationId xmlns:a16="http://schemas.microsoft.com/office/drawing/2014/main" id="{91914678-5C62-3313-FC72-FF74598FE8D7}"/>
              </a:ext>
            </a:extLst>
          </p:cNvPr>
          <p:cNvSpPr/>
          <p:nvPr/>
        </p:nvSpPr>
        <p:spPr>
          <a:xfrm>
            <a:off x="6431350" y="1523048"/>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Component State</a:t>
            </a:r>
          </a:p>
        </p:txBody>
      </p:sp>
      <p:pic>
        <p:nvPicPr>
          <p:cNvPr id="38" name="Grafik 37">
            <a:extLst>
              <a:ext uri="{FF2B5EF4-FFF2-40B4-BE49-F238E27FC236}">
                <a16:creationId xmlns:a16="http://schemas.microsoft.com/office/drawing/2014/main" id="{0E1D32B7-3D94-7556-D808-E2F61253BC1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42132" y="966272"/>
            <a:ext cx="556775" cy="556775"/>
          </a:xfrm>
          <a:prstGeom prst="rect">
            <a:avLst/>
          </a:prstGeom>
        </p:spPr>
      </p:pic>
      <p:sp>
        <p:nvSpPr>
          <p:cNvPr id="39" name="Rechteck 38">
            <a:extLst>
              <a:ext uri="{FF2B5EF4-FFF2-40B4-BE49-F238E27FC236}">
                <a16:creationId xmlns:a16="http://schemas.microsoft.com/office/drawing/2014/main" id="{B8BBE68D-6224-BD2D-E909-EFBD5899D577}"/>
              </a:ext>
            </a:extLst>
          </p:cNvPr>
          <p:cNvSpPr/>
          <p:nvPr/>
        </p:nvSpPr>
        <p:spPr>
          <a:xfrm>
            <a:off x="7042132" y="1523048"/>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Mechanical Component</a:t>
            </a:r>
          </a:p>
        </p:txBody>
      </p:sp>
      <p:pic>
        <p:nvPicPr>
          <p:cNvPr id="41" name="Grafik 40">
            <a:extLst>
              <a:ext uri="{FF2B5EF4-FFF2-40B4-BE49-F238E27FC236}">
                <a16:creationId xmlns:a16="http://schemas.microsoft.com/office/drawing/2014/main" id="{D3A0AD63-D5FC-5A3F-FC78-84AE288987E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52915" y="966272"/>
            <a:ext cx="556775" cy="556775"/>
          </a:xfrm>
          <a:prstGeom prst="rect">
            <a:avLst/>
          </a:prstGeom>
        </p:spPr>
      </p:pic>
      <p:sp>
        <p:nvSpPr>
          <p:cNvPr id="42" name="Rechteck 41">
            <a:extLst>
              <a:ext uri="{FF2B5EF4-FFF2-40B4-BE49-F238E27FC236}">
                <a16:creationId xmlns:a16="http://schemas.microsoft.com/office/drawing/2014/main" id="{7A6A7D1B-227C-817A-1867-9D93EFDBDE03}"/>
              </a:ext>
            </a:extLst>
          </p:cNvPr>
          <p:cNvSpPr/>
          <p:nvPr/>
        </p:nvSpPr>
        <p:spPr>
          <a:xfrm>
            <a:off x="7652915" y="1523048"/>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Body</a:t>
            </a:r>
          </a:p>
        </p:txBody>
      </p:sp>
      <p:pic>
        <p:nvPicPr>
          <p:cNvPr id="44" name="Grafik 43">
            <a:extLst>
              <a:ext uri="{FF2B5EF4-FFF2-40B4-BE49-F238E27FC236}">
                <a16:creationId xmlns:a16="http://schemas.microsoft.com/office/drawing/2014/main" id="{890EE0B8-EF47-34D8-8849-4F296222359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3697" y="966272"/>
            <a:ext cx="556775" cy="556775"/>
          </a:xfrm>
          <a:prstGeom prst="rect">
            <a:avLst/>
          </a:prstGeom>
        </p:spPr>
      </p:pic>
      <p:sp>
        <p:nvSpPr>
          <p:cNvPr id="45" name="Rechteck 44">
            <a:extLst>
              <a:ext uri="{FF2B5EF4-FFF2-40B4-BE49-F238E27FC236}">
                <a16:creationId xmlns:a16="http://schemas.microsoft.com/office/drawing/2014/main" id="{67092193-9E6B-6288-3AB5-44FA3FCE231B}"/>
              </a:ext>
            </a:extLst>
          </p:cNvPr>
          <p:cNvSpPr/>
          <p:nvPr/>
        </p:nvSpPr>
        <p:spPr>
          <a:xfrm>
            <a:off x="8263697" y="1523048"/>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Face</a:t>
            </a:r>
          </a:p>
        </p:txBody>
      </p:sp>
      <p:pic>
        <p:nvPicPr>
          <p:cNvPr id="47" name="Grafik 46">
            <a:extLst>
              <a:ext uri="{FF2B5EF4-FFF2-40B4-BE49-F238E27FC236}">
                <a16:creationId xmlns:a16="http://schemas.microsoft.com/office/drawing/2014/main" id="{8DE70A5C-602E-8BFB-89E9-E12269C697B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23528" y="1760418"/>
            <a:ext cx="556775" cy="556775"/>
          </a:xfrm>
          <a:prstGeom prst="rect">
            <a:avLst/>
          </a:prstGeom>
        </p:spPr>
      </p:pic>
      <p:sp>
        <p:nvSpPr>
          <p:cNvPr id="48" name="Rechteck 47">
            <a:extLst>
              <a:ext uri="{FF2B5EF4-FFF2-40B4-BE49-F238E27FC236}">
                <a16:creationId xmlns:a16="http://schemas.microsoft.com/office/drawing/2014/main" id="{6AE0CB30-B88C-577F-B19A-B89ADF3B2FA2}"/>
              </a:ext>
            </a:extLst>
          </p:cNvPr>
          <p:cNvSpPr/>
          <p:nvPr/>
        </p:nvSpPr>
        <p:spPr>
          <a:xfrm>
            <a:off x="323528" y="2317194"/>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Geometric Interference</a:t>
            </a:r>
          </a:p>
        </p:txBody>
      </p:sp>
      <p:pic>
        <p:nvPicPr>
          <p:cNvPr id="50" name="Grafik 49">
            <a:extLst>
              <a:ext uri="{FF2B5EF4-FFF2-40B4-BE49-F238E27FC236}">
                <a16:creationId xmlns:a16="http://schemas.microsoft.com/office/drawing/2014/main" id="{1D90B438-5F50-0B1F-B8A5-2F3680EB3F6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34310" y="1760418"/>
            <a:ext cx="556775" cy="556775"/>
          </a:xfrm>
          <a:prstGeom prst="rect">
            <a:avLst/>
          </a:prstGeom>
        </p:spPr>
      </p:pic>
      <p:sp>
        <p:nvSpPr>
          <p:cNvPr id="51" name="Rechteck 50">
            <a:extLst>
              <a:ext uri="{FF2B5EF4-FFF2-40B4-BE49-F238E27FC236}">
                <a16:creationId xmlns:a16="http://schemas.microsoft.com/office/drawing/2014/main" id="{8EF18674-43BB-A5C2-7678-E31795939E08}"/>
              </a:ext>
            </a:extLst>
          </p:cNvPr>
          <p:cNvSpPr/>
          <p:nvPr/>
        </p:nvSpPr>
        <p:spPr>
          <a:xfrm>
            <a:off x="934310" y="2317194"/>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Material</a:t>
            </a:r>
          </a:p>
        </p:txBody>
      </p:sp>
      <p:pic>
        <p:nvPicPr>
          <p:cNvPr id="53" name="Grafik 52">
            <a:extLst>
              <a:ext uri="{FF2B5EF4-FFF2-40B4-BE49-F238E27FC236}">
                <a16:creationId xmlns:a16="http://schemas.microsoft.com/office/drawing/2014/main" id="{53DD50E2-9B4A-D709-2C09-FB7C0E85DC9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45092" y="1760418"/>
            <a:ext cx="556775" cy="556775"/>
          </a:xfrm>
          <a:prstGeom prst="rect">
            <a:avLst/>
          </a:prstGeom>
        </p:spPr>
      </p:pic>
      <p:sp>
        <p:nvSpPr>
          <p:cNvPr id="54" name="Rechteck 53">
            <a:extLst>
              <a:ext uri="{FF2B5EF4-FFF2-40B4-BE49-F238E27FC236}">
                <a16:creationId xmlns:a16="http://schemas.microsoft.com/office/drawing/2014/main" id="{F275931F-FE39-CF3F-761D-1158B440EA61}"/>
              </a:ext>
            </a:extLst>
          </p:cNvPr>
          <p:cNvSpPr/>
          <p:nvPr/>
        </p:nvSpPr>
        <p:spPr>
          <a:xfrm>
            <a:off x="1545092" y="2317194"/>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Model View</a:t>
            </a:r>
          </a:p>
        </p:txBody>
      </p:sp>
      <p:pic>
        <p:nvPicPr>
          <p:cNvPr id="56" name="Grafik 55">
            <a:extLst>
              <a:ext uri="{FF2B5EF4-FFF2-40B4-BE49-F238E27FC236}">
                <a16:creationId xmlns:a16="http://schemas.microsoft.com/office/drawing/2014/main" id="{779228D7-C43E-C4A5-2C05-89DE7B55119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155875" y="1760418"/>
            <a:ext cx="556775" cy="556775"/>
          </a:xfrm>
          <a:prstGeom prst="rect">
            <a:avLst/>
          </a:prstGeom>
        </p:spPr>
      </p:pic>
      <p:sp>
        <p:nvSpPr>
          <p:cNvPr id="57" name="Rechteck 56">
            <a:extLst>
              <a:ext uri="{FF2B5EF4-FFF2-40B4-BE49-F238E27FC236}">
                <a16:creationId xmlns:a16="http://schemas.microsoft.com/office/drawing/2014/main" id="{41426CF9-2752-DF66-E024-87561C4D7E05}"/>
              </a:ext>
            </a:extLst>
          </p:cNvPr>
          <p:cNvSpPr/>
          <p:nvPr/>
        </p:nvSpPr>
        <p:spPr>
          <a:xfrm>
            <a:off x="2155875" y="2317194"/>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Model Annotation</a:t>
            </a:r>
          </a:p>
        </p:txBody>
      </p:sp>
      <p:pic>
        <p:nvPicPr>
          <p:cNvPr id="59" name="Grafik 58">
            <a:extLst>
              <a:ext uri="{FF2B5EF4-FFF2-40B4-BE49-F238E27FC236}">
                <a16:creationId xmlns:a16="http://schemas.microsoft.com/office/drawing/2014/main" id="{4EB369F6-155D-1B15-5A1D-2B4E36CC971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766657" y="1760418"/>
            <a:ext cx="556775" cy="556775"/>
          </a:xfrm>
          <a:prstGeom prst="rect">
            <a:avLst/>
          </a:prstGeom>
        </p:spPr>
      </p:pic>
      <p:sp>
        <p:nvSpPr>
          <p:cNvPr id="60" name="Rechteck 59">
            <a:extLst>
              <a:ext uri="{FF2B5EF4-FFF2-40B4-BE49-F238E27FC236}">
                <a16:creationId xmlns:a16="http://schemas.microsoft.com/office/drawing/2014/main" id="{3CBAC15F-BFB7-BEC9-2FCB-81A0CF4964B3}"/>
              </a:ext>
            </a:extLst>
          </p:cNvPr>
          <p:cNvSpPr/>
          <p:nvPr/>
        </p:nvSpPr>
        <p:spPr>
          <a:xfrm>
            <a:off x="2766657" y="2317194"/>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Datum</a:t>
            </a:r>
          </a:p>
        </p:txBody>
      </p:sp>
      <p:pic>
        <p:nvPicPr>
          <p:cNvPr id="62" name="Grafik 61">
            <a:extLst>
              <a:ext uri="{FF2B5EF4-FFF2-40B4-BE49-F238E27FC236}">
                <a16:creationId xmlns:a16="http://schemas.microsoft.com/office/drawing/2014/main" id="{63C09A02-C2BB-FF8D-0C8C-67DCF2FD957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377439" y="1760418"/>
            <a:ext cx="556775" cy="556775"/>
          </a:xfrm>
          <a:prstGeom prst="rect">
            <a:avLst/>
          </a:prstGeom>
        </p:spPr>
      </p:pic>
      <p:sp>
        <p:nvSpPr>
          <p:cNvPr id="63" name="Rechteck 62">
            <a:extLst>
              <a:ext uri="{FF2B5EF4-FFF2-40B4-BE49-F238E27FC236}">
                <a16:creationId xmlns:a16="http://schemas.microsoft.com/office/drawing/2014/main" id="{9E6D93A0-CA2F-94E5-0CCE-6483C3CBC3E1}"/>
              </a:ext>
            </a:extLst>
          </p:cNvPr>
          <p:cNvSpPr/>
          <p:nvPr/>
        </p:nvSpPr>
        <p:spPr>
          <a:xfrm>
            <a:off x="3377439" y="2317194"/>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Geometric Tolerance</a:t>
            </a:r>
          </a:p>
        </p:txBody>
      </p:sp>
      <p:pic>
        <p:nvPicPr>
          <p:cNvPr id="65" name="Grafik 64">
            <a:extLst>
              <a:ext uri="{FF2B5EF4-FFF2-40B4-BE49-F238E27FC236}">
                <a16:creationId xmlns:a16="http://schemas.microsoft.com/office/drawing/2014/main" id="{32AC64A0-5AA9-7312-4E6A-D0927C328C9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988221" y="1760418"/>
            <a:ext cx="556775" cy="556775"/>
          </a:xfrm>
          <a:prstGeom prst="rect">
            <a:avLst/>
          </a:prstGeom>
        </p:spPr>
      </p:pic>
      <p:sp>
        <p:nvSpPr>
          <p:cNvPr id="66" name="Rechteck 65">
            <a:extLst>
              <a:ext uri="{FF2B5EF4-FFF2-40B4-BE49-F238E27FC236}">
                <a16:creationId xmlns:a16="http://schemas.microsoft.com/office/drawing/2014/main" id="{0713B6FC-0876-AD9E-F2A7-818FF0CAEEA9}"/>
              </a:ext>
            </a:extLst>
          </p:cNvPr>
          <p:cNvSpPr/>
          <p:nvPr/>
        </p:nvSpPr>
        <p:spPr>
          <a:xfrm>
            <a:off x="3988221" y="2317194"/>
            <a:ext cx="556776"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Dimensional Size</a:t>
            </a:r>
          </a:p>
        </p:txBody>
      </p:sp>
      <p:pic>
        <p:nvPicPr>
          <p:cNvPr id="68" name="Grafik 67">
            <a:extLst>
              <a:ext uri="{FF2B5EF4-FFF2-40B4-BE49-F238E27FC236}">
                <a16:creationId xmlns:a16="http://schemas.microsoft.com/office/drawing/2014/main" id="{C42BEDA7-90D5-8553-0CA9-A7C7A5347AA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599003" y="1760418"/>
            <a:ext cx="556775" cy="556775"/>
          </a:xfrm>
          <a:prstGeom prst="rect">
            <a:avLst/>
          </a:prstGeom>
        </p:spPr>
      </p:pic>
      <p:sp>
        <p:nvSpPr>
          <p:cNvPr id="69" name="Rechteck 68">
            <a:extLst>
              <a:ext uri="{FF2B5EF4-FFF2-40B4-BE49-F238E27FC236}">
                <a16:creationId xmlns:a16="http://schemas.microsoft.com/office/drawing/2014/main" id="{800C2EA7-A54E-E807-2F85-58E71873AAAE}"/>
              </a:ext>
            </a:extLst>
          </p:cNvPr>
          <p:cNvSpPr/>
          <p:nvPr/>
        </p:nvSpPr>
        <p:spPr>
          <a:xfrm>
            <a:off x="4599003" y="2317194"/>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Surface Texture</a:t>
            </a:r>
          </a:p>
        </p:txBody>
      </p:sp>
      <p:pic>
        <p:nvPicPr>
          <p:cNvPr id="71" name="Grafik 70">
            <a:extLst>
              <a:ext uri="{FF2B5EF4-FFF2-40B4-BE49-F238E27FC236}">
                <a16:creationId xmlns:a16="http://schemas.microsoft.com/office/drawing/2014/main" id="{A0E2CE8A-9C80-5A3E-CAC1-8F8EFB694044}"/>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209785" y="1760418"/>
            <a:ext cx="556775" cy="556775"/>
          </a:xfrm>
          <a:prstGeom prst="rect">
            <a:avLst/>
          </a:prstGeom>
        </p:spPr>
      </p:pic>
      <p:sp>
        <p:nvSpPr>
          <p:cNvPr id="72" name="Rechteck 71">
            <a:extLst>
              <a:ext uri="{FF2B5EF4-FFF2-40B4-BE49-F238E27FC236}">
                <a16:creationId xmlns:a16="http://schemas.microsoft.com/office/drawing/2014/main" id="{16A9B881-72E0-FE70-AC3B-7C7EB525F466}"/>
              </a:ext>
            </a:extLst>
          </p:cNvPr>
          <p:cNvSpPr/>
          <p:nvPr/>
        </p:nvSpPr>
        <p:spPr>
          <a:xfrm>
            <a:off x="5209785" y="2317194"/>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Hole</a:t>
            </a:r>
          </a:p>
        </p:txBody>
      </p:sp>
      <p:pic>
        <p:nvPicPr>
          <p:cNvPr id="74" name="Grafik 73">
            <a:extLst>
              <a:ext uri="{FF2B5EF4-FFF2-40B4-BE49-F238E27FC236}">
                <a16:creationId xmlns:a16="http://schemas.microsoft.com/office/drawing/2014/main" id="{58467EEB-1F10-9A66-1816-5FC1370EB61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20568" y="1760418"/>
            <a:ext cx="556775" cy="556775"/>
          </a:xfrm>
          <a:prstGeom prst="rect">
            <a:avLst/>
          </a:prstGeom>
        </p:spPr>
      </p:pic>
      <p:sp>
        <p:nvSpPr>
          <p:cNvPr id="75" name="Rechteck 74">
            <a:extLst>
              <a:ext uri="{FF2B5EF4-FFF2-40B4-BE49-F238E27FC236}">
                <a16:creationId xmlns:a16="http://schemas.microsoft.com/office/drawing/2014/main" id="{8BBB65B7-6983-C6DB-EA90-538DC6DADA7C}"/>
              </a:ext>
            </a:extLst>
          </p:cNvPr>
          <p:cNvSpPr/>
          <p:nvPr/>
        </p:nvSpPr>
        <p:spPr>
          <a:xfrm>
            <a:off x="5820568" y="2317194"/>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Gearing</a:t>
            </a:r>
          </a:p>
        </p:txBody>
      </p:sp>
      <p:pic>
        <p:nvPicPr>
          <p:cNvPr id="77" name="Grafik 76">
            <a:extLst>
              <a:ext uri="{FF2B5EF4-FFF2-40B4-BE49-F238E27FC236}">
                <a16:creationId xmlns:a16="http://schemas.microsoft.com/office/drawing/2014/main" id="{ADEFFDB9-8E18-A481-1B2E-15192B092D2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431350" y="1760418"/>
            <a:ext cx="556775" cy="556775"/>
          </a:xfrm>
          <a:prstGeom prst="rect">
            <a:avLst/>
          </a:prstGeom>
        </p:spPr>
      </p:pic>
      <p:sp>
        <p:nvSpPr>
          <p:cNvPr id="78" name="Rechteck 77">
            <a:extLst>
              <a:ext uri="{FF2B5EF4-FFF2-40B4-BE49-F238E27FC236}">
                <a16:creationId xmlns:a16="http://schemas.microsoft.com/office/drawing/2014/main" id="{782D6D8B-93DB-8B88-C489-2DFB4C6CC7CA}"/>
              </a:ext>
            </a:extLst>
          </p:cNvPr>
          <p:cNvSpPr/>
          <p:nvPr/>
        </p:nvSpPr>
        <p:spPr>
          <a:xfrm>
            <a:off x="6431350" y="2317194"/>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Kinematic Mechanism</a:t>
            </a:r>
          </a:p>
        </p:txBody>
      </p:sp>
      <p:pic>
        <p:nvPicPr>
          <p:cNvPr id="80" name="Grafik 79">
            <a:extLst>
              <a:ext uri="{FF2B5EF4-FFF2-40B4-BE49-F238E27FC236}">
                <a16:creationId xmlns:a16="http://schemas.microsoft.com/office/drawing/2014/main" id="{533E1C57-5ED0-584F-C15B-63EF67B66B2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042132" y="1760418"/>
            <a:ext cx="556775" cy="556775"/>
          </a:xfrm>
          <a:prstGeom prst="rect">
            <a:avLst/>
          </a:prstGeom>
        </p:spPr>
      </p:pic>
      <p:sp>
        <p:nvSpPr>
          <p:cNvPr id="81" name="Rechteck 80">
            <a:extLst>
              <a:ext uri="{FF2B5EF4-FFF2-40B4-BE49-F238E27FC236}">
                <a16:creationId xmlns:a16="http://schemas.microsoft.com/office/drawing/2014/main" id="{FC8AFF46-64FE-5BD3-4A46-C4CE5C579A54}"/>
              </a:ext>
            </a:extLst>
          </p:cNvPr>
          <p:cNvSpPr/>
          <p:nvPr/>
        </p:nvSpPr>
        <p:spPr>
          <a:xfrm>
            <a:off x="7042132" y="2317194"/>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Kinematic Joint</a:t>
            </a:r>
          </a:p>
        </p:txBody>
      </p:sp>
      <p:pic>
        <p:nvPicPr>
          <p:cNvPr id="83" name="Grafik 82">
            <a:extLst>
              <a:ext uri="{FF2B5EF4-FFF2-40B4-BE49-F238E27FC236}">
                <a16:creationId xmlns:a16="http://schemas.microsoft.com/office/drawing/2014/main" id="{9B25B0E3-EEAA-F374-B096-D4256E264E1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652915" y="1760418"/>
            <a:ext cx="556775" cy="556775"/>
          </a:xfrm>
          <a:prstGeom prst="rect">
            <a:avLst/>
          </a:prstGeom>
        </p:spPr>
      </p:pic>
      <p:sp>
        <p:nvSpPr>
          <p:cNvPr id="84" name="Rechteck 83">
            <a:extLst>
              <a:ext uri="{FF2B5EF4-FFF2-40B4-BE49-F238E27FC236}">
                <a16:creationId xmlns:a16="http://schemas.microsoft.com/office/drawing/2014/main" id="{0EC961ED-E0B5-D5FC-52B4-5D352AB292BE}"/>
              </a:ext>
            </a:extLst>
          </p:cNvPr>
          <p:cNvSpPr/>
          <p:nvPr/>
        </p:nvSpPr>
        <p:spPr>
          <a:xfrm>
            <a:off x="7652915" y="2317194"/>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Kinematic Sensor</a:t>
            </a:r>
          </a:p>
        </p:txBody>
      </p:sp>
      <p:pic>
        <p:nvPicPr>
          <p:cNvPr id="86" name="Grafik 85">
            <a:extLst>
              <a:ext uri="{FF2B5EF4-FFF2-40B4-BE49-F238E27FC236}">
                <a16:creationId xmlns:a16="http://schemas.microsoft.com/office/drawing/2014/main" id="{60A1BE31-D6AF-8DEF-6F7C-30FDE88D077E}"/>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263697" y="1760418"/>
            <a:ext cx="556775" cy="556775"/>
          </a:xfrm>
          <a:prstGeom prst="rect">
            <a:avLst/>
          </a:prstGeom>
        </p:spPr>
      </p:pic>
      <p:sp>
        <p:nvSpPr>
          <p:cNvPr id="87" name="Rechteck 86">
            <a:extLst>
              <a:ext uri="{FF2B5EF4-FFF2-40B4-BE49-F238E27FC236}">
                <a16:creationId xmlns:a16="http://schemas.microsoft.com/office/drawing/2014/main" id="{B19ACA76-F66F-D82F-7DB1-A410B0B4609B}"/>
              </a:ext>
            </a:extLst>
          </p:cNvPr>
          <p:cNvSpPr/>
          <p:nvPr/>
        </p:nvSpPr>
        <p:spPr>
          <a:xfrm>
            <a:off x="8263697" y="2317194"/>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Kinematic Motion</a:t>
            </a:r>
          </a:p>
        </p:txBody>
      </p:sp>
      <p:pic>
        <p:nvPicPr>
          <p:cNvPr id="89" name="Grafik 88">
            <a:extLst>
              <a:ext uri="{FF2B5EF4-FFF2-40B4-BE49-F238E27FC236}">
                <a16:creationId xmlns:a16="http://schemas.microsoft.com/office/drawing/2014/main" id="{2A2FCE33-0C18-43C5-CABF-D221FC400D9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23528" y="2554565"/>
            <a:ext cx="556775" cy="556775"/>
          </a:xfrm>
          <a:prstGeom prst="rect">
            <a:avLst/>
          </a:prstGeom>
        </p:spPr>
      </p:pic>
      <p:sp>
        <p:nvSpPr>
          <p:cNvPr id="90" name="Rechteck 89">
            <a:extLst>
              <a:ext uri="{FF2B5EF4-FFF2-40B4-BE49-F238E27FC236}">
                <a16:creationId xmlns:a16="http://schemas.microsoft.com/office/drawing/2014/main" id="{577F6FE8-71A8-5319-CB04-612A324E6782}"/>
              </a:ext>
            </a:extLst>
          </p:cNvPr>
          <p:cNvSpPr/>
          <p:nvPr/>
        </p:nvSpPr>
        <p:spPr>
          <a:xfrm>
            <a:off x="323528" y="3111340"/>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Joining Element</a:t>
            </a:r>
          </a:p>
        </p:txBody>
      </p:sp>
      <p:pic>
        <p:nvPicPr>
          <p:cNvPr id="92" name="Grafik 91">
            <a:extLst>
              <a:ext uri="{FF2B5EF4-FFF2-40B4-BE49-F238E27FC236}">
                <a16:creationId xmlns:a16="http://schemas.microsoft.com/office/drawing/2014/main" id="{63FB8073-2046-17E2-97A1-BA9ABC449B0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934310" y="2554565"/>
            <a:ext cx="556775" cy="556775"/>
          </a:xfrm>
          <a:prstGeom prst="rect">
            <a:avLst/>
          </a:prstGeom>
        </p:spPr>
      </p:pic>
      <p:sp>
        <p:nvSpPr>
          <p:cNvPr id="93" name="Rechteck 92">
            <a:extLst>
              <a:ext uri="{FF2B5EF4-FFF2-40B4-BE49-F238E27FC236}">
                <a16:creationId xmlns:a16="http://schemas.microsoft.com/office/drawing/2014/main" id="{9A358630-8D03-B986-30F5-8E97C0A8B61E}"/>
              </a:ext>
            </a:extLst>
          </p:cNvPr>
          <p:cNvSpPr/>
          <p:nvPr/>
        </p:nvSpPr>
        <p:spPr>
          <a:xfrm>
            <a:off x="934310" y="3111340"/>
            <a:ext cx="556776"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Painting &amp; Coating</a:t>
            </a:r>
          </a:p>
        </p:txBody>
      </p:sp>
      <p:pic>
        <p:nvPicPr>
          <p:cNvPr id="95" name="Grafik 94">
            <a:extLst>
              <a:ext uri="{FF2B5EF4-FFF2-40B4-BE49-F238E27FC236}">
                <a16:creationId xmlns:a16="http://schemas.microsoft.com/office/drawing/2014/main" id="{B339C43C-22FA-9305-B22F-4CEB2B861147}"/>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545092" y="2554565"/>
            <a:ext cx="556775" cy="556775"/>
          </a:xfrm>
          <a:prstGeom prst="rect">
            <a:avLst/>
          </a:prstGeom>
        </p:spPr>
      </p:pic>
      <p:sp>
        <p:nvSpPr>
          <p:cNvPr id="96" name="Rechteck 95">
            <a:extLst>
              <a:ext uri="{FF2B5EF4-FFF2-40B4-BE49-F238E27FC236}">
                <a16:creationId xmlns:a16="http://schemas.microsoft.com/office/drawing/2014/main" id="{0FD4952C-70C4-DFCE-F9C8-5228885D128C}"/>
              </a:ext>
            </a:extLst>
          </p:cNvPr>
          <p:cNvSpPr/>
          <p:nvPr/>
        </p:nvSpPr>
        <p:spPr>
          <a:xfrm>
            <a:off x="1545092" y="3111340"/>
            <a:ext cx="556776"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Marking &amp; Labeling</a:t>
            </a:r>
          </a:p>
        </p:txBody>
      </p:sp>
      <p:pic>
        <p:nvPicPr>
          <p:cNvPr id="98" name="Grafik 97">
            <a:extLst>
              <a:ext uri="{FF2B5EF4-FFF2-40B4-BE49-F238E27FC236}">
                <a16:creationId xmlns:a16="http://schemas.microsoft.com/office/drawing/2014/main" id="{2110F873-5757-C935-1D31-4FA032F823B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155875" y="2554565"/>
            <a:ext cx="556775" cy="556775"/>
          </a:xfrm>
          <a:prstGeom prst="rect">
            <a:avLst/>
          </a:prstGeom>
        </p:spPr>
      </p:pic>
      <p:sp>
        <p:nvSpPr>
          <p:cNvPr id="99" name="Rechteck 98">
            <a:extLst>
              <a:ext uri="{FF2B5EF4-FFF2-40B4-BE49-F238E27FC236}">
                <a16:creationId xmlns:a16="http://schemas.microsoft.com/office/drawing/2014/main" id="{80441F18-AB58-4300-3E67-7E42EC755172}"/>
              </a:ext>
            </a:extLst>
          </p:cNvPr>
          <p:cNvSpPr/>
          <p:nvPr/>
        </p:nvSpPr>
        <p:spPr>
          <a:xfrm>
            <a:off x="2155875" y="3111340"/>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Heat Treatment</a:t>
            </a:r>
          </a:p>
        </p:txBody>
      </p:sp>
      <p:pic>
        <p:nvPicPr>
          <p:cNvPr id="101" name="Grafik 100">
            <a:extLst>
              <a:ext uri="{FF2B5EF4-FFF2-40B4-BE49-F238E27FC236}">
                <a16:creationId xmlns:a16="http://schemas.microsoft.com/office/drawing/2014/main" id="{C5C40344-479C-0EB9-DA27-1F5AB7B752E4}"/>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2766657" y="2554565"/>
            <a:ext cx="556775" cy="556775"/>
          </a:xfrm>
          <a:prstGeom prst="rect">
            <a:avLst/>
          </a:prstGeom>
        </p:spPr>
      </p:pic>
      <p:sp>
        <p:nvSpPr>
          <p:cNvPr id="102" name="Rechteck 101">
            <a:extLst>
              <a:ext uri="{FF2B5EF4-FFF2-40B4-BE49-F238E27FC236}">
                <a16:creationId xmlns:a16="http://schemas.microsoft.com/office/drawing/2014/main" id="{634DE0BB-81FA-73E1-1E93-798B84DBFDB4}"/>
              </a:ext>
            </a:extLst>
          </p:cNvPr>
          <p:cNvSpPr/>
          <p:nvPr/>
        </p:nvSpPr>
        <p:spPr>
          <a:xfrm>
            <a:off x="2766657" y="3111340"/>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Cleanliness</a:t>
            </a:r>
          </a:p>
        </p:txBody>
      </p:sp>
      <p:pic>
        <p:nvPicPr>
          <p:cNvPr id="104" name="Grafik 103">
            <a:extLst>
              <a:ext uri="{FF2B5EF4-FFF2-40B4-BE49-F238E27FC236}">
                <a16:creationId xmlns:a16="http://schemas.microsoft.com/office/drawing/2014/main" id="{433D0808-C095-BE90-5D6E-E5A95FEA849D}"/>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377439" y="2554565"/>
            <a:ext cx="556775" cy="556775"/>
          </a:xfrm>
          <a:prstGeom prst="rect">
            <a:avLst/>
          </a:prstGeom>
        </p:spPr>
      </p:pic>
      <p:sp>
        <p:nvSpPr>
          <p:cNvPr id="105" name="Rechteck 104">
            <a:extLst>
              <a:ext uri="{FF2B5EF4-FFF2-40B4-BE49-F238E27FC236}">
                <a16:creationId xmlns:a16="http://schemas.microsoft.com/office/drawing/2014/main" id="{5A82C8B2-64BE-0E96-478C-6CE817894CFF}"/>
              </a:ext>
            </a:extLst>
          </p:cNvPr>
          <p:cNvSpPr/>
          <p:nvPr/>
        </p:nvSpPr>
        <p:spPr>
          <a:xfrm>
            <a:off x="3377439" y="3111340"/>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Bending Specification</a:t>
            </a:r>
          </a:p>
        </p:txBody>
      </p:sp>
      <p:pic>
        <p:nvPicPr>
          <p:cNvPr id="107" name="Grafik 106">
            <a:extLst>
              <a:ext uri="{FF2B5EF4-FFF2-40B4-BE49-F238E27FC236}">
                <a16:creationId xmlns:a16="http://schemas.microsoft.com/office/drawing/2014/main" id="{A967C030-F830-3628-3CEE-91974FB4D1E7}"/>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3988221" y="2554565"/>
            <a:ext cx="556775" cy="556775"/>
          </a:xfrm>
          <a:prstGeom prst="rect">
            <a:avLst/>
          </a:prstGeom>
        </p:spPr>
      </p:pic>
      <p:sp>
        <p:nvSpPr>
          <p:cNvPr id="108" name="Rechteck 107">
            <a:extLst>
              <a:ext uri="{FF2B5EF4-FFF2-40B4-BE49-F238E27FC236}">
                <a16:creationId xmlns:a16="http://schemas.microsoft.com/office/drawing/2014/main" id="{7870C401-A6BE-E44A-A38E-8EE69AAB31B2}"/>
              </a:ext>
            </a:extLst>
          </p:cNvPr>
          <p:cNvSpPr/>
          <p:nvPr/>
        </p:nvSpPr>
        <p:spPr>
          <a:xfrm>
            <a:off x="3988221" y="3111340"/>
            <a:ext cx="556776"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Electric/Electronic Component</a:t>
            </a:r>
          </a:p>
        </p:txBody>
      </p:sp>
      <p:pic>
        <p:nvPicPr>
          <p:cNvPr id="110" name="Grafik 109">
            <a:extLst>
              <a:ext uri="{FF2B5EF4-FFF2-40B4-BE49-F238E27FC236}">
                <a16:creationId xmlns:a16="http://schemas.microsoft.com/office/drawing/2014/main" id="{2D1E2924-AC6C-C7D2-1D4C-7160F60AE0B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4599003" y="2554565"/>
            <a:ext cx="556775" cy="556775"/>
          </a:xfrm>
          <a:prstGeom prst="rect">
            <a:avLst/>
          </a:prstGeom>
        </p:spPr>
      </p:pic>
      <p:sp>
        <p:nvSpPr>
          <p:cNvPr id="111" name="Rechteck 110">
            <a:extLst>
              <a:ext uri="{FF2B5EF4-FFF2-40B4-BE49-F238E27FC236}">
                <a16:creationId xmlns:a16="http://schemas.microsoft.com/office/drawing/2014/main" id="{D556B457-1941-E732-9DA9-C948361F0713}"/>
              </a:ext>
            </a:extLst>
          </p:cNvPr>
          <p:cNvSpPr/>
          <p:nvPr/>
        </p:nvSpPr>
        <p:spPr>
          <a:xfrm>
            <a:off x="4599003" y="3111340"/>
            <a:ext cx="556776"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Electric/Electronic Port</a:t>
            </a:r>
          </a:p>
        </p:txBody>
      </p:sp>
      <p:pic>
        <p:nvPicPr>
          <p:cNvPr id="113" name="Grafik 112">
            <a:extLst>
              <a:ext uri="{FF2B5EF4-FFF2-40B4-BE49-F238E27FC236}">
                <a16:creationId xmlns:a16="http://schemas.microsoft.com/office/drawing/2014/main" id="{4AA8A313-6862-67D1-DD81-AD6CF15EAAC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209785" y="2554565"/>
            <a:ext cx="556775" cy="556775"/>
          </a:xfrm>
          <a:prstGeom prst="rect">
            <a:avLst/>
          </a:prstGeom>
        </p:spPr>
      </p:pic>
      <p:sp>
        <p:nvSpPr>
          <p:cNvPr id="114" name="Rechteck 113">
            <a:extLst>
              <a:ext uri="{FF2B5EF4-FFF2-40B4-BE49-F238E27FC236}">
                <a16:creationId xmlns:a16="http://schemas.microsoft.com/office/drawing/2014/main" id="{A1BC61A9-D649-AFE8-F0FA-846DD4D0A9AB}"/>
              </a:ext>
            </a:extLst>
          </p:cNvPr>
          <p:cNvSpPr/>
          <p:nvPr/>
        </p:nvSpPr>
        <p:spPr>
          <a:xfrm>
            <a:off x="5209785" y="3111340"/>
            <a:ext cx="556776"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Electric/Electronic Connection</a:t>
            </a:r>
          </a:p>
        </p:txBody>
      </p:sp>
      <p:pic>
        <p:nvPicPr>
          <p:cNvPr id="116" name="Grafik 115">
            <a:extLst>
              <a:ext uri="{FF2B5EF4-FFF2-40B4-BE49-F238E27FC236}">
                <a16:creationId xmlns:a16="http://schemas.microsoft.com/office/drawing/2014/main" id="{5298E2BE-763E-49C1-A168-A32042620F42}"/>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5820568" y="2554565"/>
            <a:ext cx="556775" cy="556775"/>
          </a:xfrm>
          <a:prstGeom prst="rect">
            <a:avLst/>
          </a:prstGeom>
        </p:spPr>
      </p:pic>
      <p:sp>
        <p:nvSpPr>
          <p:cNvPr id="117" name="Rechteck 116">
            <a:extLst>
              <a:ext uri="{FF2B5EF4-FFF2-40B4-BE49-F238E27FC236}">
                <a16:creationId xmlns:a16="http://schemas.microsoft.com/office/drawing/2014/main" id="{137C310C-A298-9C3A-51E6-7211CB75DB19}"/>
              </a:ext>
            </a:extLst>
          </p:cNvPr>
          <p:cNvSpPr/>
          <p:nvPr/>
        </p:nvSpPr>
        <p:spPr>
          <a:xfrm>
            <a:off x="5820568" y="3111340"/>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Software Class</a:t>
            </a:r>
          </a:p>
        </p:txBody>
      </p:sp>
      <p:pic>
        <p:nvPicPr>
          <p:cNvPr id="119" name="Grafik 118">
            <a:extLst>
              <a:ext uri="{FF2B5EF4-FFF2-40B4-BE49-F238E27FC236}">
                <a16:creationId xmlns:a16="http://schemas.microsoft.com/office/drawing/2014/main" id="{E1455169-B90D-F70D-72B5-136E9888ADFA}"/>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6431350" y="2554565"/>
            <a:ext cx="556775" cy="556775"/>
          </a:xfrm>
          <a:prstGeom prst="rect">
            <a:avLst/>
          </a:prstGeom>
        </p:spPr>
      </p:pic>
      <p:sp>
        <p:nvSpPr>
          <p:cNvPr id="120" name="Rechteck 119">
            <a:extLst>
              <a:ext uri="{FF2B5EF4-FFF2-40B4-BE49-F238E27FC236}">
                <a16:creationId xmlns:a16="http://schemas.microsoft.com/office/drawing/2014/main" id="{4E708481-E348-4650-F2E0-FF1E4490B563}"/>
              </a:ext>
            </a:extLst>
          </p:cNvPr>
          <p:cNvSpPr/>
          <p:nvPr/>
        </p:nvSpPr>
        <p:spPr>
          <a:xfrm>
            <a:off x="6431350" y="3111340"/>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Software Interface</a:t>
            </a:r>
          </a:p>
        </p:txBody>
      </p:sp>
      <p:pic>
        <p:nvPicPr>
          <p:cNvPr id="122" name="Grafik 121">
            <a:extLst>
              <a:ext uri="{FF2B5EF4-FFF2-40B4-BE49-F238E27FC236}">
                <a16:creationId xmlns:a16="http://schemas.microsoft.com/office/drawing/2014/main" id="{998BDBD5-D342-21AB-74E0-C0BB01622404}"/>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042132" y="2554565"/>
            <a:ext cx="556775" cy="556775"/>
          </a:xfrm>
          <a:prstGeom prst="rect">
            <a:avLst/>
          </a:prstGeom>
        </p:spPr>
      </p:pic>
      <p:sp>
        <p:nvSpPr>
          <p:cNvPr id="123" name="Rechteck 122">
            <a:extLst>
              <a:ext uri="{FF2B5EF4-FFF2-40B4-BE49-F238E27FC236}">
                <a16:creationId xmlns:a16="http://schemas.microsoft.com/office/drawing/2014/main" id="{35D4B634-9502-F070-04E3-311959DC4DCA}"/>
              </a:ext>
            </a:extLst>
          </p:cNvPr>
          <p:cNvSpPr/>
          <p:nvPr/>
        </p:nvSpPr>
        <p:spPr>
          <a:xfrm>
            <a:off x="7042132" y="3111340"/>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Software Component</a:t>
            </a:r>
          </a:p>
        </p:txBody>
      </p:sp>
      <p:pic>
        <p:nvPicPr>
          <p:cNvPr id="125" name="Grafik 124">
            <a:extLst>
              <a:ext uri="{FF2B5EF4-FFF2-40B4-BE49-F238E27FC236}">
                <a16:creationId xmlns:a16="http://schemas.microsoft.com/office/drawing/2014/main" id="{7C35B885-CD75-2AD4-1FB8-F7E73E0E157B}"/>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652915" y="2554565"/>
            <a:ext cx="556775" cy="556775"/>
          </a:xfrm>
          <a:prstGeom prst="rect">
            <a:avLst/>
          </a:prstGeom>
        </p:spPr>
      </p:pic>
      <p:sp>
        <p:nvSpPr>
          <p:cNvPr id="126" name="Rechteck 125">
            <a:extLst>
              <a:ext uri="{FF2B5EF4-FFF2-40B4-BE49-F238E27FC236}">
                <a16:creationId xmlns:a16="http://schemas.microsoft.com/office/drawing/2014/main" id="{365A7F0A-2552-E768-AB95-B97443D2F2E4}"/>
              </a:ext>
            </a:extLst>
          </p:cNvPr>
          <p:cNvSpPr/>
          <p:nvPr/>
        </p:nvSpPr>
        <p:spPr>
          <a:xfrm>
            <a:off x="7652915" y="3111340"/>
            <a:ext cx="556775" cy="276999"/>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Hydraulic/Pneumatic Connection</a:t>
            </a:r>
          </a:p>
        </p:txBody>
      </p:sp>
      <p:pic>
        <p:nvPicPr>
          <p:cNvPr id="128" name="Grafik 127">
            <a:extLst>
              <a:ext uri="{FF2B5EF4-FFF2-40B4-BE49-F238E27FC236}">
                <a16:creationId xmlns:a16="http://schemas.microsoft.com/office/drawing/2014/main" id="{5EFB041B-FE58-FD97-92A9-5CB08652FFBD}"/>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263697" y="2554565"/>
            <a:ext cx="556775" cy="556775"/>
          </a:xfrm>
          <a:prstGeom prst="rect">
            <a:avLst/>
          </a:prstGeom>
        </p:spPr>
      </p:pic>
      <p:sp>
        <p:nvSpPr>
          <p:cNvPr id="129" name="Rechteck 128">
            <a:extLst>
              <a:ext uri="{FF2B5EF4-FFF2-40B4-BE49-F238E27FC236}">
                <a16:creationId xmlns:a16="http://schemas.microsoft.com/office/drawing/2014/main" id="{6FD32EB2-14D2-576C-0937-9033D6C6F933}"/>
              </a:ext>
            </a:extLst>
          </p:cNvPr>
          <p:cNvSpPr/>
          <p:nvPr/>
        </p:nvSpPr>
        <p:spPr>
          <a:xfrm>
            <a:off x="8263697" y="3111340"/>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Hydraulic/Pneumatic Port</a:t>
            </a:r>
          </a:p>
        </p:txBody>
      </p:sp>
      <p:pic>
        <p:nvPicPr>
          <p:cNvPr id="131" name="Grafik 130">
            <a:extLst>
              <a:ext uri="{FF2B5EF4-FFF2-40B4-BE49-F238E27FC236}">
                <a16:creationId xmlns:a16="http://schemas.microsoft.com/office/drawing/2014/main" id="{1304EBB2-33BE-1671-8AF2-5015ACB4F292}"/>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23528" y="3348711"/>
            <a:ext cx="556775" cy="556775"/>
          </a:xfrm>
          <a:prstGeom prst="rect">
            <a:avLst/>
          </a:prstGeom>
        </p:spPr>
      </p:pic>
      <p:sp>
        <p:nvSpPr>
          <p:cNvPr id="132" name="Rechteck 131">
            <a:extLst>
              <a:ext uri="{FF2B5EF4-FFF2-40B4-BE49-F238E27FC236}">
                <a16:creationId xmlns:a16="http://schemas.microsoft.com/office/drawing/2014/main" id="{732F6432-DBC3-BE5D-B564-A190ADAB23E0}"/>
              </a:ext>
            </a:extLst>
          </p:cNvPr>
          <p:cNvSpPr/>
          <p:nvPr/>
        </p:nvSpPr>
        <p:spPr>
          <a:xfrm>
            <a:off x="323528" y="3905486"/>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Verification Characteristic</a:t>
            </a:r>
          </a:p>
        </p:txBody>
      </p:sp>
      <p:pic>
        <p:nvPicPr>
          <p:cNvPr id="134" name="Grafik 133">
            <a:extLst>
              <a:ext uri="{FF2B5EF4-FFF2-40B4-BE49-F238E27FC236}">
                <a16:creationId xmlns:a16="http://schemas.microsoft.com/office/drawing/2014/main" id="{C9A091FE-8B62-F12B-7FE8-630B5EB2B8B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934310" y="3348711"/>
            <a:ext cx="556775" cy="556775"/>
          </a:xfrm>
          <a:prstGeom prst="rect">
            <a:avLst/>
          </a:prstGeom>
        </p:spPr>
      </p:pic>
      <p:sp>
        <p:nvSpPr>
          <p:cNvPr id="135" name="Rechteck 134">
            <a:extLst>
              <a:ext uri="{FF2B5EF4-FFF2-40B4-BE49-F238E27FC236}">
                <a16:creationId xmlns:a16="http://schemas.microsoft.com/office/drawing/2014/main" id="{278A148E-60DF-11B7-0562-57BBEAE749A3}"/>
              </a:ext>
            </a:extLst>
          </p:cNvPr>
          <p:cNvSpPr/>
          <p:nvPr/>
        </p:nvSpPr>
        <p:spPr>
          <a:xfrm>
            <a:off x="934310" y="3905486"/>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Verification Plan</a:t>
            </a:r>
          </a:p>
        </p:txBody>
      </p:sp>
      <p:pic>
        <p:nvPicPr>
          <p:cNvPr id="137" name="Grafik 136">
            <a:extLst>
              <a:ext uri="{FF2B5EF4-FFF2-40B4-BE49-F238E27FC236}">
                <a16:creationId xmlns:a16="http://schemas.microsoft.com/office/drawing/2014/main" id="{8EDE6033-EB86-F07E-43E8-E3CA2C7F6097}"/>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545092" y="3348711"/>
            <a:ext cx="556775" cy="556775"/>
          </a:xfrm>
          <a:prstGeom prst="rect">
            <a:avLst/>
          </a:prstGeom>
        </p:spPr>
      </p:pic>
      <p:sp>
        <p:nvSpPr>
          <p:cNvPr id="138" name="Rechteck 137">
            <a:extLst>
              <a:ext uri="{FF2B5EF4-FFF2-40B4-BE49-F238E27FC236}">
                <a16:creationId xmlns:a16="http://schemas.microsoft.com/office/drawing/2014/main" id="{0916649A-9307-3720-A4B1-F4AE543F5119}"/>
              </a:ext>
            </a:extLst>
          </p:cNvPr>
          <p:cNvSpPr/>
          <p:nvPr/>
        </p:nvSpPr>
        <p:spPr>
          <a:xfrm>
            <a:off x="1545092" y="3905486"/>
            <a:ext cx="556776"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Verification Resource</a:t>
            </a:r>
          </a:p>
        </p:txBody>
      </p:sp>
      <p:pic>
        <p:nvPicPr>
          <p:cNvPr id="140" name="Grafik 139">
            <a:extLst>
              <a:ext uri="{FF2B5EF4-FFF2-40B4-BE49-F238E27FC236}">
                <a16:creationId xmlns:a16="http://schemas.microsoft.com/office/drawing/2014/main" id="{9BC9BFA6-7DA3-DD14-3179-B42472F98C65}"/>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155875" y="3348711"/>
            <a:ext cx="556775" cy="556775"/>
          </a:xfrm>
          <a:prstGeom prst="rect">
            <a:avLst/>
          </a:prstGeom>
        </p:spPr>
      </p:pic>
      <p:sp>
        <p:nvSpPr>
          <p:cNvPr id="141" name="Rechteck 140">
            <a:extLst>
              <a:ext uri="{FF2B5EF4-FFF2-40B4-BE49-F238E27FC236}">
                <a16:creationId xmlns:a16="http://schemas.microsoft.com/office/drawing/2014/main" id="{756838F6-1061-84B7-29A7-FCD1F14335B5}"/>
              </a:ext>
            </a:extLst>
          </p:cNvPr>
          <p:cNvSpPr/>
          <p:nvPr/>
        </p:nvSpPr>
        <p:spPr>
          <a:xfrm>
            <a:off x="2155875" y="3905486"/>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Verification Run</a:t>
            </a:r>
          </a:p>
        </p:txBody>
      </p:sp>
      <p:pic>
        <p:nvPicPr>
          <p:cNvPr id="143" name="Grafik 142">
            <a:extLst>
              <a:ext uri="{FF2B5EF4-FFF2-40B4-BE49-F238E27FC236}">
                <a16:creationId xmlns:a16="http://schemas.microsoft.com/office/drawing/2014/main" id="{D253D3F2-B91A-EA5A-CC2F-3E245CF2B92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766657" y="3348711"/>
            <a:ext cx="556775" cy="556775"/>
          </a:xfrm>
          <a:prstGeom prst="rect">
            <a:avLst/>
          </a:prstGeom>
        </p:spPr>
      </p:pic>
      <p:sp>
        <p:nvSpPr>
          <p:cNvPr id="144" name="Rechteck 143">
            <a:extLst>
              <a:ext uri="{FF2B5EF4-FFF2-40B4-BE49-F238E27FC236}">
                <a16:creationId xmlns:a16="http://schemas.microsoft.com/office/drawing/2014/main" id="{A9304055-5BE4-249B-21F3-D5C90A2B10F2}"/>
              </a:ext>
            </a:extLst>
          </p:cNvPr>
          <p:cNvSpPr/>
          <p:nvPr/>
        </p:nvSpPr>
        <p:spPr>
          <a:xfrm>
            <a:off x="2766657" y="3905486"/>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Verification Result</a:t>
            </a:r>
          </a:p>
        </p:txBody>
      </p:sp>
      <p:pic>
        <p:nvPicPr>
          <p:cNvPr id="146" name="Grafik 145">
            <a:extLst>
              <a:ext uri="{FF2B5EF4-FFF2-40B4-BE49-F238E27FC236}">
                <a16:creationId xmlns:a16="http://schemas.microsoft.com/office/drawing/2014/main" id="{0921EDE9-72FE-FE5D-23C0-85F5C62361C4}"/>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377439" y="3348711"/>
            <a:ext cx="556775" cy="556775"/>
          </a:xfrm>
          <a:prstGeom prst="rect">
            <a:avLst/>
          </a:prstGeom>
        </p:spPr>
      </p:pic>
      <p:sp>
        <p:nvSpPr>
          <p:cNvPr id="147" name="Rechteck 146">
            <a:extLst>
              <a:ext uri="{FF2B5EF4-FFF2-40B4-BE49-F238E27FC236}">
                <a16:creationId xmlns:a16="http://schemas.microsoft.com/office/drawing/2014/main" id="{32B8A5C8-C160-D6D0-15ED-33B2D6471D0D}"/>
              </a:ext>
            </a:extLst>
          </p:cNvPr>
          <p:cNvSpPr/>
          <p:nvPr/>
        </p:nvSpPr>
        <p:spPr>
          <a:xfrm>
            <a:off x="3377439" y="3905486"/>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Validation Criterium</a:t>
            </a:r>
          </a:p>
        </p:txBody>
      </p:sp>
      <p:pic>
        <p:nvPicPr>
          <p:cNvPr id="149" name="Grafik 148">
            <a:extLst>
              <a:ext uri="{FF2B5EF4-FFF2-40B4-BE49-F238E27FC236}">
                <a16:creationId xmlns:a16="http://schemas.microsoft.com/office/drawing/2014/main" id="{B1F96D9A-33BD-698C-1789-58939DE4DC7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988221" y="3348711"/>
            <a:ext cx="556775" cy="556775"/>
          </a:xfrm>
          <a:prstGeom prst="rect">
            <a:avLst/>
          </a:prstGeom>
        </p:spPr>
      </p:pic>
      <p:sp>
        <p:nvSpPr>
          <p:cNvPr id="150" name="Rechteck 149">
            <a:extLst>
              <a:ext uri="{FF2B5EF4-FFF2-40B4-BE49-F238E27FC236}">
                <a16:creationId xmlns:a16="http://schemas.microsoft.com/office/drawing/2014/main" id="{1F877D46-C27C-1B54-512F-BD7DA8E09B83}"/>
              </a:ext>
            </a:extLst>
          </p:cNvPr>
          <p:cNvSpPr/>
          <p:nvPr/>
        </p:nvSpPr>
        <p:spPr>
          <a:xfrm>
            <a:off x="3988221" y="3905486"/>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Validation Plan</a:t>
            </a:r>
          </a:p>
        </p:txBody>
      </p:sp>
      <p:pic>
        <p:nvPicPr>
          <p:cNvPr id="152" name="Grafik 151">
            <a:extLst>
              <a:ext uri="{FF2B5EF4-FFF2-40B4-BE49-F238E27FC236}">
                <a16:creationId xmlns:a16="http://schemas.microsoft.com/office/drawing/2014/main" id="{EAC83EF6-B95D-9790-0F5B-B660EE41B2C8}"/>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599003" y="3348711"/>
            <a:ext cx="556775" cy="556775"/>
          </a:xfrm>
          <a:prstGeom prst="rect">
            <a:avLst/>
          </a:prstGeom>
        </p:spPr>
      </p:pic>
      <p:sp>
        <p:nvSpPr>
          <p:cNvPr id="153" name="Rechteck 152">
            <a:extLst>
              <a:ext uri="{FF2B5EF4-FFF2-40B4-BE49-F238E27FC236}">
                <a16:creationId xmlns:a16="http://schemas.microsoft.com/office/drawing/2014/main" id="{26DB3EB7-976E-838B-0F64-19DDFFB1BD27}"/>
              </a:ext>
            </a:extLst>
          </p:cNvPr>
          <p:cNvSpPr/>
          <p:nvPr/>
        </p:nvSpPr>
        <p:spPr>
          <a:xfrm>
            <a:off x="4599003" y="3905486"/>
            <a:ext cx="556776" cy="276999"/>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Validation Boundary Condition</a:t>
            </a:r>
          </a:p>
        </p:txBody>
      </p:sp>
      <p:pic>
        <p:nvPicPr>
          <p:cNvPr id="155" name="Grafik 154">
            <a:extLst>
              <a:ext uri="{FF2B5EF4-FFF2-40B4-BE49-F238E27FC236}">
                <a16:creationId xmlns:a16="http://schemas.microsoft.com/office/drawing/2014/main" id="{EBB33716-D2C2-265B-6C94-E2678931EE49}"/>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209785" y="3348711"/>
            <a:ext cx="556775" cy="556775"/>
          </a:xfrm>
          <a:prstGeom prst="rect">
            <a:avLst/>
          </a:prstGeom>
        </p:spPr>
      </p:pic>
      <p:sp>
        <p:nvSpPr>
          <p:cNvPr id="156" name="Rechteck 155">
            <a:extLst>
              <a:ext uri="{FF2B5EF4-FFF2-40B4-BE49-F238E27FC236}">
                <a16:creationId xmlns:a16="http://schemas.microsoft.com/office/drawing/2014/main" id="{FBA7D7D6-E407-5E3A-0D59-FE786DF1B20A}"/>
              </a:ext>
            </a:extLst>
          </p:cNvPr>
          <p:cNvSpPr/>
          <p:nvPr/>
        </p:nvSpPr>
        <p:spPr>
          <a:xfrm>
            <a:off x="5209785" y="3905486"/>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Validation Run</a:t>
            </a:r>
          </a:p>
        </p:txBody>
      </p:sp>
      <p:pic>
        <p:nvPicPr>
          <p:cNvPr id="158" name="Grafik 157">
            <a:extLst>
              <a:ext uri="{FF2B5EF4-FFF2-40B4-BE49-F238E27FC236}">
                <a16:creationId xmlns:a16="http://schemas.microsoft.com/office/drawing/2014/main" id="{0A91673F-B642-431E-4F8A-B722AC1B67A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5820568" y="3348711"/>
            <a:ext cx="556775" cy="556775"/>
          </a:xfrm>
          <a:prstGeom prst="rect">
            <a:avLst/>
          </a:prstGeom>
        </p:spPr>
      </p:pic>
      <p:sp>
        <p:nvSpPr>
          <p:cNvPr id="159" name="Rechteck 158">
            <a:extLst>
              <a:ext uri="{FF2B5EF4-FFF2-40B4-BE49-F238E27FC236}">
                <a16:creationId xmlns:a16="http://schemas.microsoft.com/office/drawing/2014/main" id="{D704C3AD-BBAB-206B-0D92-A53C8697554A}"/>
              </a:ext>
            </a:extLst>
          </p:cNvPr>
          <p:cNvSpPr/>
          <p:nvPr/>
        </p:nvSpPr>
        <p:spPr>
          <a:xfrm>
            <a:off x="5820568" y="3905486"/>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Validation Result</a:t>
            </a:r>
          </a:p>
        </p:txBody>
      </p:sp>
      <p:pic>
        <p:nvPicPr>
          <p:cNvPr id="161" name="Grafik 160">
            <a:extLst>
              <a:ext uri="{FF2B5EF4-FFF2-40B4-BE49-F238E27FC236}">
                <a16:creationId xmlns:a16="http://schemas.microsoft.com/office/drawing/2014/main" id="{D8B100F4-3ECF-BEB7-12F2-116066515956}"/>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6431350" y="3348711"/>
            <a:ext cx="556775" cy="556775"/>
          </a:xfrm>
          <a:prstGeom prst="rect">
            <a:avLst/>
          </a:prstGeom>
        </p:spPr>
      </p:pic>
      <p:sp>
        <p:nvSpPr>
          <p:cNvPr id="162" name="Rechteck 161">
            <a:extLst>
              <a:ext uri="{FF2B5EF4-FFF2-40B4-BE49-F238E27FC236}">
                <a16:creationId xmlns:a16="http://schemas.microsoft.com/office/drawing/2014/main" id="{30D8C282-13F9-92D9-73A2-6E038625431D}"/>
              </a:ext>
            </a:extLst>
          </p:cNvPr>
          <p:cNvSpPr/>
          <p:nvPr/>
        </p:nvSpPr>
        <p:spPr>
          <a:xfrm>
            <a:off x="6431350" y="3905486"/>
            <a:ext cx="556775" cy="184666"/>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Manufacturing Operation</a:t>
            </a:r>
          </a:p>
        </p:txBody>
      </p:sp>
      <p:pic>
        <p:nvPicPr>
          <p:cNvPr id="164" name="Grafik 163">
            <a:extLst>
              <a:ext uri="{FF2B5EF4-FFF2-40B4-BE49-F238E27FC236}">
                <a16:creationId xmlns:a16="http://schemas.microsoft.com/office/drawing/2014/main" id="{9A313A8A-480A-954A-8A11-25EE99F68BF8}"/>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7042132" y="3348711"/>
            <a:ext cx="556775" cy="556775"/>
          </a:xfrm>
          <a:prstGeom prst="rect">
            <a:avLst/>
          </a:prstGeom>
        </p:spPr>
      </p:pic>
      <p:sp>
        <p:nvSpPr>
          <p:cNvPr id="165" name="Rechteck 164">
            <a:extLst>
              <a:ext uri="{FF2B5EF4-FFF2-40B4-BE49-F238E27FC236}">
                <a16:creationId xmlns:a16="http://schemas.microsoft.com/office/drawing/2014/main" id="{6B1086C4-D13E-FC64-59A3-347E659E0061}"/>
              </a:ext>
            </a:extLst>
          </p:cNvPr>
          <p:cNvSpPr/>
          <p:nvPr/>
        </p:nvSpPr>
        <p:spPr>
          <a:xfrm>
            <a:off x="7042132" y="3905486"/>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Joining Process</a:t>
            </a:r>
          </a:p>
        </p:txBody>
      </p:sp>
      <p:pic>
        <p:nvPicPr>
          <p:cNvPr id="167" name="Grafik 166">
            <a:extLst>
              <a:ext uri="{FF2B5EF4-FFF2-40B4-BE49-F238E27FC236}">
                <a16:creationId xmlns:a16="http://schemas.microsoft.com/office/drawing/2014/main" id="{C4D60575-FE28-F985-A484-A3FB2D3C5B4E}"/>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7652915" y="3348711"/>
            <a:ext cx="556775" cy="556775"/>
          </a:xfrm>
          <a:prstGeom prst="rect">
            <a:avLst/>
          </a:prstGeom>
        </p:spPr>
      </p:pic>
      <p:sp>
        <p:nvSpPr>
          <p:cNvPr id="168" name="Rechteck 167">
            <a:extLst>
              <a:ext uri="{FF2B5EF4-FFF2-40B4-BE49-F238E27FC236}">
                <a16:creationId xmlns:a16="http://schemas.microsoft.com/office/drawing/2014/main" id="{E8C1E129-1FB6-53B4-C528-94F4102446AC}"/>
              </a:ext>
            </a:extLst>
          </p:cNvPr>
          <p:cNvSpPr/>
          <p:nvPr/>
        </p:nvSpPr>
        <p:spPr>
          <a:xfrm>
            <a:off x="7652915" y="3905486"/>
            <a:ext cx="556775" cy="276999"/>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Manufacturing Equipment Component</a:t>
            </a:r>
          </a:p>
        </p:txBody>
      </p:sp>
      <p:pic>
        <p:nvPicPr>
          <p:cNvPr id="170" name="Grafik 169">
            <a:extLst>
              <a:ext uri="{FF2B5EF4-FFF2-40B4-BE49-F238E27FC236}">
                <a16:creationId xmlns:a16="http://schemas.microsoft.com/office/drawing/2014/main" id="{3D94E783-51EC-236D-79F7-56EA601C8F67}"/>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8263697" y="3348711"/>
            <a:ext cx="556775" cy="556775"/>
          </a:xfrm>
          <a:prstGeom prst="rect">
            <a:avLst/>
          </a:prstGeom>
        </p:spPr>
      </p:pic>
      <p:sp>
        <p:nvSpPr>
          <p:cNvPr id="171" name="Rechteck 170">
            <a:extLst>
              <a:ext uri="{FF2B5EF4-FFF2-40B4-BE49-F238E27FC236}">
                <a16:creationId xmlns:a16="http://schemas.microsoft.com/office/drawing/2014/main" id="{9F42635C-178E-916D-20D6-8C5225BAD0DB}"/>
              </a:ext>
            </a:extLst>
          </p:cNvPr>
          <p:cNvSpPr/>
          <p:nvPr/>
        </p:nvSpPr>
        <p:spPr>
          <a:xfrm>
            <a:off x="8263697" y="3905486"/>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Control Plan</a:t>
            </a:r>
          </a:p>
        </p:txBody>
      </p:sp>
      <p:pic>
        <p:nvPicPr>
          <p:cNvPr id="173" name="Grafik 172">
            <a:extLst>
              <a:ext uri="{FF2B5EF4-FFF2-40B4-BE49-F238E27FC236}">
                <a16:creationId xmlns:a16="http://schemas.microsoft.com/office/drawing/2014/main" id="{B8EF1B7A-1969-9E9C-EE2C-C2E962D80C78}"/>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3528" y="4142857"/>
            <a:ext cx="556775" cy="556775"/>
          </a:xfrm>
          <a:prstGeom prst="rect">
            <a:avLst/>
          </a:prstGeom>
        </p:spPr>
      </p:pic>
      <p:sp>
        <p:nvSpPr>
          <p:cNvPr id="174" name="Rechteck 173">
            <a:extLst>
              <a:ext uri="{FF2B5EF4-FFF2-40B4-BE49-F238E27FC236}">
                <a16:creationId xmlns:a16="http://schemas.microsoft.com/office/drawing/2014/main" id="{B52E72AE-3864-5A0F-E6DB-350579621F75}"/>
              </a:ext>
            </a:extLst>
          </p:cNvPr>
          <p:cNvSpPr/>
          <p:nvPr/>
        </p:nvSpPr>
        <p:spPr>
          <a:xfrm>
            <a:off x="323528" y="4699633"/>
            <a:ext cx="556775"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Configuration</a:t>
            </a:r>
          </a:p>
        </p:txBody>
      </p:sp>
      <p:pic>
        <p:nvPicPr>
          <p:cNvPr id="176" name="Grafik 175">
            <a:extLst>
              <a:ext uri="{FF2B5EF4-FFF2-40B4-BE49-F238E27FC236}">
                <a16:creationId xmlns:a16="http://schemas.microsoft.com/office/drawing/2014/main" id="{26AC6162-77EE-23C3-3070-9BC2736AF7C9}"/>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934310" y="4142857"/>
            <a:ext cx="556775" cy="556775"/>
          </a:xfrm>
          <a:prstGeom prst="rect">
            <a:avLst/>
          </a:prstGeom>
        </p:spPr>
      </p:pic>
      <p:sp>
        <p:nvSpPr>
          <p:cNvPr id="177" name="Rechteck 176">
            <a:extLst>
              <a:ext uri="{FF2B5EF4-FFF2-40B4-BE49-F238E27FC236}">
                <a16:creationId xmlns:a16="http://schemas.microsoft.com/office/drawing/2014/main" id="{7E0CF814-47AB-21B6-D659-C7663D5793AF}"/>
              </a:ext>
            </a:extLst>
          </p:cNvPr>
          <p:cNvSpPr/>
          <p:nvPr/>
        </p:nvSpPr>
        <p:spPr>
          <a:xfrm>
            <a:off x="934310" y="4699633"/>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Variant</a:t>
            </a:r>
          </a:p>
        </p:txBody>
      </p:sp>
      <p:pic>
        <p:nvPicPr>
          <p:cNvPr id="179" name="Grafik 178">
            <a:extLst>
              <a:ext uri="{FF2B5EF4-FFF2-40B4-BE49-F238E27FC236}">
                <a16:creationId xmlns:a16="http://schemas.microsoft.com/office/drawing/2014/main" id="{9AE2E28F-B012-DD53-7D9E-0B8D718F08A1}"/>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545092" y="4142857"/>
            <a:ext cx="556775" cy="556775"/>
          </a:xfrm>
          <a:prstGeom prst="rect">
            <a:avLst/>
          </a:prstGeom>
        </p:spPr>
      </p:pic>
      <p:sp>
        <p:nvSpPr>
          <p:cNvPr id="180" name="Rechteck 179">
            <a:extLst>
              <a:ext uri="{FF2B5EF4-FFF2-40B4-BE49-F238E27FC236}">
                <a16:creationId xmlns:a16="http://schemas.microsoft.com/office/drawing/2014/main" id="{B1D2D31F-C7B3-1A4A-49CA-8A1B8C4BCA13}"/>
              </a:ext>
            </a:extLst>
          </p:cNvPr>
          <p:cNvSpPr/>
          <p:nvPr/>
        </p:nvSpPr>
        <p:spPr>
          <a:xfrm>
            <a:off x="1545092" y="4699633"/>
            <a:ext cx="556776" cy="92333"/>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spAutoFit/>
          </a:bodyPr>
          <a:lstStyle/>
          <a:p>
            <a:pPr algn="ctr"/>
            <a:r>
              <a:rPr lang="de-DE" sz="600">
                <a:solidFill>
                  <a:srgbClr val="000000"/>
                </a:solidFill>
              </a:rPr>
              <a:t>Reference</a:t>
            </a:r>
          </a:p>
        </p:txBody>
      </p:sp>
    </p:spTree>
    <p:extLst>
      <p:ext uri="{BB962C8B-B14F-4D97-AF65-F5344CB8AC3E}">
        <p14:creationId xmlns:p14="http://schemas.microsoft.com/office/powerpoint/2010/main" val="1721208760"/>
      </p:ext>
    </p:extLst>
  </p:cSld>
  <p:clrMapOvr>
    <a:masterClrMapping/>
  </p:clrMapOvr>
  <p:transition spd="slow">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1703C95-A182-DC09-B1D4-0E80AF52AAFD}"/>
              </a:ext>
            </a:extLst>
          </p:cNvPr>
          <p:cNvSpPr>
            <a:spLocks noGrp="1"/>
          </p:cNvSpPr>
          <p:nvPr>
            <p:ph type="title"/>
          </p:nvPr>
        </p:nvSpPr>
        <p:spPr/>
        <p:txBody>
          <a:bodyPr/>
          <a:lstStyle/>
          <a:p>
            <a:endParaRPr lang="de-DE"/>
          </a:p>
        </p:txBody>
      </p:sp>
      <p:graphicFrame>
        <p:nvGraphicFramePr>
          <p:cNvPr id="5" name="Tabelle 4">
            <a:extLst>
              <a:ext uri="{FF2B5EF4-FFF2-40B4-BE49-F238E27FC236}">
                <a16:creationId xmlns:a16="http://schemas.microsoft.com/office/drawing/2014/main" id="{5640AA50-3600-8F13-9F0A-C2500B56F2EC}"/>
              </a:ext>
            </a:extLst>
          </p:cNvPr>
          <p:cNvGraphicFramePr>
            <a:graphicFrameLocks noGrp="1"/>
          </p:cNvGraphicFramePr>
          <p:nvPr>
            <p:extLst>
              <p:ext uri="{D42A27DB-BD31-4B8C-83A1-F6EECF244321}">
                <p14:modId xmlns:p14="http://schemas.microsoft.com/office/powerpoint/2010/main" val="1073398171"/>
              </p:ext>
            </p:extLst>
          </p:nvPr>
        </p:nvGraphicFramePr>
        <p:xfrm>
          <a:off x="180023" y="339502"/>
          <a:ext cx="8783955" cy="4263930"/>
        </p:xfrm>
        <a:graphic>
          <a:graphicData uri="http://schemas.openxmlformats.org/drawingml/2006/table">
            <a:tbl>
              <a:tblPr firstRow="1" firstCol="1" bandRow="1">
                <a:tableStyleId>{5C22544A-7EE6-4342-B048-85BDC9FD1C3A}</a:tableStyleId>
              </a:tblPr>
              <a:tblGrid>
                <a:gridCol w="4391978">
                  <a:extLst>
                    <a:ext uri="{9D8B030D-6E8A-4147-A177-3AD203B41FA5}">
                      <a16:colId xmlns:a16="http://schemas.microsoft.com/office/drawing/2014/main" val="2148148555"/>
                    </a:ext>
                  </a:extLst>
                </a:gridCol>
                <a:gridCol w="4391978">
                  <a:extLst>
                    <a:ext uri="{9D8B030D-6E8A-4147-A177-3AD203B41FA5}">
                      <a16:colId xmlns:a16="http://schemas.microsoft.com/office/drawing/2014/main" val="407784257"/>
                    </a:ext>
                  </a:extLst>
                </a:gridCol>
              </a:tblGrid>
              <a:tr h="4263930">
                <a:tc>
                  <a:txBody>
                    <a:bodyPr/>
                    <a:lstStyle/>
                    <a:p>
                      <a:r>
                        <a:rPr lang="de-DE"/>
                        <a:t>Item,</a:t>
                      </a:r>
                    </a:p>
                  </a:txBody>
                  <a:tcPr/>
                </a:tc>
                <a:tc>
                  <a:txBody>
                    <a:bodyPr/>
                    <a:lstStyle/>
                    <a:p>
                      <a:r>
                        <a:rPr lang="de-DE"/>
                        <a:t>Count</a:t>
                      </a:r>
                    </a:p>
                  </a:txBody>
                  <a:tcPr/>
                </a:tc>
                <a:extLst>
                  <a:ext uri="{0D108BD9-81ED-4DB2-BD59-A6C34878D82A}">
                    <a16:rowId xmlns:a16="http://schemas.microsoft.com/office/drawing/2014/main" val="3383375381"/>
                  </a:ext>
                </a:extLst>
              </a:tr>
              <a:tr h="4263930">
                <a:tc>
                  <a:txBody>
                    <a:bodyPr/>
                    <a:lstStyle/>
                    <a:p>
                      <a:r>
                        <a:rPr lang="de-DE"/>
                        <a:t>Activity</a:t>
                      </a:r>
                    </a:p>
                  </a:txBody>
                  <a:tcPr/>
                </a:tc>
                <a:tc>
                  <a:txBody>
                    <a:bodyPr/>
                    <a:lstStyle/>
                    <a:p>
                      <a:r>
                        <a:rPr lang="de-DE"/>
                        <a:t>40</a:t>
                      </a:r>
                    </a:p>
                  </a:txBody>
                  <a:tcPr/>
                </a:tc>
                <a:extLst>
                  <a:ext uri="{0D108BD9-81ED-4DB2-BD59-A6C34878D82A}">
                    <a16:rowId xmlns:a16="http://schemas.microsoft.com/office/drawing/2014/main" val="1323554205"/>
                  </a:ext>
                </a:extLst>
              </a:tr>
              <a:tr h="4263930">
                <a:tc>
                  <a:txBody>
                    <a:bodyPr/>
                    <a:lstStyle/>
                    <a:p>
                      <a:r>
                        <a:rPr lang="de-DE"/>
                        <a:t>Activity.IsPartOf.Activity</a:t>
                      </a:r>
                    </a:p>
                  </a:txBody>
                  <a:tcPr/>
                </a:tc>
                <a:tc>
                  <a:txBody>
                    <a:bodyPr/>
                    <a:lstStyle/>
                    <a:p>
                      <a:r>
                        <a:rPr lang="de-DE"/>
                        <a:t>79</a:t>
                      </a:r>
                    </a:p>
                  </a:txBody>
                  <a:tcPr/>
                </a:tc>
                <a:extLst>
                  <a:ext uri="{0D108BD9-81ED-4DB2-BD59-A6C34878D82A}">
                    <a16:rowId xmlns:a16="http://schemas.microsoft.com/office/drawing/2014/main" val="4118428720"/>
                  </a:ext>
                </a:extLst>
              </a:tr>
              <a:tr h="4263930">
                <a:tc>
                  <a:txBody>
                    <a:bodyPr/>
                    <a:lstStyle/>
                    <a:p>
                      <a:r>
                        <a:rPr lang="de-DE"/>
                        <a:t>Activity.IsOwnedBy.Domain</a:t>
                      </a:r>
                    </a:p>
                  </a:txBody>
                  <a:tcPr/>
                </a:tc>
                <a:tc>
                  <a:txBody>
                    <a:bodyPr/>
                    <a:lstStyle/>
                    <a:p>
                      <a:r>
                        <a:rPr lang="de-DE"/>
                        <a:t>32</a:t>
                      </a:r>
                    </a:p>
                  </a:txBody>
                  <a:tcPr/>
                </a:tc>
                <a:extLst>
                  <a:ext uri="{0D108BD9-81ED-4DB2-BD59-A6C34878D82A}">
                    <a16:rowId xmlns:a16="http://schemas.microsoft.com/office/drawing/2014/main" val="3881736309"/>
                  </a:ext>
                </a:extLst>
              </a:tr>
              <a:tr h="4263930">
                <a:tc>
                  <a:txBody>
                    <a:bodyPr/>
                    <a:lstStyle/>
                    <a:p>
                      <a:r>
                        <a:rPr lang="de-DE"/>
                        <a:t>Deliverable.IsDeliveredTo.Activity</a:t>
                      </a:r>
                    </a:p>
                  </a:txBody>
                  <a:tcPr/>
                </a:tc>
                <a:tc>
                  <a:txBody>
                    <a:bodyPr/>
                    <a:lstStyle/>
                    <a:p>
                      <a:r>
                        <a:rPr lang="de-DE"/>
                        <a:t>361</a:t>
                      </a:r>
                    </a:p>
                  </a:txBody>
                  <a:tcPr/>
                </a:tc>
                <a:extLst>
                  <a:ext uri="{0D108BD9-81ED-4DB2-BD59-A6C34878D82A}">
                    <a16:rowId xmlns:a16="http://schemas.microsoft.com/office/drawing/2014/main" val="1528847311"/>
                  </a:ext>
                </a:extLst>
              </a:tr>
              <a:tr h="4263930">
                <a:tc>
                  <a:txBody>
                    <a:bodyPr/>
                    <a:lstStyle/>
                    <a:p>
                      <a:r>
                        <a:rPr lang="de-DE"/>
                        <a:t>Deliverable.IsDeliveredBy.Activity</a:t>
                      </a:r>
                    </a:p>
                  </a:txBody>
                  <a:tcPr/>
                </a:tc>
                <a:tc>
                  <a:txBody>
                    <a:bodyPr/>
                    <a:lstStyle/>
                    <a:p>
                      <a:r>
                        <a:rPr lang="de-DE"/>
                        <a:t>72</a:t>
                      </a:r>
                    </a:p>
                  </a:txBody>
                  <a:tcPr/>
                </a:tc>
                <a:extLst>
                  <a:ext uri="{0D108BD9-81ED-4DB2-BD59-A6C34878D82A}">
                    <a16:rowId xmlns:a16="http://schemas.microsoft.com/office/drawing/2014/main" val="3209450818"/>
                  </a:ext>
                </a:extLst>
              </a:tr>
              <a:tr h="4263930">
                <a:tc>
                  <a:txBody>
                    <a:bodyPr/>
                    <a:lstStyle/>
                    <a:p>
                      <a:r>
                        <a:rPr lang="de-DE"/>
                        <a:t>Activity.IsPerformedUsing.MethodOrTool</a:t>
                      </a:r>
                    </a:p>
                  </a:txBody>
                  <a:tcPr/>
                </a:tc>
                <a:tc>
                  <a:txBody>
                    <a:bodyPr/>
                    <a:lstStyle/>
                    <a:p>
                      <a:r>
                        <a:rPr lang="de-DE"/>
                        <a:t>51</a:t>
                      </a:r>
                    </a:p>
                  </a:txBody>
                  <a:tcPr/>
                </a:tc>
                <a:extLst>
                  <a:ext uri="{0D108BD9-81ED-4DB2-BD59-A6C34878D82A}">
                    <a16:rowId xmlns:a16="http://schemas.microsoft.com/office/drawing/2014/main" val="336652257"/>
                  </a:ext>
                </a:extLst>
              </a:tr>
              <a:tr h="4263930">
                <a:tc>
                  <a:txBody>
                    <a:bodyPr/>
                    <a:lstStyle/>
                    <a:p>
                      <a:r>
                        <a:rPr lang="de-DE"/>
                        <a:t>Activity.UsesInformationFrom.Document</a:t>
                      </a:r>
                    </a:p>
                  </a:txBody>
                  <a:tcPr/>
                </a:tc>
                <a:tc>
                  <a:txBody>
                    <a:bodyPr/>
                    <a:lstStyle/>
                    <a:p>
                      <a:r>
                        <a:rPr lang="de-DE"/>
                        <a:t>1</a:t>
                      </a:r>
                    </a:p>
                  </a:txBody>
                  <a:tcPr/>
                </a:tc>
                <a:extLst>
                  <a:ext uri="{0D108BD9-81ED-4DB2-BD59-A6C34878D82A}">
                    <a16:rowId xmlns:a16="http://schemas.microsoft.com/office/drawing/2014/main" val="171277571"/>
                  </a:ext>
                </a:extLst>
              </a:tr>
              <a:tr h="4263930">
                <a:tc>
                  <a:txBody>
                    <a:bodyPr/>
                    <a:lstStyle/>
                    <a:p>
                      <a:r>
                        <a:rPr lang="de-DE"/>
                        <a:t>Activity.IsSpecialismOf.Activity</a:t>
                      </a:r>
                    </a:p>
                  </a:txBody>
                  <a:tcPr/>
                </a:tc>
                <a:tc>
                  <a:txBody>
                    <a:bodyPr/>
                    <a:lstStyle/>
                    <a:p>
                      <a:r>
                        <a:rPr lang="de-DE"/>
                        <a:t>14</a:t>
                      </a:r>
                    </a:p>
                  </a:txBody>
                  <a:tcPr/>
                </a:tc>
                <a:extLst>
                  <a:ext uri="{0D108BD9-81ED-4DB2-BD59-A6C34878D82A}">
                    <a16:rowId xmlns:a16="http://schemas.microsoft.com/office/drawing/2014/main" val="728627114"/>
                  </a:ext>
                </a:extLst>
              </a:tr>
              <a:tr h="4263930">
                <a:tc>
                  <a:txBody>
                    <a:bodyPr/>
                    <a:lstStyle/>
                    <a:p>
                      <a:r>
                        <a:rPr lang="de-DE"/>
                        <a:t>Requirement.AppliesTo.Activity</a:t>
                      </a:r>
                    </a:p>
                  </a:txBody>
                  <a:tcPr/>
                </a:tc>
                <a:tc>
                  <a:txBody>
                    <a:bodyPr/>
                    <a:lstStyle/>
                    <a:p>
                      <a:r>
                        <a:rPr lang="de-DE"/>
                        <a:t>2</a:t>
                      </a:r>
                    </a:p>
                  </a:txBody>
                  <a:tcPr/>
                </a:tc>
                <a:extLst>
                  <a:ext uri="{0D108BD9-81ED-4DB2-BD59-A6C34878D82A}">
                    <a16:rowId xmlns:a16="http://schemas.microsoft.com/office/drawing/2014/main" val="3352657917"/>
                  </a:ext>
                </a:extLst>
              </a:tr>
            </a:tbl>
          </a:graphicData>
        </a:graphic>
      </p:graphicFrame>
      <p:graphicFrame>
        <p:nvGraphicFramePr>
          <p:cNvPr id="6" name="Tabelle 5">
            <a:extLst>
              <a:ext uri="{FF2B5EF4-FFF2-40B4-BE49-F238E27FC236}">
                <a16:creationId xmlns:a16="http://schemas.microsoft.com/office/drawing/2014/main" id="{FAC937E8-3449-30A0-F667-6C34B155AC7C}"/>
              </a:ext>
            </a:extLst>
          </p:cNvPr>
          <p:cNvGraphicFramePr>
            <a:graphicFrameLocks noGrp="1"/>
          </p:cNvGraphicFramePr>
          <p:nvPr>
            <p:extLst>
              <p:ext uri="{D42A27DB-BD31-4B8C-83A1-F6EECF244321}">
                <p14:modId xmlns:p14="http://schemas.microsoft.com/office/powerpoint/2010/main" val="1629358479"/>
              </p:ext>
            </p:extLst>
          </p:nvPr>
        </p:nvGraphicFramePr>
        <p:xfrm>
          <a:off x="180023" y="339502"/>
          <a:ext cx="8783955" cy="4263930"/>
        </p:xfrm>
        <a:graphic>
          <a:graphicData uri="http://schemas.openxmlformats.org/drawingml/2006/table">
            <a:tbl>
              <a:tblPr firstRow="1" firstCol="1" bandRow="1">
                <a:tableStyleId>{5C22544A-7EE6-4342-B048-85BDC9FD1C3A}</a:tableStyleId>
              </a:tblPr>
              <a:tblGrid>
                <a:gridCol w="4391978">
                  <a:extLst>
                    <a:ext uri="{9D8B030D-6E8A-4147-A177-3AD203B41FA5}">
                      <a16:colId xmlns:a16="http://schemas.microsoft.com/office/drawing/2014/main" val="922412014"/>
                    </a:ext>
                  </a:extLst>
                </a:gridCol>
                <a:gridCol w="4391978">
                  <a:extLst>
                    <a:ext uri="{9D8B030D-6E8A-4147-A177-3AD203B41FA5}">
                      <a16:colId xmlns:a16="http://schemas.microsoft.com/office/drawing/2014/main" val="105956806"/>
                    </a:ext>
                  </a:extLst>
                </a:gridCol>
              </a:tblGrid>
              <a:tr h="4263930">
                <a:tc>
                  <a:txBody>
                    <a:bodyPr/>
                    <a:lstStyle/>
                    <a:p>
                      <a:r>
                        <a:rPr lang="de-DE"/>
                        <a:t>Item,</a:t>
                      </a:r>
                    </a:p>
                  </a:txBody>
                  <a:tcPr/>
                </a:tc>
                <a:tc>
                  <a:txBody>
                    <a:bodyPr/>
                    <a:lstStyle/>
                    <a:p>
                      <a:r>
                        <a:rPr lang="de-DE"/>
                        <a:t>Count</a:t>
                      </a:r>
                    </a:p>
                  </a:txBody>
                  <a:tcPr/>
                </a:tc>
                <a:extLst>
                  <a:ext uri="{0D108BD9-81ED-4DB2-BD59-A6C34878D82A}">
                    <a16:rowId xmlns:a16="http://schemas.microsoft.com/office/drawing/2014/main" val="669833041"/>
                  </a:ext>
                </a:extLst>
              </a:tr>
              <a:tr h="4263930">
                <a:tc>
                  <a:txBody>
                    <a:bodyPr/>
                    <a:lstStyle/>
                    <a:p>
                      <a:r>
                        <a:rPr lang="de-DE"/>
                        <a:t>Deliverable</a:t>
                      </a:r>
                    </a:p>
                  </a:txBody>
                  <a:tcPr/>
                </a:tc>
                <a:tc>
                  <a:txBody>
                    <a:bodyPr/>
                    <a:lstStyle/>
                    <a:p>
                      <a:r>
                        <a:rPr lang="de-DE"/>
                        <a:t>79</a:t>
                      </a:r>
                    </a:p>
                  </a:txBody>
                  <a:tcPr/>
                </a:tc>
                <a:extLst>
                  <a:ext uri="{0D108BD9-81ED-4DB2-BD59-A6C34878D82A}">
                    <a16:rowId xmlns:a16="http://schemas.microsoft.com/office/drawing/2014/main" val="3914031102"/>
                  </a:ext>
                </a:extLst>
              </a:tr>
              <a:tr h="4263930">
                <a:tc>
                  <a:txBody>
                    <a:bodyPr/>
                    <a:lstStyle/>
                    <a:p>
                      <a:r>
                        <a:rPr lang="de-DE"/>
                        <a:t>Deliverable.IsPartOf.Deliverable</a:t>
                      </a:r>
                    </a:p>
                  </a:txBody>
                  <a:tcPr/>
                </a:tc>
                <a:tc>
                  <a:txBody>
                    <a:bodyPr/>
                    <a:lstStyle/>
                    <a:p>
                      <a:r>
                        <a:rPr lang="de-DE"/>
                        <a:t>568</a:t>
                      </a:r>
                    </a:p>
                  </a:txBody>
                  <a:tcPr/>
                </a:tc>
                <a:extLst>
                  <a:ext uri="{0D108BD9-81ED-4DB2-BD59-A6C34878D82A}">
                    <a16:rowId xmlns:a16="http://schemas.microsoft.com/office/drawing/2014/main" val="3247140277"/>
                  </a:ext>
                </a:extLst>
              </a:tr>
              <a:tr h="4263930">
                <a:tc>
                  <a:txBody>
                    <a:bodyPr/>
                    <a:lstStyle/>
                    <a:p>
                      <a:r>
                        <a:rPr lang="de-DE"/>
                        <a:t>Deliverable.IsMandatoryPartOf.Deliverable</a:t>
                      </a:r>
                    </a:p>
                  </a:txBody>
                  <a:tcPr/>
                </a:tc>
                <a:tc>
                  <a:txBody>
                    <a:bodyPr/>
                    <a:lstStyle/>
                    <a:p>
                      <a:r>
                        <a:rPr lang="de-DE"/>
                        <a:t>163</a:t>
                      </a:r>
                    </a:p>
                  </a:txBody>
                  <a:tcPr/>
                </a:tc>
                <a:extLst>
                  <a:ext uri="{0D108BD9-81ED-4DB2-BD59-A6C34878D82A}">
                    <a16:rowId xmlns:a16="http://schemas.microsoft.com/office/drawing/2014/main" val="2893906583"/>
                  </a:ext>
                </a:extLst>
              </a:tr>
              <a:tr h="4263930">
                <a:tc>
                  <a:txBody>
                    <a:bodyPr/>
                    <a:lstStyle/>
                    <a:p>
                      <a:r>
                        <a:rPr lang="de-DE"/>
                        <a:t>Deliverable.IsOptionalPartOf.Deliverable</a:t>
                      </a:r>
                    </a:p>
                  </a:txBody>
                  <a:tcPr/>
                </a:tc>
                <a:tc>
                  <a:txBody>
                    <a:bodyPr/>
                    <a:lstStyle/>
                    <a:p>
                      <a:r>
                        <a:rPr lang="de-DE"/>
                        <a:t>41</a:t>
                      </a:r>
                    </a:p>
                  </a:txBody>
                  <a:tcPr/>
                </a:tc>
                <a:extLst>
                  <a:ext uri="{0D108BD9-81ED-4DB2-BD59-A6C34878D82A}">
                    <a16:rowId xmlns:a16="http://schemas.microsoft.com/office/drawing/2014/main" val="2435101624"/>
                  </a:ext>
                </a:extLst>
              </a:tr>
              <a:tr h="4263930">
                <a:tc>
                  <a:txBody>
                    <a:bodyPr/>
                    <a:lstStyle/>
                    <a:p>
                      <a:r>
                        <a:rPr lang="de-DE"/>
                        <a:t>Deliverable.IsRelatedTo.Deliverable</a:t>
                      </a:r>
                    </a:p>
                  </a:txBody>
                  <a:tcPr/>
                </a:tc>
                <a:tc>
                  <a:txBody>
                    <a:bodyPr/>
                    <a:lstStyle/>
                    <a:p>
                      <a:r>
                        <a:rPr lang="de-DE"/>
                        <a:t>53</a:t>
                      </a:r>
                    </a:p>
                  </a:txBody>
                  <a:tcPr/>
                </a:tc>
                <a:extLst>
                  <a:ext uri="{0D108BD9-81ED-4DB2-BD59-A6C34878D82A}">
                    <a16:rowId xmlns:a16="http://schemas.microsoft.com/office/drawing/2014/main" val="2405224732"/>
                  </a:ext>
                </a:extLst>
              </a:tr>
              <a:tr h="4263930">
                <a:tc>
                  <a:txBody>
                    <a:bodyPr/>
                    <a:lstStyle/>
                    <a:p>
                      <a:r>
                        <a:rPr lang="de-DE"/>
                        <a:t>Deliverable.IsImplementedBy.Deliverable</a:t>
                      </a:r>
                    </a:p>
                  </a:txBody>
                  <a:tcPr/>
                </a:tc>
                <a:tc>
                  <a:txBody>
                    <a:bodyPr/>
                    <a:lstStyle/>
                    <a:p>
                      <a:r>
                        <a:rPr lang="de-DE"/>
                        <a:t>105</a:t>
                      </a:r>
                    </a:p>
                  </a:txBody>
                  <a:tcPr/>
                </a:tc>
                <a:extLst>
                  <a:ext uri="{0D108BD9-81ED-4DB2-BD59-A6C34878D82A}">
                    <a16:rowId xmlns:a16="http://schemas.microsoft.com/office/drawing/2014/main" val="4255182192"/>
                  </a:ext>
                </a:extLst>
              </a:tr>
              <a:tr h="4263930">
                <a:tc>
                  <a:txBody>
                    <a:bodyPr/>
                    <a:lstStyle/>
                    <a:p>
                      <a:r>
                        <a:rPr lang="de-DE"/>
                        <a:t>Deliverable.IsDeliveredBy.Activity</a:t>
                      </a:r>
                    </a:p>
                  </a:txBody>
                  <a:tcPr/>
                </a:tc>
                <a:tc>
                  <a:txBody>
                    <a:bodyPr/>
                    <a:lstStyle/>
                    <a:p>
                      <a:r>
                        <a:rPr lang="de-DE"/>
                        <a:t>81</a:t>
                      </a:r>
                    </a:p>
                  </a:txBody>
                  <a:tcPr/>
                </a:tc>
                <a:extLst>
                  <a:ext uri="{0D108BD9-81ED-4DB2-BD59-A6C34878D82A}">
                    <a16:rowId xmlns:a16="http://schemas.microsoft.com/office/drawing/2014/main" val="4168693803"/>
                  </a:ext>
                </a:extLst>
              </a:tr>
              <a:tr h="4263930">
                <a:tc>
                  <a:txBody>
                    <a:bodyPr/>
                    <a:lstStyle/>
                    <a:p>
                      <a:r>
                        <a:rPr lang="de-DE"/>
                        <a:t>Deliverable.IsDeliveredTo.Activity</a:t>
                      </a:r>
                    </a:p>
                  </a:txBody>
                  <a:tcPr/>
                </a:tc>
                <a:tc>
                  <a:txBody>
                    <a:bodyPr/>
                    <a:lstStyle/>
                    <a:p>
                      <a:r>
                        <a:rPr lang="de-DE"/>
                        <a:t>456</a:t>
                      </a:r>
                    </a:p>
                  </a:txBody>
                  <a:tcPr/>
                </a:tc>
                <a:extLst>
                  <a:ext uri="{0D108BD9-81ED-4DB2-BD59-A6C34878D82A}">
                    <a16:rowId xmlns:a16="http://schemas.microsoft.com/office/drawing/2014/main" val="1810124636"/>
                  </a:ext>
                </a:extLst>
              </a:tr>
              <a:tr h="4263930">
                <a:tc>
                  <a:txBody>
                    <a:bodyPr/>
                    <a:lstStyle/>
                    <a:p>
                      <a:r>
                        <a:rPr lang="de-DE"/>
                        <a:t>MethodOrTool.Reads.Deliverable</a:t>
                      </a:r>
                    </a:p>
                  </a:txBody>
                  <a:tcPr/>
                </a:tc>
                <a:tc>
                  <a:txBody>
                    <a:bodyPr/>
                    <a:lstStyle/>
                    <a:p>
                      <a:r>
                        <a:rPr lang="de-DE"/>
                        <a:t>24</a:t>
                      </a:r>
                    </a:p>
                  </a:txBody>
                  <a:tcPr/>
                </a:tc>
                <a:extLst>
                  <a:ext uri="{0D108BD9-81ED-4DB2-BD59-A6C34878D82A}">
                    <a16:rowId xmlns:a16="http://schemas.microsoft.com/office/drawing/2014/main" val="3591397895"/>
                  </a:ext>
                </a:extLst>
              </a:tr>
              <a:tr h="4263930">
                <a:tc>
                  <a:txBody>
                    <a:bodyPr/>
                    <a:lstStyle/>
                    <a:p>
                      <a:r>
                        <a:rPr lang="de-DE"/>
                        <a:t>Deliverable.IsSpecialismOf.Deliverable</a:t>
                      </a:r>
                    </a:p>
                  </a:txBody>
                  <a:tcPr/>
                </a:tc>
                <a:tc>
                  <a:txBody>
                    <a:bodyPr/>
                    <a:lstStyle/>
                    <a:p>
                      <a:r>
                        <a:rPr lang="de-DE"/>
                        <a:t>54</a:t>
                      </a:r>
                    </a:p>
                  </a:txBody>
                  <a:tcPr/>
                </a:tc>
                <a:extLst>
                  <a:ext uri="{0D108BD9-81ED-4DB2-BD59-A6C34878D82A}">
                    <a16:rowId xmlns:a16="http://schemas.microsoft.com/office/drawing/2014/main" val="581781828"/>
                  </a:ext>
                </a:extLst>
              </a:tr>
              <a:tr h="4263930">
                <a:tc>
                  <a:txBody>
                    <a:bodyPr/>
                    <a:lstStyle/>
                    <a:p>
                      <a:r>
                        <a:rPr lang="de-DE"/>
                        <a:t>Deliverable.IsSpecifiedBy.Document</a:t>
                      </a:r>
                    </a:p>
                  </a:txBody>
                  <a:tcPr/>
                </a:tc>
                <a:tc>
                  <a:txBody>
                    <a:bodyPr/>
                    <a:lstStyle/>
                    <a:p>
                      <a:r>
                        <a:rPr lang="de-DE"/>
                        <a:t>29</a:t>
                      </a:r>
                    </a:p>
                  </a:txBody>
                  <a:tcPr/>
                </a:tc>
                <a:extLst>
                  <a:ext uri="{0D108BD9-81ED-4DB2-BD59-A6C34878D82A}">
                    <a16:rowId xmlns:a16="http://schemas.microsoft.com/office/drawing/2014/main" val="1459302530"/>
                  </a:ext>
                </a:extLst>
              </a:tr>
              <a:tr h="4263930">
                <a:tc>
                  <a:txBody>
                    <a:bodyPr/>
                    <a:lstStyle/>
                    <a:p>
                      <a:r>
                        <a:rPr lang="de-DE"/>
                        <a:t>Deliverable.IsRepresentedBy.Deliverable</a:t>
                      </a:r>
                    </a:p>
                  </a:txBody>
                  <a:tcPr/>
                </a:tc>
                <a:tc>
                  <a:txBody>
                    <a:bodyPr/>
                    <a:lstStyle/>
                    <a:p>
                      <a:r>
                        <a:rPr lang="de-DE"/>
                        <a:t>15</a:t>
                      </a:r>
                    </a:p>
                  </a:txBody>
                  <a:tcPr/>
                </a:tc>
                <a:extLst>
                  <a:ext uri="{0D108BD9-81ED-4DB2-BD59-A6C34878D82A}">
                    <a16:rowId xmlns:a16="http://schemas.microsoft.com/office/drawing/2014/main" val="1776443071"/>
                  </a:ext>
                </a:extLst>
              </a:tr>
            </a:tbl>
          </a:graphicData>
        </a:graphic>
      </p:graphicFrame>
      <p:graphicFrame>
        <p:nvGraphicFramePr>
          <p:cNvPr id="7" name="Tabelle 6">
            <a:extLst>
              <a:ext uri="{FF2B5EF4-FFF2-40B4-BE49-F238E27FC236}">
                <a16:creationId xmlns:a16="http://schemas.microsoft.com/office/drawing/2014/main" id="{A4CB2896-C6C7-3E04-A40E-9D32153C1F81}"/>
              </a:ext>
            </a:extLst>
          </p:cNvPr>
          <p:cNvGraphicFramePr>
            <a:graphicFrameLocks noGrp="1"/>
          </p:cNvGraphicFramePr>
          <p:nvPr>
            <p:extLst>
              <p:ext uri="{D42A27DB-BD31-4B8C-83A1-F6EECF244321}">
                <p14:modId xmlns:p14="http://schemas.microsoft.com/office/powerpoint/2010/main" val="3509125775"/>
              </p:ext>
            </p:extLst>
          </p:nvPr>
        </p:nvGraphicFramePr>
        <p:xfrm>
          <a:off x="180023" y="339502"/>
          <a:ext cx="8783955" cy="4263930"/>
        </p:xfrm>
        <a:graphic>
          <a:graphicData uri="http://schemas.openxmlformats.org/drawingml/2006/table">
            <a:tbl>
              <a:tblPr firstRow="1" firstCol="1" bandRow="1">
                <a:tableStyleId>{5C22544A-7EE6-4342-B048-85BDC9FD1C3A}</a:tableStyleId>
              </a:tblPr>
              <a:tblGrid>
                <a:gridCol w="4391978">
                  <a:extLst>
                    <a:ext uri="{9D8B030D-6E8A-4147-A177-3AD203B41FA5}">
                      <a16:colId xmlns:a16="http://schemas.microsoft.com/office/drawing/2014/main" val="688939395"/>
                    </a:ext>
                  </a:extLst>
                </a:gridCol>
                <a:gridCol w="4391978">
                  <a:extLst>
                    <a:ext uri="{9D8B030D-6E8A-4147-A177-3AD203B41FA5}">
                      <a16:colId xmlns:a16="http://schemas.microsoft.com/office/drawing/2014/main" val="1235895497"/>
                    </a:ext>
                  </a:extLst>
                </a:gridCol>
              </a:tblGrid>
              <a:tr h="4263930">
                <a:tc>
                  <a:txBody>
                    <a:bodyPr/>
                    <a:lstStyle/>
                    <a:p>
                      <a:r>
                        <a:rPr lang="de-DE"/>
                        <a:t>Item,</a:t>
                      </a:r>
                    </a:p>
                  </a:txBody>
                  <a:tcPr/>
                </a:tc>
                <a:tc>
                  <a:txBody>
                    <a:bodyPr/>
                    <a:lstStyle/>
                    <a:p>
                      <a:r>
                        <a:rPr lang="de-DE"/>
                        <a:t>Count</a:t>
                      </a:r>
                    </a:p>
                  </a:txBody>
                  <a:tcPr/>
                </a:tc>
                <a:extLst>
                  <a:ext uri="{0D108BD9-81ED-4DB2-BD59-A6C34878D82A}">
                    <a16:rowId xmlns:a16="http://schemas.microsoft.com/office/drawing/2014/main" val="2970891668"/>
                  </a:ext>
                </a:extLst>
              </a:tr>
              <a:tr h="4263930">
                <a:tc>
                  <a:txBody>
                    <a:bodyPr/>
                    <a:lstStyle/>
                    <a:p>
                      <a:r>
                        <a:rPr lang="de-DE"/>
                        <a:t>Document</a:t>
                      </a:r>
                    </a:p>
                  </a:txBody>
                  <a:tcPr/>
                </a:tc>
                <a:tc>
                  <a:txBody>
                    <a:bodyPr/>
                    <a:lstStyle/>
                    <a:p>
                      <a:r>
                        <a:rPr lang="de-DE"/>
                        <a:t>1</a:t>
                      </a:r>
                    </a:p>
                  </a:txBody>
                  <a:tcPr/>
                </a:tc>
                <a:extLst>
                  <a:ext uri="{0D108BD9-81ED-4DB2-BD59-A6C34878D82A}">
                    <a16:rowId xmlns:a16="http://schemas.microsoft.com/office/drawing/2014/main" val="3300655068"/>
                  </a:ext>
                </a:extLst>
              </a:tr>
              <a:tr h="4263930">
                <a:tc>
                  <a:txBody>
                    <a:bodyPr/>
                    <a:lstStyle/>
                    <a:p>
                      <a:r>
                        <a:rPr lang="de-DE"/>
                        <a:t>Activity.UsesInformationFrom.Document</a:t>
                      </a:r>
                    </a:p>
                  </a:txBody>
                  <a:tcPr/>
                </a:tc>
                <a:tc>
                  <a:txBody>
                    <a:bodyPr/>
                    <a:lstStyle/>
                    <a:p>
                      <a:r>
                        <a:rPr lang="de-DE"/>
                        <a:t>1</a:t>
                      </a:r>
                    </a:p>
                  </a:txBody>
                  <a:tcPr/>
                </a:tc>
                <a:extLst>
                  <a:ext uri="{0D108BD9-81ED-4DB2-BD59-A6C34878D82A}">
                    <a16:rowId xmlns:a16="http://schemas.microsoft.com/office/drawing/2014/main" val="30922624"/>
                  </a:ext>
                </a:extLst>
              </a:tr>
              <a:tr h="4263930">
                <a:tc>
                  <a:txBody>
                    <a:bodyPr/>
                    <a:lstStyle/>
                    <a:p>
                      <a:r>
                        <a:rPr lang="de-DE"/>
                        <a:t>Deliverable.IsSpecifiedBy.Document</a:t>
                      </a:r>
                    </a:p>
                  </a:txBody>
                  <a:tcPr/>
                </a:tc>
                <a:tc>
                  <a:txBody>
                    <a:bodyPr/>
                    <a:lstStyle/>
                    <a:p>
                      <a:r>
                        <a:rPr lang="de-DE"/>
                        <a:t>5</a:t>
                      </a:r>
                    </a:p>
                  </a:txBody>
                  <a:tcPr/>
                </a:tc>
                <a:extLst>
                  <a:ext uri="{0D108BD9-81ED-4DB2-BD59-A6C34878D82A}">
                    <a16:rowId xmlns:a16="http://schemas.microsoft.com/office/drawing/2014/main" val="1123655085"/>
                  </a:ext>
                </a:extLst>
              </a:tr>
              <a:tr h="4263930">
                <a:tc>
                  <a:txBody>
                    <a:bodyPr/>
                    <a:lstStyle/>
                    <a:p>
                      <a:r>
                        <a:rPr lang="de-DE"/>
                        <a:t>Document.IsPartOf.Document</a:t>
                      </a:r>
                    </a:p>
                  </a:txBody>
                  <a:tcPr/>
                </a:tc>
                <a:tc>
                  <a:txBody>
                    <a:bodyPr/>
                    <a:lstStyle/>
                    <a:p>
                      <a:r>
                        <a:rPr lang="de-DE"/>
                        <a:t>1</a:t>
                      </a:r>
                    </a:p>
                  </a:txBody>
                  <a:tcPr/>
                </a:tc>
                <a:extLst>
                  <a:ext uri="{0D108BD9-81ED-4DB2-BD59-A6C34878D82A}">
                    <a16:rowId xmlns:a16="http://schemas.microsoft.com/office/drawing/2014/main" val="1292997251"/>
                  </a:ext>
                </a:extLst>
              </a:tr>
            </a:tbl>
          </a:graphicData>
        </a:graphic>
      </p:graphicFrame>
      <p:graphicFrame>
        <p:nvGraphicFramePr>
          <p:cNvPr id="8" name="Tabelle 7">
            <a:extLst>
              <a:ext uri="{FF2B5EF4-FFF2-40B4-BE49-F238E27FC236}">
                <a16:creationId xmlns:a16="http://schemas.microsoft.com/office/drawing/2014/main" id="{C2C49ED1-2F92-CFD0-C658-0986A1983779}"/>
              </a:ext>
            </a:extLst>
          </p:cNvPr>
          <p:cNvGraphicFramePr>
            <a:graphicFrameLocks noGrp="1"/>
          </p:cNvGraphicFramePr>
          <p:nvPr>
            <p:extLst>
              <p:ext uri="{D42A27DB-BD31-4B8C-83A1-F6EECF244321}">
                <p14:modId xmlns:p14="http://schemas.microsoft.com/office/powerpoint/2010/main" val="2830896995"/>
              </p:ext>
            </p:extLst>
          </p:nvPr>
        </p:nvGraphicFramePr>
        <p:xfrm>
          <a:off x="180023" y="339502"/>
          <a:ext cx="8783955" cy="4263930"/>
        </p:xfrm>
        <a:graphic>
          <a:graphicData uri="http://schemas.openxmlformats.org/drawingml/2006/table">
            <a:tbl>
              <a:tblPr firstRow="1" firstCol="1" bandRow="1">
                <a:tableStyleId>{5C22544A-7EE6-4342-B048-85BDC9FD1C3A}</a:tableStyleId>
              </a:tblPr>
              <a:tblGrid>
                <a:gridCol w="4391978">
                  <a:extLst>
                    <a:ext uri="{9D8B030D-6E8A-4147-A177-3AD203B41FA5}">
                      <a16:colId xmlns:a16="http://schemas.microsoft.com/office/drawing/2014/main" val="3733999817"/>
                    </a:ext>
                  </a:extLst>
                </a:gridCol>
                <a:gridCol w="4391978">
                  <a:extLst>
                    <a:ext uri="{9D8B030D-6E8A-4147-A177-3AD203B41FA5}">
                      <a16:colId xmlns:a16="http://schemas.microsoft.com/office/drawing/2014/main" val="2516446471"/>
                    </a:ext>
                  </a:extLst>
                </a:gridCol>
              </a:tblGrid>
              <a:tr h="4263930">
                <a:tc>
                  <a:txBody>
                    <a:bodyPr/>
                    <a:lstStyle/>
                    <a:p>
                      <a:r>
                        <a:rPr lang="de-DE"/>
                        <a:t>Item,</a:t>
                      </a:r>
                    </a:p>
                  </a:txBody>
                  <a:tcPr/>
                </a:tc>
                <a:tc>
                  <a:txBody>
                    <a:bodyPr/>
                    <a:lstStyle/>
                    <a:p>
                      <a:r>
                        <a:rPr lang="de-DE"/>
                        <a:t>Count</a:t>
                      </a:r>
                    </a:p>
                  </a:txBody>
                  <a:tcPr/>
                </a:tc>
                <a:extLst>
                  <a:ext uri="{0D108BD9-81ED-4DB2-BD59-A6C34878D82A}">
                    <a16:rowId xmlns:a16="http://schemas.microsoft.com/office/drawing/2014/main" val="3927430362"/>
                  </a:ext>
                </a:extLst>
              </a:tr>
              <a:tr h="4263930">
                <a:tc>
                  <a:txBody>
                    <a:bodyPr/>
                    <a:lstStyle/>
                    <a:p>
                      <a:r>
                        <a:rPr lang="de-DE"/>
                        <a:t>MethodOrTool</a:t>
                      </a:r>
                    </a:p>
                  </a:txBody>
                  <a:tcPr/>
                </a:tc>
                <a:tc>
                  <a:txBody>
                    <a:bodyPr/>
                    <a:lstStyle/>
                    <a:p>
                      <a:r>
                        <a:rPr lang="de-DE"/>
                        <a:t>13</a:t>
                      </a:r>
                    </a:p>
                  </a:txBody>
                  <a:tcPr/>
                </a:tc>
                <a:extLst>
                  <a:ext uri="{0D108BD9-81ED-4DB2-BD59-A6C34878D82A}">
                    <a16:rowId xmlns:a16="http://schemas.microsoft.com/office/drawing/2014/main" val="3144527106"/>
                  </a:ext>
                </a:extLst>
              </a:tr>
              <a:tr h="4263930">
                <a:tc>
                  <a:txBody>
                    <a:bodyPr/>
                    <a:lstStyle/>
                    <a:p>
                      <a:r>
                        <a:rPr lang="de-DE"/>
                        <a:t>Activity.IsPerformedUsing.MethodOrTool</a:t>
                      </a:r>
                    </a:p>
                  </a:txBody>
                  <a:tcPr/>
                </a:tc>
                <a:tc>
                  <a:txBody>
                    <a:bodyPr/>
                    <a:lstStyle/>
                    <a:p>
                      <a:r>
                        <a:rPr lang="de-DE"/>
                        <a:t>95</a:t>
                      </a:r>
                    </a:p>
                  </a:txBody>
                  <a:tcPr/>
                </a:tc>
                <a:extLst>
                  <a:ext uri="{0D108BD9-81ED-4DB2-BD59-A6C34878D82A}">
                    <a16:rowId xmlns:a16="http://schemas.microsoft.com/office/drawing/2014/main" val="1064960176"/>
                  </a:ext>
                </a:extLst>
              </a:tr>
              <a:tr h="4263930">
                <a:tc>
                  <a:txBody>
                    <a:bodyPr/>
                    <a:lstStyle/>
                    <a:p>
                      <a:r>
                        <a:rPr lang="de-DE"/>
                        <a:t>MethodOrTool.IsPartOf.MethodOrTool</a:t>
                      </a:r>
                    </a:p>
                  </a:txBody>
                  <a:tcPr/>
                </a:tc>
                <a:tc>
                  <a:txBody>
                    <a:bodyPr/>
                    <a:lstStyle/>
                    <a:p>
                      <a:r>
                        <a:rPr lang="de-DE"/>
                        <a:t>185</a:t>
                      </a:r>
                    </a:p>
                  </a:txBody>
                  <a:tcPr/>
                </a:tc>
                <a:extLst>
                  <a:ext uri="{0D108BD9-81ED-4DB2-BD59-A6C34878D82A}">
                    <a16:rowId xmlns:a16="http://schemas.microsoft.com/office/drawing/2014/main" val="3021990573"/>
                  </a:ext>
                </a:extLst>
              </a:tr>
              <a:tr h="4263930">
                <a:tc>
                  <a:txBody>
                    <a:bodyPr/>
                    <a:lstStyle/>
                    <a:p>
                      <a:r>
                        <a:rPr lang="de-DE"/>
                        <a:t>MethodOrTool.Reads.Deliverable</a:t>
                      </a:r>
                    </a:p>
                  </a:txBody>
                  <a:tcPr/>
                </a:tc>
                <a:tc>
                  <a:txBody>
                    <a:bodyPr/>
                    <a:lstStyle/>
                    <a:p>
                      <a:r>
                        <a:rPr lang="de-DE"/>
                        <a:t>26</a:t>
                      </a:r>
                    </a:p>
                  </a:txBody>
                  <a:tcPr/>
                </a:tc>
                <a:extLst>
                  <a:ext uri="{0D108BD9-81ED-4DB2-BD59-A6C34878D82A}">
                    <a16:rowId xmlns:a16="http://schemas.microsoft.com/office/drawing/2014/main" val="2930620021"/>
                  </a:ext>
                </a:extLst>
              </a:tr>
            </a:tbl>
          </a:graphicData>
        </a:graphic>
      </p:graphicFrame>
    </p:spTree>
    <p:extLst>
      <p:ext uri="{BB962C8B-B14F-4D97-AF65-F5344CB8AC3E}">
        <p14:creationId xmlns:p14="http://schemas.microsoft.com/office/powerpoint/2010/main" val="2355637329"/>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descr="RootItem:Activity">
            <a:extLst>
              <a:ext uri="{FF2B5EF4-FFF2-40B4-BE49-F238E27FC236}">
                <a16:creationId xmlns:a16="http://schemas.microsoft.com/office/drawing/2014/main" id="{01F8A6EB-3262-5091-B363-2EE5923859B0}"/>
              </a:ext>
            </a:extLst>
          </p:cNvPr>
          <p:cNvSpPr>
            <a:spLocks noGrp="1"/>
          </p:cNvSpPr>
          <p:nvPr>
            <p:ph type="title"/>
          </p:nvPr>
        </p:nvSpPr>
        <p:spPr/>
        <p:txBody>
          <a:bodyPr>
            <a:normAutofit/>
          </a:bodyPr>
          <a:lstStyle/>
          <a:p>
            <a:r>
              <a:rPr lang="de-DE" dirty="0" err="1">
                <a:latin typeface="+mj-lt"/>
              </a:rPr>
              <a:t>Overview</a:t>
            </a:r>
            <a:r>
              <a:rPr lang="de-DE" dirty="0">
                <a:latin typeface="+mj-lt"/>
              </a:rPr>
              <a:t>: Use-Cases &amp; Information Flow</a:t>
            </a:r>
            <a:endParaRPr lang="de-DE" dirty="0"/>
          </a:p>
        </p:txBody>
      </p:sp>
      <p:pic>
        <p:nvPicPr>
          <p:cNvPr id="5" name="Grafik 4">
            <a:extLst>
              <a:ext uri="{FF2B5EF4-FFF2-40B4-BE49-F238E27FC236}">
                <a16:creationId xmlns:a16="http://schemas.microsoft.com/office/drawing/2014/main" id="{FCFA0B8D-D8AE-D068-0B07-08B550F6E8E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23527" y="1203598"/>
            <a:ext cx="8496945" cy="3597211"/>
          </a:xfrm>
          <a:prstGeom prst="rect">
            <a:avLst/>
          </a:prstGeom>
        </p:spPr>
      </p:pic>
      <p:graphicFrame>
        <p:nvGraphicFramePr>
          <p:cNvPr id="6" name="Objekt 5">
            <a:extLst>
              <a:ext uri="{FF2B5EF4-FFF2-40B4-BE49-F238E27FC236}">
                <a16:creationId xmlns:a16="http://schemas.microsoft.com/office/drawing/2014/main" id="{4B978FB5-6175-7CD5-BAA9-9B4CF33EFED9}"/>
              </a:ext>
            </a:extLst>
          </p:cNvPr>
          <p:cNvGraphicFramePr>
            <a:graphicFrameLocks noChangeAspect="1"/>
          </p:cNvGraphicFramePr>
          <p:nvPr>
            <p:extLst>
              <p:ext uri="{D42A27DB-BD31-4B8C-83A1-F6EECF244321}">
                <p14:modId xmlns:p14="http://schemas.microsoft.com/office/powerpoint/2010/main" val="2768736382"/>
              </p:ext>
            </p:extLst>
          </p:nvPr>
        </p:nvGraphicFramePr>
        <p:xfrm>
          <a:off x="323850" y="1203325"/>
          <a:ext cx="2714625" cy="514350"/>
        </p:xfrm>
        <a:graphic>
          <a:graphicData uri="http://schemas.openxmlformats.org/presentationml/2006/ole">
            <mc:AlternateContent xmlns:mc="http://schemas.openxmlformats.org/markup-compatibility/2006">
              <mc:Choice xmlns:v="urn:schemas-microsoft-com:vml" Requires="v">
                <p:oleObj name="Objekt-Manager-Shellobjekt" showAsIcon="1" r:id="rId3" imgW="2714492" imgH="514616" progId="Package">
                  <p:embed/>
                </p:oleObj>
              </mc:Choice>
              <mc:Fallback>
                <p:oleObj name="Objekt-Manager-Shellobjekt" showAsIcon="1" r:id="rId3" imgW="2714492" imgH="514616" progId="Package">
                  <p:embed/>
                  <p:pic>
                    <p:nvPicPr>
                      <p:cNvPr id="0" name=""/>
                      <p:cNvPicPr/>
                      <p:nvPr/>
                    </p:nvPicPr>
                    <p:blipFill>
                      <a:blip r:embed="rId4"/>
                      <a:stretch>
                        <a:fillRect/>
                      </a:stretch>
                    </p:blipFill>
                    <p:spPr>
                      <a:xfrm>
                        <a:off x="323850" y="1203325"/>
                        <a:ext cx="2714625" cy="514350"/>
                      </a:xfrm>
                      <a:prstGeom prst="rect">
                        <a:avLst/>
                      </a:prstGeom>
                    </p:spPr>
                  </p:pic>
                </p:oleObj>
              </mc:Fallback>
            </mc:AlternateContent>
          </a:graphicData>
        </a:graphic>
      </p:graphicFrame>
    </p:spTree>
    <p:extLst>
      <p:ext uri="{BB962C8B-B14F-4D97-AF65-F5344CB8AC3E}">
        <p14:creationId xmlns:p14="http://schemas.microsoft.com/office/powerpoint/2010/main" val="3529161907"/>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RootItem:Activity"/>
          <p:cNvSpPr>
            <a:spLocks noGrp="1"/>
          </p:cNvSpPr>
          <p:nvPr>
            <p:ph type="title"/>
          </p:nvPr>
        </p:nvSpPr>
        <p:spPr/>
        <p:txBody>
          <a:bodyPr/>
          <a:lstStyle/>
          <a:p>
            <a:r>
              <a:rPr lang="de-DE" dirty="0"/>
              <a:t>DDP Use Cases – Required </a:t>
            </a:r>
            <a:r>
              <a:rPr lang="de-DE" dirty="0" err="1"/>
              <a:t>input</a:t>
            </a:r>
            <a:endParaRPr lang="de-DE" dirty="0"/>
          </a:p>
        </p:txBody>
      </p:sp>
      <p:pic>
        <p:nvPicPr>
          <p:cNvPr id="4" name="Grafik 3">
            <a:extLst>
              <a:ext uri="{FF2B5EF4-FFF2-40B4-BE49-F238E27FC236}">
                <a16:creationId xmlns:a16="http://schemas.microsoft.com/office/drawing/2014/main" id="{3FD318F2-3B73-F2E2-DC68-7FD811979317}"/>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323528" y="966273"/>
            <a:ext cx="783035" cy="783035"/>
          </a:xfrm>
          <a:prstGeom prst="rect">
            <a:avLst/>
          </a:prstGeom>
        </p:spPr>
      </p:pic>
      <p:sp>
        <p:nvSpPr>
          <p:cNvPr id="5" name="Rechteck 4">
            <a:extLst>
              <a:ext uri="{FF2B5EF4-FFF2-40B4-BE49-F238E27FC236}">
                <a16:creationId xmlns:a16="http://schemas.microsoft.com/office/drawing/2014/main" id="{FCB31483-8297-16F9-47BF-430B8FDC949A}"/>
              </a:ext>
            </a:extLst>
          </p:cNvPr>
          <p:cNvSpPr/>
          <p:nvPr/>
        </p:nvSpPr>
        <p:spPr>
          <a:xfrm>
            <a:off x="323528" y="1821317"/>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1.2.1.1 Define Joining Elements</a:t>
            </a:r>
          </a:p>
        </p:txBody>
      </p:sp>
      <p:pic>
        <p:nvPicPr>
          <p:cNvPr id="7" name="Grafik 6">
            <a:extLst>
              <a:ext uri="{FF2B5EF4-FFF2-40B4-BE49-F238E27FC236}">
                <a16:creationId xmlns:a16="http://schemas.microsoft.com/office/drawing/2014/main" id="{AC1A9E45-02BD-4313-9A1D-F2A8B87808EB}"/>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196574" y="966273"/>
            <a:ext cx="783035" cy="783035"/>
          </a:xfrm>
          <a:prstGeom prst="rect">
            <a:avLst/>
          </a:prstGeom>
        </p:spPr>
      </p:pic>
      <p:sp>
        <p:nvSpPr>
          <p:cNvPr id="9" name="Rechteck 8">
            <a:extLst>
              <a:ext uri="{FF2B5EF4-FFF2-40B4-BE49-F238E27FC236}">
                <a16:creationId xmlns:a16="http://schemas.microsoft.com/office/drawing/2014/main" id="{52FC1887-B8DB-8446-8B32-E532C88A476F}"/>
              </a:ext>
            </a:extLst>
          </p:cNvPr>
          <p:cNvSpPr/>
          <p:nvPr/>
        </p:nvSpPr>
        <p:spPr>
          <a:xfrm>
            <a:off x="1196574" y="1821317"/>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1.2.2 Electrical/Electronical Design</a:t>
            </a:r>
          </a:p>
        </p:txBody>
      </p:sp>
      <p:pic>
        <p:nvPicPr>
          <p:cNvPr id="11" name="Grafik 10">
            <a:extLst>
              <a:ext uri="{FF2B5EF4-FFF2-40B4-BE49-F238E27FC236}">
                <a16:creationId xmlns:a16="http://schemas.microsoft.com/office/drawing/2014/main" id="{EFAE8B99-3B1F-B8B4-EF2B-6EE9D6AE06DB}"/>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069620" y="966273"/>
            <a:ext cx="783035" cy="783035"/>
          </a:xfrm>
          <a:prstGeom prst="rect">
            <a:avLst/>
          </a:prstGeom>
        </p:spPr>
      </p:pic>
      <p:sp>
        <p:nvSpPr>
          <p:cNvPr id="12" name="Rechteck 11">
            <a:extLst>
              <a:ext uri="{FF2B5EF4-FFF2-40B4-BE49-F238E27FC236}">
                <a16:creationId xmlns:a16="http://schemas.microsoft.com/office/drawing/2014/main" id="{0B586C87-CCBB-2E9A-D0BF-384023B586BA}"/>
              </a:ext>
            </a:extLst>
          </p:cNvPr>
          <p:cNvSpPr/>
          <p:nvPr/>
        </p:nvSpPr>
        <p:spPr>
          <a:xfrm>
            <a:off x="2069620" y="1821317"/>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1.2.3 Software Engineering</a:t>
            </a:r>
          </a:p>
        </p:txBody>
      </p:sp>
      <p:pic>
        <p:nvPicPr>
          <p:cNvPr id="14" name="Grafik 13">
            <a:extLst>
              <a:ext uri="{FF2B5EF4-FFF2-40B4-BE49-F238E27FC236}">
                <a16:creationId xmlns:a16="http://schemas.microsoft.com/office/drawing/2014/main" id="{17505294-2FDA-6B6F-47FD-29762ABADEF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2942666" y="966273"/>
            <a:ext cx="783035" cy="783035"/>
          </a:xfrm>
          <a:prstGeom prst="rect">
            <a:avLst/>
          </a:prstGeom>
        </p:spPr>
      </p:pic>
      <p:sp>
        <p:nvSpPr>
          <p:cNvPr id="15" name="Rechteck 14">
            <a:extLst>
              <a:ext uri="{FF2B5EF4-FFF2-40B4-BE49-F238E27FC236}">
                <a16:creationId xmlns:a16="http://schemas.microsoft.com/office/drawing/2014/main" id="{9F6B2C03-54E8-DE66-DBFD-DCF39DF098C0}"/>
              </a:ext>
            </a:extLst>
          </p:cNvPr>
          <p:cNvSpPr/>
          <p:nvPr/>
        </p:nvSpPr>
        <p:spPr>
          <a:xfrm>
            <a:off x="2942666" y="1821317"/>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450">
                <a:solidFill>
                  <a:srgbClr val="000000"/>
                </a:solidFill>
              </a:rPr>
              <a:t>1.2.4 Electrical/Mechanical Design Collaboration</a:t>
            </a:r>
            <a:endParaRPr lang="de-DE" sz="450">
              <a:solidFill>
                <a:srgbClr val="000000"/>
              </a:solidFill>
            </a:endParaRPr>
          </a:p>
        </p:txBody>
      </p:sp>
      <p:pic>
        <p:nvPicPr>
          <p:cNvPr id="17" name="Grafik 16">
            <a:extLst>
              <a:ext uri="{FF2B5EF4-FFF2-40B4-BE49-F238E27FC236}">
                <a16:creationId xmlns:a16="http://schemas.microsoft.com/office/drawing/2014/main" id="{C85077BD-40C0-D0AF-433F-28788D32AB36}"/>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815712" y="966273"/>
            <a:ext cx="783035" cy="783035"/>
          </a:xfrm>
          <a:prstGeom prst="rect">
            <a:avLst/>
          </a:prstGeom>
        </p:spPr>
      </p:pic>
      <p:sp>
        <p:nvSpPr>
          <p:cNvPr id="18" name="Rechteck 17">
            <a:extLst>
              <a:ext uri="{FF2B5EF4-FFF2-40B4-BE49-F238E27FC236}">
                <a16:creationId xmlns:a16="http://schemas.microsoft.com/office/drawing/2014/main" id="{E6D1D321-8F6D-E2B6-67DF-27B0ACCAEEBE}"/>
              </a:ext>
            </a:extLst>
          </p:cNvPr>
          <p:cNvSpPr/>
          <p:nvPr/>
        </p:nvSpPr>
        <p:spPr>
          <a:xfrm>
            <a:off x="3815712" y="1821317"/>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450">
                <a:solidFill>
                  <a:srgbClr val="000000"/>
                </a:solidFill>
              </a:rPr>
              <a:t>1.1.1 Business or Mission Analysis</a:t>
            </a:r>
            <a:endParaRPr lang="de-DE" sz="450">
              <a:solidFill>
                <a:srgbClr val="000000"/>
              </a:solidFill>
            </a:endParaRPr>
          </a:p>
        </p:txBody>
      </p:sp>
      <p:pic>
        <p:nvPicPr>
          <p:cNvPr id="20" name="Grafik 19">
            <a:extLst>
              <a:ext uri="{FF2B5EF4-FFF2-40B4-BE49-F238E27FC236}">
                <a16:creationId xmlns:a16="http://schemas.microsoft.com/office/drawing/2014/main" id="{30E41068-9625-BFDC-4F87-380B91333D49}"/>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688758" y="966273"/>
            <a:ext cx="783035" cy="783035"/>
          </a:xfrm>
          <a:prstGeom prst="rect">
            <a:avLst/>
          </a:prstGeom>
        </p:spPr>
      </p:pic>
      <p:sp>
        <p:nvSpPr>
          <p:cNvPr id="21" name="Rechteck 20">
            <a:extLst>
              <a:ext uri="{FF2B5EF4-FFF2-40B4-BE49-F238E27FC236}">
                <a16:creationId xmlns:a16="http://schemas.microsoft.com/office/drawing/2014/main" id="{B4E749F1-4265-FB43-5D69-7CA8110B6CD4}"/>
              </a:ext>
            </a:extLst>
          </p:cNvPr>
          <p:cNvSpPr/>
          <p:nvPr/>
        </p:nvSpPr>
        <p:spPr>
          <a:xfrm>
            <a:off x="4688758" y="1821317"/>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1.1.2 Requirements Engineering</a:t>
            </a:r>
          </a:p>
        </p:txBody>
      </p:sp>
      <p:pic>
        <p:nvPicPr>
          <p:cNvPr id="23" name="Grafik 22">
            <a:extLst>
              <a:ext uri="{FF2B5EF4-FFF2-40B4-BE49-F238E27FC236}">
                <a16:creationId xmlns:a16="http://schemas.microsoft.com/office/drawing/2014/main" id="{23807BF3-30DB-2740-E8C0-72E47793F3F7}"/>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561805" y="966273"/>
            <a:ext cx="783035" cy="783035"/>
          </a:xfrm>
          <a:prstGeom prst="rect">
            <a:avLst/>
          </a:prstGeom>
        </p:spPr>
      </p:pic>
      <p:sp>
        <p:nvSpPr>
          <p:cNvPr id="24" name="Rechteck 23">
            <a:extLst>
              <a:ext uri="{FF2B5EF4-FFF2-40B4-BE49-F238E27FC236}">
                <a16:creationId xmlns:a16="http://schemas.microsoft.com/office/drawing/2014/main" id="{78698E98-A2E7-58AF-729A-301AA91CA9B6}"/>
              </a:ext>
            </a:extLst>
          </p:cNvPr>
          <p:cNvSpPr/>
          <p:nvPr/>
        </p:nvSpPr>
        <p:spPr>
          <a:xfrm>
            <a:off x="5561805" y="1821317"/>
            <a:ext cx="783034"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1.1.3 Systems Architecture</a:t>
            </a:r>
          </a:p>
        </p:txBody>
      </p:sp>
      <p:pic>
        <p:nvPicPr>
          <p:cNvPr id="26" name="Grafik 25">
            <a:extLst>
              <a:ext uri="{FF2B5EF4-FFF2-40B4-BE49-F238E27FC236}">
                <a16:creationId xmlns:a16="http://schemas.microsoft.com/office/drawing/2014/main" id="{3F4715CC-284B-B1B2-1E9C-DFC365079933}"/>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6434851" y="966273"/>
            <a:ext cx="783035" cy="783035"/>
          </a:xfrm>
          <a:prstGeom prst="rect">
            <a:avLst/>
          </a:prstGeom>
        </p:spPr>
      </p:pic>
      <p:sp>
        <p:nvSpPr>
          <p:cNvPr id="27" name="Rechteck 26">
            <a:extLst>
              <a:ext uri="{FF2B5EF4-FFF2-40B4-BE49-F238E27FC236}">
                <a16:creationId xmlns:a16="http://schemas.microsoft.com/office/drawing/2014/main" id="{2A915834-B008-B5C5-B406-53DDECABE71A}"/>
              </a:ext>
            </a:extLst>
          </p:cNvPr>
          <p:cNvSpPr/>
          <p:nvPr/>
        </p:nvSpPr>
        <p:spPr>
          <a:xfrm>
            <a:off x="6434851" y="1821317"/>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1.1.4 Functional Safety</a:t>
            </a:r>
          </a:p>
        </p:txBody>
      </p:sp>
      <p:pic>
        <p:nvPicPr>
          <p:cNvPr id="29" name="Grafik 28">
            <a:extLst>
              <a:ext uri="{FF2B5EF4-FFF2-40B4-BE49-F238E27FC236}">
                <a16:creationId xmlns:a16="http://schemas.microsoft.com/office/drawing/2014/main" id="{42AEB1B6-9B3A-29DB-6AED-0FD5743872B5}"/>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7307897" y="966273"/>
            <a:ext cx="783035" cy="783035"/>
          </a:xfrm>
          <a:prstGeom prst="rect">
            <a:avLst/>
          </a:prstGeom>
        </p:spPr>
      </p:pic>
      <p:sp>
        <p:nvSpPr>
          <p:cNvPr id="30" name="Rechteck 29">
            <a:extLst>
              <a:ext uri="{FF2B5EF4-FFF2-40B4-BE49-F238E27FC236}">
                <a16:creationId xmlns:a16="http://schemas.microsoft.com/office/drawing/2014/main" id="{010B0CFA-BA65-49A1-0B27-1FFA2E44F525}"/>
              </a:ext>
            </a:extLst>
          </p:cNvPr>
          <p:cNvSpPr/>
          <p:nvPr/>
        </p:nvSpPr>
        <p:spPr>
          <a:xfrm>
            <a:off x="7307897" y="1821317"/>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450">
                <a:solidFill>
                  <a:srgbClr val="000000"/>
                </a:solidFill>
              </a:rPr>
              <a:t>1.3.1 Plan and prepare Simulation</a:t>
            </a:r>
            <a:endParaRPr lang="de-DE" sz="450">
              <a:solidFill>
                <a:srgbClr val="000000"/>
              </a:solidFill>
            </a:endParaRPr>
          </a:p>
        </p:txBody>
      </p:sp>
      <p:pic>
        <p:nvPicPr>
          <p:cNvPr id="32" name="Grafik 31">
            <a:extLst>
              <a:ext uri="{FF2B5EF4-FFF2-40B4-BE49-F238E27FC236}">
                <a16:creationId xmlns:a16="http://schemas.microsoft.com/office/drawing/2014/main" id="{C80929FB-461D-E114-8858-0349ABD1CB94}"/>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8180943" y="966273"/>
            <a:ext cx="783035" cy="783035"/>
          </a:xfrm>
          <a:prstGeom prst="rect">
            <a:avLst/>
          </a:prstGeom>
        </p:spPr>
      </p:pic>
      <p:sp>
        <p:nvSpPr>
          <p:cNvPr id="33" name="Rechteck 32">
            <a:extLst>
              <a:ext uri="{FF2B5EF4-FFF2-40B4-BE49-F238E27FC236}">
                <a16:creationId xmlns:a16="http://schemas.microsoft.com/office/drawing/2014/main" id="{753F4F16-F9EF-471E-9595-F5953A2E0DED}"/>
              </a:ext>
            </a:extLst>
          </p:cNvPr>
          <p:cNvSpPr/>
          <p:nvPr/>
        </p:nvSpPr>
        <p:spPr>
          <a:xfrm>
            <a:off x="8180943" y="1821317"/>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450">
                <a:solidFill>
                  <a:srgbClr val="000000"/>
                </a:solidFill>
              </a:rPr>
              <a:t>1.3.2 Perform and document Simulation</a:t>
            </a:r>
            <a:endParaRPr lang="de-DE" sz="450">
              <a:solidFill>
                <a:srgbClr val="000000"/>
              </a:solidFill>
            </a:endParaRPr>
          </a:p>
        </p:txBody>
      </p:sp>
      <p:pic>
        <p:nvPicPr>
          <p:cNvPr id="35" name="Grafik 34">
            <a:extLst>
              <a:ext uri="{FF2B5EF4-FFF2-40B4-BE49-F238E27FC236}">
                <a16:creationId xmlns:a16="http://schemas.microsoft.com/office/drawing/2014/main" id="{22B6FFF9-1602-10E5-B068-48E0184A881D}"/>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23528" y="2067935"/>
            <a:ext cx="783035" cy="783035"/>
          </a:xfrm>
          <a:prstGeom prst="rect">
            <a:avLst/>
          </a:prstGeom>
        </p:spPr>
      </p:pic>
      <p:sp>
        <p:nvSpPr>
          <p:cNvPr id="36" name="Rechteck 35">
            <a:extLst>
              <a:ext uri="{FF2B5EF4-FFF2-40B4-BE49-F238E27FC236}">
                <a16:creationId xmlns:a16="http://schemas.microsoft.com/office/drawing/2014/main" id="{3C5274FE-8204-2F9D-89AB-43F2D2EC1380}"/>
              </a:ext>
            </a:extLst>
          </p:cNvPr>
          <p:cNvSpPr/>
          <p:nvPr/>
        </p:nvSpPr>
        <p:spPr>
          <a:xfrm>
            <a:off x="323528" y="2922979"/>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1.4.1 Prepare Testing</a:t>
            </a:r>
          </a:p>
        </p:txBody>
      </p:sp>
      <p:pic>
        <p:nvPicPr>
          <p:cNvPr id="38" name="Grafik 37">
            <a:extLst>
              <a:ext uri="{FF2B5EF4-FFF2-40B4-BE49-F238E27FC236}">
                <a16:creationId xmlns:a16="http://schemas.microsoft.com/office/drawing/2014/main" id="{73260F80-E7F8-01BC-1A70-5A4247601422}"/>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1196574" y="2067935"/>
            <a:ext cx="783035" cy="783035"/>
          </a:xfrm>
          <a:prstGeom prst="rect">
            <a:avLst/>
          </a:prstGeom>
        </p:spPr>
      </p:pic>
      <p:sp>
        <p:nvSpPr>
          <p:cNvPr id="39" name="Rechteck 38">
            <a:extLst>
              <a:ext uri="{FF2B5EF4-FFF2-40B4-BE49-F238E27FC236}">
                <a16:creationId xmlns:a16="http://schemas.microsoft.com/office/drawing/2014/main" id="{501083B1-8380-30E4-58BF-BFFB3BBD176C}"/>
              </a:ext>
            </a:extLst>
          </p:cNvPr>
          <p:cNvSpPr/>
          <p:nvPr/>
        </p:nvSpPr>
        <p:spPr>
          <a:xfrm>
            <a:off x="1196574" y="2922979"/>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450">
                <a:solidFill>
                  <a:srgbClr val="000000"/>
                </a:solidFill>
              </a:rPr>
              <a:t>1.4.2 Perform and document Testing</a:t>
            </a:r>
            <a:endParaRPr lang="de-DE" sz="450">
              <a:solidFill>
                <a:srgbClr val="000000"/>
              </a:solidFill>
            </a:endParaRPr>
          </a:p>
        </p:txBody>
      </p:sp>
      <p:pic>
        <p:nvPicPr>
          <p:cNvPr id="41" name="Grafik 40">
            <a:extLst>
              <a:ext uri="{FF2B5EF4-FFF2-40B4-BE49-F238E27FC236}">
                <a16:creationId xmlns:a16="http://schemas.microsoft.com/office/drawing/2014/main" id="{DB6568E2-0B54-2F8B-D404-53CCB75FA85D}"/>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2069620" y="2067935"/>
            <a:ext cx="783035" cy="783035"/>
          </a:xfrm>
          <a:prstGeom prst="rect">
            <a:avLst/>
          </a:prstGeom>
        </p:spPr>
      </p:pic>
      <p:sp>
        <p:nvSpPr>
          <p:cNvPr id="42" name="Rechteck 41">
            <a:extLst>
              <a:ext uri="{FF2B5EF4-FFF2-40B4-BE49-F238E27FC236}">
                <a16:creationId xmlns:a16="http://schemas.microsoft.com/office/drawing/2014/main" id="{71A3ADC3-974C-1843-DD35-7242FF0FCEED}"/>
              </a:ext>
            </a:extLst>
          </p:cNvPr>
          <p:cNvSpPr/>
          <p:nvPr/>
        </p:nvSpPr>
        <p:spPr>
          <a:xfrm>
            <a:off x="2069620" y="2922979"/>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2.1 Process Planning</a:t>
            </a:r>
          </a:p>
        </p:txBody>
      </p:sp>
      <p:pic>
        <p:nvPicPr>
          <p:cNvPr id="44" name="Grafik 43">
            <a:extLst>
              <a:ext uri="{FF2B5EF4-FFF2-40B4-BE49-F238E27FC236}">
                <a16:creationId xmlns:a16="http://schemas.microsoft.com/office/drawing/2014/main" id="{1D24E75B-9750-35B5-A666-CDDC5AAC74C4}"/>
              </a:ext>
            </a:extLst>
          </p:cNvPr>
          <p:cNvPicPr>
            <a:picLocks/>
          </p:cNvPicPr>
          <p:nvPr/>
        </p:nvPicPr>
        <p:blipFill>
          <a:blip r:embed="rId15" cstate="print">
            <a:extLst>
              <a:ext uri="{28A0092B-C50C-407E-A947-70E740481C1C}">
                <a14:useLocalDpi xmlns:a14="http://schemas.microsoft.com/office/drawing/2010/main" val="0"/>
              </a:ext>
            </a:extLst>
          </a:blip>
          <a:stretch>
            <a:fillRect/>
          </a:stretch>
        </p:blipFill>
        <p:spPr>
          <a:xfrm>
            <a:off x="2942666" y="2067935"/>
            <a:ext cx="783035" cy="783035"/>
          </a:xfrm>
          <a:prstGeom prst="rect">
            <a:avLst/>
          </a:prstGeom>
        </p:spPr>
      </p:pic>
      <p:sp>
        <p:nvSpPr>
          <p:cNvPr id="45" name="Rechteck 44">
            <a:extLst>
              <a:ext uri="{FF2B5EF4-FFF2-40B4-BE49-F238E27FC236}">
                <a16:creationId xmlns:a16="http://schemas.microsoft.com/office/drawing/2014/main" id="{890BFDBE-FB0C-B521-8BDD-03BB70168890}"/>
              </a:ext>
            </a:extLst>
          </p:cNvPr>
          <p:cNvSpPr/>
          <p:nvPr/>
        </p:nvSpPr>
        <p:spPr>
          <a:xfrm>
            <a:off x="2942666" y="2922979"/>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2.2 Inspection Planning</a:t>
            </a:r>
          </a:p>
        </p:txBody>
      </p:sp>
      <p:pic>
        <p:nvPicPr>
          <p:cNvPr id="47" name="Grafik 46">
            <a:extLst>
              <a:ext uri="{FF2B5EF4-FFF2-40B4-BE49-F238E27FC236}">
                <a16:creationId xmlns:a16="http://schemas.microsoft.com/office/drawing/2014/main" id="{95D51F89-505E-D810-92C2-62859623DBC4}"/>
              </a:ext>
            </a:extLst>
          </p:cNvPr>
          <p:cNvPicPr>
            <a:picLocks/>
          </p:cNvPicPr>
          <p:nvPr/>
        </p:nvPicPr>
        <p:blipFill>
          <a:blip r:embed="rId16" cstate="print">
            <a:extLst>
              <a:ext uri="{28A0092B-C50C-407E-A947-70E740481C1C}">
                <a14:useLocalDpi xmlns:a14="http://schemas.microsoft.com/office/drawing/2010/main" val="0"/>
              </a:ext>
            </a:extLst>
          </a:blip>
          <a:stretch>
            <a:fillRect/>
          </a:stretch>
        </p:blipFill>
        <p:spPr>
          <a:xfrm>
            <a:off x="3815712" y="2067935"/>
            <a:ext cx="783035" cy="783035"/>
          </a:xfrm>
          <a:prstGeom prst="rect">
            <a:avLst/>
          </a:prstGeom>
        </p:spPr>
      </p:pic>
      <p:sp>
        <p:nvSpPr>
          <p:cNvPr id="48" name="Rechteck 47">
            <a:extLst>
              <a:ext uri="{FF2B5EF4-FFF2-40B4-BE49-F238E27FC236}">
                <a16:creationId xmlns:a16="http://schemas.microsoft.com/office/drawing/2014/main" id="{F438D34A-A575-C370-7EE6-C63F9C685565}"/>
              </a:ext>
            </a:extLst>
          </p:cNvPr>
          <p:cNvSpPr/>
          <p:nvPr/>
        </p:nvSpPr>
        <p:spPr>
          <a:xfrm>
            <a:off x="3815712" y="2922979"/>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2.3 Cost Calculation</a:t>
            </a:r>
          </a:p>
        </p:txBody>
      </p:sp>
      <p:pic>
        <p:nvPicPr>
          <p:cNvPr id="50" name="Grafik 49">
            <a:extLst>
              <a:ext uri="{FF2B5EF4-FFF2-40B4-BE49-F238E27FC236}">
                <a16:creationId xmlns:a16="http://schemas.microsoft.com/office/drawing/2014/main" id="{BE95544C-863C-6C54-DEE9-64210DC6DEFD}"/>
              </a:ext>
            </a:extLst>
          </p:cNvPr>
          <p:cNvPicPr>
            <a:picLocks/>
          </p:cNvPicPr>
          <p:nvPr/>
        </p:nvPicPr>
        <p:blipFill>
          <a:blip r:embed="rId17" cstate="print">
            <a:extLst>
              <a:ext uri="{28A0092B-C50C-407E-A947-70E740481C1C}">
                <a14:useLocalDpi xmlns:a14="http://schemas.microsoft.com/office/drawing/2010/main" val="0"/>
              </a:ext>
            </a:extLst>
          </a:blip>
          <a:stretch>
            <a:fillRect/>
          </a:stretch>
        </p:blipFill>
        <p:spPr>
          <a:xfrm>
            <a:off x="4688758" y="2067935"/>
            <a:ext cx="783035" cy="783035"/>
          </a:xfrm>
          <a:prstGeom prst="rect">
            <a:avLst/>
          </a:prstGeom>
        </p:spPr>
      </p:pic>
      <p:sp>
        <p:nvSpPr>
          <p:cNvPr id="51" name="Rechteck 50">
            <a:extLst>
              <a:ext uri="{FF2B5EF4-FFF2-40B4-BE49-F238E27FC236}">
                <a16:creationId xmlns:a16="http://schemas.microsoft.com/office/drawing/2014/main" id="{9A01A999-D408-F180-5AD2-E17131D5C735}"/>
              </a:ext>
            </a:extLst>
          </p:cNvPr>
          <p:cNvSpPr/>
          <p:nvPr/>
        </p:nvSpPr>
        <p:spPr>
          <a:xfrm>
            <a:off x="4688758" y="2922979"/>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2.4 Plant Layout</a:t>
            </a:r>
          </a:p>
        </p:txBody>
      </p:sp>
      <p:pic>
        <p:nvPicPr>
          <p:cNvPr id="53" name="Grafik 52">
            <a:extLst>
              <a:ext uri="{FF2B5EF4-FFF2-40B4-BE49-F238E27FC236}">
                <a16:creationId xmlns:a16="http://schemas.microsoft.com/office/drawing/2014/main" id="{E792C9BC-4585-8D08-11C3-6BA1A957F57C}"/>
              </a:ext>
            </a:extLst>
          </p:cNvPr>
          <p:cNvPicPr>
            <a:picLocks/>
          </p:cNvPicPr>
          <p:nvPr/>
        </p:nvPicPr>
        <p:blipFill>
          <a:blip r:embed="rId18" cstate="print">
            <a:extLst>
              <a:ext uri="{28A0092B-C50C-407E-A947-70E740481C1C}">
                <a14:useLocalDpi xmlns:a14="http://schemas.microsoft.com/office/drawing/2010/main" val="0"/>
              </a:ext>
            </a:extLst>
          </a:blip>
          <a:stretch>
            <a:fillRect/>
          </a:stretch>
        </p:blipFill>
        <p:spPr>
          <a:xfrm>
            <a:off x="5561805" y="2067935"/>
            <a:ext cx="783035" cy="783035"/>
          </a:xfrm>
          <a:prstGeom prst="rect">
            <a:avLst/>
          </a:prstGeom>
        </p:spPr>
      </p:pic>
      <p:sp>
        <p:nvSpPr>
          <p:cNvPr id="54" name="Rechteck 53">
            <a:extLst>
              <a:ext uri="{FF2B5EF4-FFF2-40B4-BE49-F238E27FC236}">
                <a16:creationId xmlns:a16="http://schemas.microsoft.com/office/drawing/2014/main" id="{5AC6C2E9-5C30-69EB-B5C7-8F52C3590F02}"/>
              </a:ext>
            </a:extLst>
          </p:cNvPr>
          <p:cNvSpPr/>
          <p:nvPr/>
        </p:nvSpPr>
        <p:spPr>
          <a:xfrm>
            <a:off x="5561805" y="2922979"/>
            <a:ext cx="783034"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2.5 Tools &amp; Equipment Design</a:t>
            </a:r>
          </a:p>
        </p:txBody>
      </p:sp>
      <p:pic>
        <p:nvPicPr>
          <p:cNvPr id="56" name="Grafik 55">
            <a:extLst>
              <a:ext uri="{FF2B5EF4-FFF2-40B4-BE49-F238E27FC236}">
                <a16:creationId xmlns:a16="http://schemas.microsoft.com/office/drawing/2014/main" id="{4DE078A4-C4BA-5CA2-5B1C-35008BD7E159}"/>
              </a:ext>
            </a:extLst>
          </p:cNvPr>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6434851" y="2067935"/>
            <a:ext cx="783035" cy="783035"/>
          </a:xfrm>
          <a:prstGeom prst="rect">
            <a:avLst/>
          </a:prstGeom>
        </p:spPr>
      </p:pic>
      <p:sp>
        <p:nvSpPr>
          <p:cNvPr id="57" name="Rechteck 56">
            <a:extLst>
              <a:ext uri="{FF2B5EF4-FFF2-40B4-BE49-F238E27FC236}">
                <a16:creationId xmlns:a16="http://schemas.microsoft.com/office/drawing/2014/main" id="{79C9C44A-5B6F-B3DB-4465-4485C2866398}"/>
              </a:ext>
            </a:extLst>
          </p:cNvPr>
          <p:cNvSpPr/>
          <p:nvPr/>
        </p:nvSpPr>
        <p:spPr>
          <a:xfrm>
            <a:off x="6434851" y="2922979"/>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3.1 Parts Manufacturing</a:t>
            </a:r>
          </a:p>
        </p:txBody>
      </p:sp>
      <p:pic>
        <p:nvPicPr>
          <p:cNvPr id="59" name="Grafik 58">
            <a:extLst>
              <a:ext uri="{FF2B5EF4-FFF2-40B4-BE49-F238E27FC236}">
                <a16:creationId xmlns:a16="http://schemas.microsoft.com/office/drawing/2014/main" id="{A1315E52-6277-F564-6503-059CBEE1AF86}"/>
              </a:ext>
            </a:extLst>
          </p:cNvPr>
          <p:cNvPicPr>
            <a:picLocks/>
          </p:cNvPicPr>
          <p:nvPr/>
        </p:nvPicPr>
        <p:blipFill>
          <a:blip r:embed="rId20" cstate="print">
            <a:extLst>
              <a:ext uri="{28A0092B-C50C-407E-A947-70E740481C1C}">
                <a14:useLocalDpi xmlns:a14="http://schemas.microsoft.com/office/drawing/2010/main" val="0"/>
              </a:ext>
            </a:extLst>
          </a:blip>
          <a:stretch>
            <a:fillRect/>
          </a:stretch>
        </p:blipFill>
        <p:spPr>
          <a:xfrm>
            <a:off x="7307897" y="2067935"/>
            <a:ext cx="783035" cy="783035"/>
          </a:xfrm>
          <a:prstGeom prst="rect">
            <a:avLst/>
          </a:prstGeom>
        </p:spPr>
      </p:pic>
      <p:sp>
        <p:nvSpPr>
          <p:cNvPr id="60" name="Rechteck 59">
            <a:extLst>
              <a:ext uri="{FF2B5EF4-FFF2-40B4-BE49-F238E27FC236}">
                <a16:creationId xmlns:a16="http://schemas.microsoft.com/office/drawing/2014/main" id="{CE08F154-8389-694A-501E-6C32BBF598A4}"/>
              </a:ext>
            </a:extLst>
          </p:cNvPr>
          <p:cNvSpPr/>
          <p:nvPr/>
        </p:nvSpPr>
        <p:spPr>
          <a:xfrm>
            <a:off x="7307897" y="2922979"/>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3.2 Product Assembly</a:t>
            </a:r>
          </a:p>
        </p:txBody>
      </p:sp>
      <p:pic>
        <p:nvPicPr>
          <p:cNvPr id="62" name="Grafik 61">
            <a:extLst>
              <a:ext uri="{FF2B5EF4-FFF2-40B4-BE49-F238E27FC236}">
                <a16:creationId xmlns:a16="http://schemas.microsoft.com/office/drawing/2014/main" id="{752C1ACE-27CE-A7E7-EE58-0BB377B62C36}"/>
              </a:ext>
            </a:extLst>
          </p:cNvPr>
          <p:cNvPicPr>
            <a:picLocks/>
          </p:cNvPicPr>
          <p:nvPr/>
        </p:nvPicPr>
        <p:blipFill>
          <a:blip r:embed="rId21" cstate="print">
            <a:extLst>
              <a:ext uri="{28A0092B-C50C-407E-A947-70E740481C1C}">
                <a14:useLocalDpi xmlns:a14="http://schemas.microsoft.com/office/drawing/2010/main" val="0"/>
              </a:ext>
            </a:extLst>
          </a:blip>
          <a:stretch>
            <a:fillRect/>
          </a:stretch>
        </p:blipFill>
        <p:spPr>
          <a:xfrm>
            <a:off x="8180943" y="2067935"/>
            <a:ext cx="783035" cy="783035"/>
          </a:xfrm>
          <a:prstGeom prst="rect">
            <a:avLst/>
          </a:prstGeom>
        </p:spPr>
      </p:pic>
      <p:sp>
        <p:nvSpPr>
          <p:cNvPr id="63" name="Rechteck 62">
            <a:extLst>
              <a:ext uri="{FF2B5EF4-FFF2-40B4-BE49-F238E27FC236}">
                <a16:creationId xmlns:a16="http://schemas.microsoft.com/office/drawing/2014/main" id="{BDF5D55C-1726-3908-44BA-768DD2C5841F}"/>
              </a:ext>
            </a:extLst>
          </p:cNvPr>
          <p:cNvSpPr/>
          <p:nvPr/>
        </p:nvSpPr>
        <p:spPr>
          <a:xfrm>
            <a:off x="8180943" y="2922979"/>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3.3 Quality Inspection</a:t>
            </a:r>
          </a:p>
        </p:txBody>
      </p:sp>
      <p:pic>
        <p:nvPicPr>
          <p:cNvPr id="65" name="Grafik 64">
            <a:extLst>
              <a:ext uri="{FF2B5EF4-FFF2-40B4-BE49-F238E27FC236}">
                <a16:creationId xmlns:a16="http://schemas.microsoft.com/office/drawing/2014/main" id="{09E86850-6EE9-DD7A-81E0-5058CC733403}"/>
              </a:ext>
            </a:extLst>
          </p:cNvPr>
          <p:cNvPicPr>
            <a:picLocks/>
          </p:cNvPicPr>
          <p:nvPr/>
        </p:nvPicPr>
        <p:blipFill>
          <a:blip r:embed="rId22" cstate="print">
            <a:extLst>
              <a:ext uri="{28A0092B-C50C-407E-A947-70E740481C1C}">
                <a14:useLocalDpi xmlns:a14="http://schemas.microsoft.com/office/drawing/2010/main" val="0"/>
              </a:ext>
            </a:extLst>
          </a:blip>
          <a:stretch>
            <a:fillRect/>
          </a:stretch>
        </p:blipFill>
        <p:spPr>
          <a:xfrm>
            <a:off x="323528" y="3169597"/>
            <a:ext cx="783035" cy="783035"/>
          </a:xfrm>
          <a:prstGeom prst="rect">
            <a:avLst/>
          </a:prstGeom>
        </p:spPr>
      </p:pic>
      <p:sp>
        <p:nvSpPr>
          <p:cNvPr id="66" name="Rechteck 65">
            <a:extLst>
              <a:ext uri="{FF2B5EF4-FFF2-40B4-BE49-F238E27FC236}">
                <a16:creationId xmlns:a16="http://schemas.microsoft.com/office/drawing/2014/main" id="{48BA7970-BA16-A2C6-677F-ADD87581E99C}"/>
              </a:ext>
            </a:extLst>
          </p:cNvPr>
          <p:cNvSpPr/>
          <p:nvPr/>
        </p:nvSpPr>
        <p:spPr>
          <a:xfrm>
            <a:off x="323528" y="4024641"/>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3.4 Packaging &amp; Logistics</a:t>
            </a:r>
          </a:p>
        </p:txBody>
      </p:sp>
      <p:pic>
        <p:nvPicPr>
          <p:cNvPr id="68" name="Grafik 67">
            <a:extLst>
              <a:ext uri="{FF2B5EF4-FFF2-40B4-BE49-F238E27FC236}">
                <a16:creationId xmlns:a16="http://schemas.microsoft.com/office/drawing/2014/main" id="{82DA5D33-8997-071A-B364-E409C0009372}"/>
              </a:ext>
            </a:extLst>
          </p:cNvPr>
          <p:cNvPicPr>
            <a:picLocks/>
          </p:cNvPicPr>
          <p:nvPr/>
        </p:nvPicPr>
        <p:blipFill>
          <a:blip r:embed="rId23" cstate="print">
            <a:extLst>
              <a:ext uri="{28A0092B-C50C-407E-A947-70E740481C1C}">
                <a14:useLocalDpi xmlns:a14="http://schemas.microsoft.com/office/drawing/2010/main" val="0"/>
              </a:ext>
            </a:extLst>
          </a:blip>
          <a:stretch>
            <a:fillRect/>
          </a:stretch>
        </p:blipFill>
        <p:spPr>
          <a:xfrm>
            <a:off x="1196574" y="3169597"/>
            <a:ext cx="783035" cy="783035"/>
          </a:xfrm>
          <a:prstGeom prst="rect">
            <a:avLst/>
          </a:prstGeom>
        </p:spPr>
      </p:pic>
      <p:sp>
        <p:nvSpPr>
          <p:cNvPr id="69" name="Rechteck 68">
            <a:extLst>
              <a:ext uri="{FF2B5EF4-FFF2-40B4-BE49-F238E27FC236}">
                <a16:creationId xmlns:a16="http://schemas.microsoft.com/office/drawing/2014/main" id="{7F57091C-AD1C-09A5-466F-477CCCFBB62B}"/>
              </a:ext>
            </a:extLst>
          </p:cNvPr>
          <p:cNvSpPr/>
          <p:nvPr/>
        </p:nvSpPr>
        <p:spPr>
          <a:xfrm>
            <a:off x="1196574" y="4024641"/>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4.1 Product Usage</a:t>
            </a:r>
          </a:p>
        </p:txBody>
      </p:sp>
      <p:pic>
        <p:nvPicPr>
          <p:cNvPr id="71" name="Grafik 70">
            <a:extLst>
              <a:ext uri="{FF2B5EF4-FFF2-40B4-BE49-F238E27FC236}">
                <a16:creationId xmlns:a16="http://schemas.microsoft.com/office/drawing/2014/main" id="{099E5D87-1EB7-D8D4-ACAC-71872794B919}"/>
              </a:ext>
            </a:extLst>
          </p:cNvPr>
          <p:cNvPicPr>
            <a:picLocks/>
          </p:cNvPicPr>
          <p:nvPr/>
        </p:nvPicPr>
        <p:blipFill>
          <a:blip r:embed="rId24" cstate="print">
            <a:extLst>
              <a:ext uri="{28A0092B-C50C-407E-A947-70E740481C1C}">
                <a14:useLocalDpi xmlns:a14="http://schemas.microsoft.com/office/drawing/2010/main" val="0"/>
              </a:ext>
            </a:extLst>
          </a:blip>
          <a:stretch>
            <a:fillRect/>
          </a:stretch>
        </p:blipFill>
        <p:spPr>
          <a:xfrm>
            <a:off x="2069620" y="3169597"/>
            <a:ext cx="783035" cy="783035"/>
          </a:xfrm>
          <a:prstGeom prst="rect">
            <a:avLst/>
          </a:prstGeom>
        </p:spPr>
      </p:pic>
      <p:sp>
        <p:nvSpPr>
          <p:cNvPr id="72" name="Rechteck 71">
            <a:extLst>
              <a:ext uri="{FF2B5EF4-FFF2-40B4-BE49-F238E27FC236}">
                <a16:creationId xmlns:a16="http://schemas.microsoft.com/office/drawing/2014/main" id="{E7383AE7-2637-1539-B8FB-4ED661DD78F9}"/>
              </a:ext>
            </a:extLst>
          </p:cNvPr>
          <p:cNvSpPr/>
          <p:nvPr/>
        </p:nvSpPr>
        <p:spPr>
          <a:xfrm>
            <a:off x="2069620" y="4024641"/>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4.2 Maintenance &amp; Service</a:t>
            </a:r>
          </a:p>
        </p:txBody>
      </p:sp>
      <p:pic>
        <p:nvPicPr>
          <p:cNvPr id="74" name="Grafik 73">
            <a:extLst>
              <a:ext uri="{FF2B5EF4-FFF2-40B4-BE49-F238E27FC236}">
                <a16:creationId xmlns:a16="http://schemas.microsoft.com/office/drawing/2014/main" id="{DF89C9B6-BC87-4768-E242-B08CE439B5F3}"/>
              </a:ext>
            </a:extLst>
          </p:cNvPr>
          <p:cNvPicPr>
            <a:picLocks/>
          </p:cNvPicPr>
          <p:nvPr/>
        </p:nvPicPr>
        <p:blipFill>
          <a:blip r:embed="rId25" cstate="print">
            <a:extLst>
              <a:ext uri="{28A0092B-C50C-407E-A947-70E740481C1C}">
                <a14:useLocalDpi xmlns:a14="http://schemas.microsoft.com/office/drawing/2010/main" val="0"/>
              </a:ext>
            </a:extLst>
          </a:blip>
          <a:stretch>
            <a:fillRect/>
          </a:stretch>
        </p:blipFill>
        <p:spPr>
          <a:xfrm>
            <a:off x="2942666" y="3169597"/>
            <a:ext cx="783035" cy="783035"/>
          </a:xfrm>
          <a:prstGeom prst="rect">
            <a:avLst/>
          </a:prstGeom>
        </p:spPr>
      </p:pic>
      <p:sp>
        <p:nvSpPr>
          <p:cNvPr id="75" name="Rechteck 74">
            <a:extLst>
              <a:ext uri="{FF2B5EF4-FFF2-40B4-BE49-F238E27FC236}">
                <a16:creationId xmlns:a16="http://schemas.microsoft.com/office/drawing/2014/main" id="{439A2887-67FC-BF72-4079-2F65E56724ED}"/>
              </a:ext>
            </a:extLst>
          </p:cNvPr>
          <p:cNvSpPr/>
          <p:nvPr/>
        </p:nvSpPr>
        <p:spPr>
          <a:xfrm>
            <a:off x="2942666" y="4024641"/>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4.3 Disassembly &amp; Recycling</a:t>
            </a:r>
          </a:p>
        </p:txBody>
      </p:sp>
      <p:pic>
        <p:nvPicPr>
          <p:cNvPr id="77" name="Grafik 76">
            <a:extLst>
              <a:ext uri="{FF2B5EF4-FFF2-40B4-BE49-F238E27FC236}">
                <a16:creationId xmlns:a16="http://schemas.microsoft.com/office/drawing/2014/main" id="{4C09EFE6-D9FA-3028-9E5C-50DD04785CB9}"/>
              </a:ext>
            </a:extLst>
          </p:cNvPr>
          <p:cNvPicPr>
            <a:picLocks/>
          </p:cNvPicPr>
          <p:nvPr/>
        </p:nvPicPr>
        <p:blipFill>
          <a:blip r:embed="rId26" cstate="print">
            <a:extLst>
              <a:ext uri="{28A0092B-C50C-407E-A947-70E740481C1C}">
                <a14:useLocalDpi xmlns:a14="http://schemas.microsoft.com/office/drawing/2010/main" val="0"/>
              </a:ext>
            </a:extLst>
          </a:blip>
          <a:stretch>
            <a:fillRect/>
          </a:stretch>
        </p:blipFill>
        <p:spPr>
          <a:xfrm>
            <a:off x="3815712" y="3169597"/>
            <a:ext cx="783035" cy="783035"/>
          </a:xfrm>
          <a:prstGeom prst="rect">
            <a:avLst/>
          </a:prstGeom>
        </p:spPr>
      </p:pic>
      <p:sp>
        <p:nvSpPr>
          <p:cNvPr id="78" name="Rechteck 77">
            <a:extLst>
              <a:ext uri="{FF2B5EF4-FFF2-40B4-BE49-F238E27FC236}">
                <a16:creationId xmlns:a16="http://schemas.microsoft.com/office/drawing/2014/main" id="{7BACD6D6-BC9A-A627-8A77-0200AEB34BC5}"/>
              </a:ext>
            </a:extLst>
          </p:cNvPr>
          <p:cNvSpPr/>
          <p:nvPr/>
        </p:nvSpPr>
        <p:spPr>
          <a:xfrm>
            <a:off x="3815712" y="4024641"/>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5 Procurement</a:t>
            </a:r>
          </a:p>
        </p:txBody>
      </p:sp>
      <p:pic>
        <p:nvPicPr>
          <p:cNvPr id="80" name="Grafik 79">
            <a:extLst>
              <a:ext uri="{FF2B5EF4-FFF2-40B4-BE49-F238E27FC236}">
                <a16:creationId xmlns:a16="http://schemas.microsoft.com/office/drawing/2014/main" id="{47607B1C-2E98-ACEA-711A-5E16D80FDE13}"/>
              </a:ext>
            </a:extLst>
          </p:cNvPr>
          <p:cNvPicPr>
            <a:picLocks/>
          </p:cNvPicPr>
          <p:nvPr/>
        </p:nvPicPr>
        <p:blipFill>
          <a:blip r:embed="rId27" cstate="print">
            <a:extLst>
              <a:ext uri="{28A0092B-C50C-407E-A947-70E740481C1C}">
                <a14:useLocalDpi xmlns:a14="http://schemas.microsoft.com/office/drawing/2010/main" val="0"/>
              </a:ext>
            </a:extLst>
          </a:blip>
          <a:stretch>
            <a:fillRect/>
          </a:stretch>
        </p:blipFill>
        <p:spPr>
          <a:xfrm>
            <a:off x="4688758" y="3169597"/>
            <a:ext cx="783035" cy="783035"/>
          </a:xfrm>
          <a:prstGeom prst="rect">
            <a:avLst/>
          </a:prstGeom>
        </p:spPr>
      </p:pic>
      <p:sp>
        <p:nvSpPr>
          <p:cNvPr id="81" name="Rechteck 80">
            <a:extLst>
              <a:ext uri="{FF2B5EF4-FFF2-40B4-BE49-F238E27FC236}">
                <a16:creationId xmlns:a16="http://schemas.microsoft.com/office/drawing/2014/main" id="{3505B159-A98B-7C06-2088-D717E8AED1A5}"/>
              </a:ext>
            </a:extLst>
          </p:cNvPr>
          <p:cNvSpPr/>
          <p:nvPr/>
        </p:nvSpPr>
        <p:spPr>
          <a:xfrm>
            <a:off x="4688758" y="4024641"/>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6.1 Design product line</a:t>
            </a:r>
          </a:p>
        </p:txBody>
      </p:sp>
      <p:pic>
        <p:nvPicPr>
          <p:cNvPr id="83" name="Grafik 82">
            <a:extLst>
              <a:ext uri="{FF2B5EF4-FFF2-40B4-BE49-F238E27FC236}">
                <a16:creationId xmlns:a16="http://schemas.microsoft.com/office/drawing/2014/main" id="{B76F36CE-5B55-524A-CF32-FE691DC7E20B}"/>
              </a:ext>
            </a:extLst>
          </p:cNvPr>
          <p:cNvPicPr>
            <a:picLocks/>
          </p:cNvPicPr>
          <p:nvPr/>
        </p:nvPicPr>
        <p:blipFill>
          <a:blip r:embed="rId28" cstate="print">
            <a:extLst>
              <a:ext uri="{28A0092B-C50C-407E-A947-70E740481C1C}">
                <a14:useLocalDpi xmlns:a14="http://schemas.microsoft.com/office/drawing/2010/main" val="0"/>
              </a:ext>
            </a:extLst>
          </a:blip>
          <a:stretch>
            <a:fillRect/>
          </a:stretch>
        </p:blipFill>
        <p:spPr>
          <a:xfrm>
            <a:off x="5561805" y="3169597"/>
            <a:ext cx="783035" cy="783035"/>
          </a:xfrm>
          <a:prstGeom prst="rect">
            <a:avLst/>
          </a:prstGeom>
        </p:spPr>
      </p:pic>
      <p:sp>
        <p:nvSpPr>
          <p:cNvPr id="84" name="Rechteck 83">
            <a:extLst>
              <a:ext uri="{FF2B5EF4-FFF2-40B4-BE49-F238E27FC236}">
                <a16:creationId xmlns:a16="http://schemas.microsoft.com/office/drawing/2014/main" id="{0A8961CE-0590-0CC5-9070-8AAE0CA7C29C}"/>
              </a:ext>
            </a:extLst>
          </p:cNvPr>
          <p:cNvSpPr/>
          <p:nvPr/>
        </p:nvSpPr>
        <p:spPr>
          <a:xfrm>
            <a:off x="5561805" y="4024641"/>
            <a:ext cx="783034"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450">
                <a:solidFill>
                  <a:srgbClr val="000000"/>
                </a:solidFill>
              </a:rPr>
              <a:t>6.2 Design product asset instance</a:t>
            </a:r>
            <a:endParaRPr lang="de-DE" sz="450">
              <a:solidFill>
                <a:srgbClr val="000000"/>
              </a:solidFill>
            </a:endParaRPr>
          </a:p>
        </p:txBody>
      </p:sp>
      <p:pic>
        <p:nvPicPr>
          <p:cNvPr id="86" name="Grafik 85">
            <a:extLst>
              <a:ext uri="{FF2B5EF4-FFF2-40B4-BE49-F238E27FC236}">
                <a16:creationId xmlns:a16="http://schemas.microsoft.com/office/drawing/2014/main" id="{97DD6BE1-9B7E-EC13-A313-D533F566FC8B}"/>
              </a:ext>
            </a:extLst>
          </p:cNvPr>
          <p:cNvPicPr>
            <a:picLocks/>
          </p:cNvPicPr>
          <p:nvPr/>
        </p:nvPicPr>
        <p:blipFill>
          <a:blip r:embed="rId28" cstate="print">
            <a:extLst>
              <a:ext uri="{28A0092B-C50C-407E-A947-70E740481C1C}">
                <a14:useLocalDpi xmlns:a14="http://schemas.microsoft.com/office/drawing/2010/main" val="0"/>
              </a:ext>
            </a:extLst>
          </a:blip>
          <a:stretch>
            <a:fillRect/>
          </a:stretch>
        </p:blipFill>
        <p:spPr>
          <a:xfrm>
            <a:off x="6434851" y="3169597"/>
            <a:ext cx="783035" cy="783035"/>
          </a:xfrm>
          <a:prstGeom prst="rect">
            <a:avLst/>
          </a:prstGeom>
        </p:spPr>
      </p:pic>
      <p:sp>
        <p:nvSpPr>
          <p:cNvPr id="87" name="Rechteck 86">
            <a:extLst>
              <a:ext uri="{FF2B5EF4-FFF2-40B4-BE49-F238E27FC236}">
                <a16:creationId xmlns:a16="http://schemas.microsoft.com/office/drawing/2014/main" id="{6B87E158-1465-4FB1-580D-D87C033774D0}"/>
              </a:ext>
            </a:extLst>
          </p:cNvPr>
          <p:cNvSpPr/>
          <p:nvPr/>
        </p:nvSpPr>
        <p:spPr>
          <a:xfrm>
            <a:off x="6434851" y="4024641"/>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6.3 Definition product asset instance configurability space</a:t>
            </a:r>
          </a:p>
        </p:txBody>
      </p:sp>
      <p:pic>
        <p:nvPicPr>
          <p:cNvPr id="89" name="Grafik 88">
            <a:extLst>
              <a:ext uri="{FF2B5EF4-FFF2-40B4-BE49-F238E27FC236}">
                <a16:creationId xmlns:a16="http://schemas.microsoft.com/office/drawing/2014/main" id="{5469B513-6B99-0EC1-BCAA-4F83B50B2503}"/>
              </a:ext>
            </a:extLst>
          </p:cNvPr>
          <p:cNvPicPr>
            <a:picLocks/>
          </p:cNvPicPr>
          <p:nvPr/>
        </p:nvPicPr>
        <p:blipFill>
          <a:blip r:embed="rId29" cstate="print">
            <a:extLst>
              <a:ext uri="{28A0092B-C50C-407E-A947-70E740481C1C}">
                <a14:useLocalDpi xmlns:a14="http://schemas.microsoft.com/office/drawing/2010/main" val="0"/>
              </a:ext>
            </a:extLst>
          </a:blip>
          <a:stretch>
            <a:fillRect/>
          </a:stretch>
        </p:blipFill>
        <p:spPr>
          <a:xfrm>
            <a:off x="7307897" y="3169597"/>
            <a:ext cx="783035" cy="783035"/>
          </a:xfrm>
          <a:prstGeom prst="rect">
            <a:avLst/>
          </a:prstGeom>
        </p:spPr>
      </p:pic>
      <p:sp>
        <p:nvSpPr>
          <p:cNvPr id="90" name="Rechteck 89">
            <a:extLst>
              <a:ext uri="{FF2B5EF4-FFF2-40B4-BE49-F238E27FC236}">
                <a16:creationId xmlns:a16="http://schemas.microsoft.com/office/drawing/2014/main" id="{6F636355-9AEF-B12F-4269-86F223AE31E0}"/>
              </a:ext>
            </a:extLst>
          </p:cNvPr>
          <p:cNvSpPr/>
          <p:nvPr/>
        </p:nvSpPr>
        <p:spPr>
          <a:xfrm>
            <a:off x="7307897" y="4024641"/>
            <a:ext cx="783035" cy="156607"/>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50">
                <a:solidFill>
                  <a:srgbClr val="000000"/>
                </a:solidFill>
              </a:rPr>
              <a:t>7 Long-Term Archiving</a:t>
            </a:r>
          </a:p>
        </p:txBody>
      </p:sp>
    </p:spTree>
    <p:extLst>
      <p:ext uri="{BB962C8B-B14F-4D97-AF65-F5344CB8AC3E}">
        <p14:creationId xmlns:p14="http://schemas.microsoft.com/office/powerpoint/2010/main" val="3290831489"/>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lstStyle/>
          <a:p>
            <a:r>
              <a:rPr lang="de-DE">
                <a:hlinkClick r:id="rId2" action="ppaction://hlinksldjump"/>
              </a:rPr>
              <a:t>◆</a:t>
            </a:r>
            <a:r>
              <a:rPr lang="de-DE"/>
              <a:t> &gt; CASCaDE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730224554"/>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167640">
                <a:tc>
                  <a:txBody>
                    <a:bodyPr/>
                    <a:lstStyle/>
                    <a:p>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8FB77273-5EE5-0E95-C76B-4FB38418D7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spTree>
    <p:extLst>
      <p:ext uri="{BB962C8B-B14F-4D97-AF65-F5344CB8AC3E}">
        <p14:creationId xmlns:p14="http://schemas.microsoft.com/office/powerpoint/2010/main" val="2514745913"/>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normAutofit fontScale="90000"/>
          </a:bodyPr>
          <a:lstStyle/>
          <a:p>
            <a:r>
              <a:rPr lang="de-DE" sz="2000">
                <a:hlinkClick r:id="rId2" action="ppaction://hlinksldjump"/>
              </a:rPr>
              <a:t>◆</a:t>
            </a:r>
            <a:r>
              <a:rPr lang="de-DE" sz="2000"/>
              <a:t> &gt; </a:t>
            </a:r>
            <a:r>
              <a:rPr lang="de-DE" sz="2000">
                <a:hlinkClick r:id="rId3" action="ppaction://hlinksldjump"/>
              </a:rPr>
              <a:t>CASCaDE</a:t>
            </a:r>
            <a:r>
              <a:rPr lang="de-DE" sz="2000"/>
              <a:t> &gt; </a:t>
            </a:r>
            <a:r>
              <a:rPr lang="en-US" sz="2000"/>
              <a:t>EJ-4 Collaborative 3D MBD, Electrical and Software Design Co-Development</a:t>
            </a:r>
            <a:r>
              <a:rPr lang="de-DE"/>
              <a:t>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792323690"/>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335280">
                <a:tc>
                  <a:txBody>
                    <a:bodyPr/>
                    <a:lstStyle/>
                    <a:p>
                      <a:r>
                        <a:rPr lang="en-US" sz="1100" b="0" noProof="0"/>
                        <a:t>Establish method and tool to collaboratively develop and manage 3D MBD and E-BOM connected to the Requirements, Functional and Logical Archtecture (L-BOM)</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22BB156A-D4EE-7984-9139-03A43F42F98D}"/>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spTree>
    <p:extLst>
      <p:ext uri="{BB962C8B-B14F-4D97-AF65-F5344CB8AC3E}">
        <p14:creationId xmlns:p14="http://schemas.microsoft.com/office/powerpoint/2010/main" val="3744680944"/>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normAutofit fontScale="90000"/>
          </a:bodyPr>
          <a:lstStyle/>
          <a:p>
            <a:r>
              <a:rPr lang="de-DE" sz="2000">
                <a:hlinkClick r:id="rId2" action="ppaction://hlinksldjump"/>
              </a:rPr>
              <a:t>◆</a:t>
            </a:r>
            <a:r>
              <a:rPr lang="de-DE" sz="2000"/>
              <a:t> &gt; </a:t>
            </a:r>
            <a:r>
              <a:rPr lang="de-DE" sz="2000">
                <a:hlinkClick r:id="rId3" action="ppaction://hlinksldjump"/>
              </a:rPr>
              <a:t>CASCaDE</a:t>
            </a:r>
            <a:r>
              <a:rPr lang="de-DE" sz="2000"/>
              <a:t> &gt; </a:t>
            </a:r>
            <a:r>
              <a:rPr lang="en-US" sz="2000">
                <a:hlinkClick r:id="rId4" action="ppaction://hlinksldjump"/>
              </a:rPr>
              <a:t>EJ-4 Collaborative 3D MBD, Electrical and Software Design Co-Development</a:t>
            </a:r>
            <a:r>
              <a:rPr lang="en-US" sz="2000"/>
              <a:t> &gt; 1.2.1 Mechanical Design</a:t>
            </a:r>
            <a:r>
              <a:rPr lang="de-DE"/>
              <a:t>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2801683358"/>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670560">
                <a:tc>
                  <a:txBody>
                    <a:bodyPr/>
                    <a:lstStyle/>
                    <a:p>
                      <a:r>
                        <a:rPr lang="en-US" sz="1100" b="0" noProof="0"/>
                        <a:t>In Mechanical Design, physical product structure, product geometry, as well as all specifications are defined.</a:t>
                      </a:r>
                    </a:p>
                    <a:p>
                      <a:r>
                        <a:rPr lang="en-US" sz="1100" b="0" noProof="0"/>
                        <a:t>This includes shape, dimensioning and tolerancing, material (including semi-finished parts and treatment), surface and edge specifications.</a:t>
                      </a:r>
                    </a:p>
                    <a:p>
                      <a:r>
                        <a:rPr lang="en-US" sz="1100" b="0" noProof="0"/>
                        <a:t>Mechanical design is usually conducted using a mechanical CAD system.</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3F2B8ADA-318A-4D51-753B-160B4D5BDE0F}"/>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F3B69A9E-50AD-799A-F968-C5855AACEB80}"/>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5896" y="1779662"/>
            <a:ext cx="2823771" cy="2823771"/>
          </a:xfrm>
          <a:prstGeom prst="rect">
            <a:avLst/>
          </a:prstGeom>
        </p:spPr>
      </p:pic>
    </p:spTree>
    <p:extLst>
      <p:ext uri="{BB962C8B-B14F-4D97-AF65-F5344CB8AC3E}">
        <p14:creationId xmlns:p14="http://schemas.microsoft.com/office/powerpoint/2010/main" val="3025960763"/>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CASCaDE</a:t>
            </a:r>
            <a:r>
              <a:rPr lang="de-DE"/>
              <a:t> &gt; </a:t>
            </a:r>
            <a:r>
              <a:rPr lang="en-US">
                <a:hlinkClick r:id="rId4" action="ppaction://hlinksldjump"/>
              </a:rPr>
              <a:t>EJ-4 Collaborative 3D MBD, Electrical and Software Design Co-Development</a:t>
            </a:r>
            <a:r>
              <a:rPr lang="en-US"/>
              <a:t> &gt; </a:t>
            </a:r>
            <a:r>
              <a:rPr lang="en-US">
                <a:hlinkClick r:id="rId5" action="ppaction://hlinksldjump"/>
              </a:rPr>
              <a:t>1.2.1 Mechanical Design</a:t>
            </a:r>
            <a:r>
              <a:rPr lang="en-US"/>
              <a:t> &gt; 1.2.1.1 Define Joining Elements</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872561969"/>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167640">
                <a:tc>
                  <a:txBody>
                    <a:bodyPr/>
                    <a:lstStyle/>
                    <a:p>
                      <a:r>
                        <a:rPr lang="en-AU" sz="1100" noProof="0" dirty="0"/>
                        <a:t>Description</a:t>
                      </a:r>
                    </a:p>
                  </a:txBody>
                  <a:tcPr/>
                </a:tc>
                <a:tc>
                  <a:txBody>
                    <a:bodyPr/>
                    <a:lstStyle/>
                    <a:p>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3723889216"/>
                  </a:ext>
                </a:extLst>
              </a:tr>
              <a:tr h="335280">
                <a:tc>
                  <a:txBody>
                    <a:bodyPr/>
                    <a:lstStyle/>
                    <a:p>
                      <a:r>
                        <a:rPr lang="en-AU" sz="1100" noProof="0" dirty="0"/>
                        <a:t>Inputs</a:t>
                      </a:r>
                    </a:p>
                  </a:txBody>
                  <a:tcPr/>
                </a:tc>
                <a:tc>
                  <a:txBody>
                    <a:bodyPr/>
                    <a:lstStyle/>
                    <a:p>
                      <a:r>
                        <a:rPr lang="en-AU" sz="1100" b="0" noProof="0"/>
                        <a:t>System Requirement, Mechanical Component, Face, Material, Joining Process</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Joining Element</a:t>
                      </a: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52816F28-3D2E-ABD5-38FE-279BF33B3C41}"/>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1124730292"/>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CASCaDE</a:t>
            </a:r>
            <a:r>
              <a:rPr lang="de-DE"/>
              <a:t> &gt; </a:t>
            </a:r>
            <a:r>
              <a:rPr lang="en-US">
                <a:hlinkClick r:id="rId4" action="ppaction://hlinksldjump"/>
              </a:rPr>
              <a:t>EJ-4 Collaborative 3D MBD, Electrical and Software Design Co-Development</a:t>
            </a:r>
            <a:r>
              <a:rPr lang="en-US"/>
              <a:t> &gt; </a:t>
            </a:r>
            <a:r>
              <a:rPr lang="en-US">
                <a:hlinkClick r:id="rId5" action="ppaction://hlinksldjump"/>
              </a:rPr>
              <a:t>1.2.1 Mechanical Design</a:t>
            </a:r>
            <a:r>
              <a:rPr lang="en-US"/>
              <a:t> &gt; </a:t>
            </a:r>
            <a:r>
              <a:rPr lang="en-US">
                <a:hlinkClick r:id="rId6" action="ppaction://hlinksldjump"/>
              </a:rPr>
              <a:t>1.2.1.1 Define Joining Elements</a:t>
            </a:r>
            <a:endParaRPr lang="de-DE" dirty="0"/>
          </a:p>
        </p:txBody>
      </p:sp>
      <p:sp>
        <p:nvSpPr>
          <p:cNvPr id="3" name="Rechteck 2">
            <a:extLst>
              <a:ext uri="{FF2B5EF4-FFF2-40B4-BE49-F238E27FC236}">
                <a16:creationId xmlns:a16="http://schemas.microsoft.com/office/drawing/2014/main" id="{86B09876-AB8C-787B-719E-84FECD6864B2}"/>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1.2.1.1 Define Joining Elements</a:t>
            </a:r>
            <a:endParaRPr lang="de-DE" sz="600">
              <a:solidFill>
                <a:srgbClr val="000000"/>
              </a:solidFill>
            </a:endParaRPr>
          </a:p>
        </p:txBody>
      </p:sp>
      <p:sp>
        <p:nvSpPr>
          <p:cNvPr id="4" name="Rechteck 3">
            <a:extLst>
              <a:ext uri="{FF2B5EF4-FFF2-40B4-BE49-F238E27FC236}">
                <a16:creationId xmlns:a16="http://schemas.microsoft.com/office/drawing/2014/main" id="{15B79E1D-371E-55EC-06DD-1BCE86D52A07}"/>
              </a:ext>
            </a:extLst>
          </p:cNvPr>
          <p:cNvSpPr/>
          <p:nvPr/>
        </p:nvSpPr>
        <p:spPr>
          <a:xfrm>
            <a:off x="323528" y="1502090"/>
            <a:ext cx="2352255" cy="22340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5" name="Rechteck 4">
            <a:extLst>
              <a:ext uri="{FF2B5EF4-FFF2-40B4-BE49-F238E27FC236}">
                <a16:creationId xmlns:a16="http://schemas.microsoft.com/office/drawing/2014/main" id="{4430D7D2-5082-831D-A222-944E1FC9BB5D}"/>
              </a:ext>
            </a:extLst>
          </p:cNvPr>
          <p:cNvSpPr/>
          <p:nvPr/>
        </p:nvSpPr>
        <p:spPr>
          <a:xfrm>
            <a:off x="345868" y="1747835"/>
            <a:ext cx="2307574" cy="22340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Requirement</a:t>
            </a:r>
          </a:p>
        </p:txBody>
      </p:sp>
      <p:cxnSp>
        <p:nvCxnSpPr>
          <p:cNvPr id="7" name="Verbinder: gewinkelt 6">
            <a:extLst>
              <a:ext uri="{FF2B5EF4-FFF2-40B4-BE49-F238E27FC236}">
                <a16:creationId xmlns:a16="http://schemas.microsoft.com/office/drawing/2014/main" id="{9245F6E9-27BE-A90B-095F-D007F5E33F2F}"/>
              </a:ext>
            </a:extLst>
          </p:cNvPr>
          <p:cNvCxnSpPr>
            <a:stCxn id="5" idx="3"/>
            <a:endCxn id="3" idx="1"/>
          </p:cNvCxnSpPr>
          <p:nvPr/>
        </p:nvCxnSpPr>
        <p:spPr>
          <a:xfrm>
            <a:off x="2653442" y="1859537"/>
            <a:ext cx="742431" cy="982976"/>
          </a:xfrm>
          <a:prstGeom prst="bentConnector3">
            <a:avLst>
              <a:gd name="adj1" fmla="val 5062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 name="Rechteck 7">
            <a:extLst>
              <a:ext uri="{FF2B5EF4-FFF2-40B4-BE49-F238E27FC236}">
                <a16:creationId xmlns:a16="http://schemas.microsoft.com/office/drawing/2014/main" id="{BCDCB3E5-D725-B8E1-BA62-68FC7348D142}"/>
              </a:ext>
            </a:extLst>
          </p:cNvPr>
          <p:cNvSpPr/>
          <p:nvPr/>
        </p:nvSpPr>
        <p:spPr>
          <a:xfrm>
            <a:off x="323528" y="2015919"/>
            <a:ext cx="2352255" cy="22340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9" name="Rechteck 8">
            <a:extLst>
              <a:ext uri="{FF2B5EF4-FFF2-40B4-BE49-F238E27FC236}">
                <a16:creationId xmlns:a16="http://schemas.microsoft.com/office/drawing/2014/main" id="{4C835F8B-F891-E775-38C9-B470B97CF421}"/>
              </a:ext>
            </a:extLst>
          </p:cNvPr>
          <p:cNvSpPr/>
          <p:nvPr/>
        </p:nvSpPr>
        <p:spPr>
          <a:xfrm>
            <a:off x="345868" y="2261663"/>
            <a:ext cx="2307574" cy="22340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0" name="Rechteck 9">
            <a:extLst>
              <a:ext uri="{FF2B5EF4-FFF2-40B4-BE49-F238E27FC236}">
                <a16:creationId xmlns:a16="http://schemas.microsoft.com/office/drawing/2014/main" id="{C4A148CF-F929-A863-43B0-41F9B3E1229A}"/>
              </a:ext>
            </a:extLst>
          </p:cNvPr>
          <p:cNvSpPr/>
          <p:nvPr/>
        </p:nvSpPr>
        <p:spPr>
          <a:xfrm>
            <a:off x="368209" y="2529748"/>
            <a:ext cx="2262893" cy="22340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1" name="Verbinder: gewinkelt 10">
            <a:extLst>
              <a:ext uri="{FF2B5EF4-FFF2-40B4-BE49-F238E27FC236}">
                <a16:creationId xmlns:a16="http://schemas.microsoft.com/office/drawing/2014/main" id="{5AE4953C-5289-30AE-1A04-7B3FF76F6437}"/>
              </a:ext>
            </a:extLst>
          </p:cNvPr>
          <p:cNvCxnSpPr>
            <a:stCxn id="10" idx="3"/>
            <a:endCxn id="3" idx="1"/>
          </p:cNvCxnSpPr>
          <p:nvPr/>
        </p:nvCxnSpPr>
        <p:spPr>
          <a:xfrm>
            <a:off x="2631102" y="2641450"/>
            <a:ext cx="764771" cy="201063"/>
          </a:xfrm>
          <a:prstGeom prst="bentConnector3">
            <a:avLst>
              <a:gd name="adj1" fmla="val 5126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2" name="Rechteck 11">
            <a:extLst>
              <a:ext uri="{FF2B5EF4-FFF2-40B4-BE49-F238E27FC236}">
                <a16:creationId xmlns:a16="http://schemas.microsoft.com/office/drawing/2014/main" id="{8521C42C-6F69-3E5A-E09B-1C3889C440E1}"/>
              </a:ext>
            </a:extLst>
          </p:cNvPr>
          <p:cNvSpPr/>
          <p:nvPr/>
        </p:nvSpPr>
        <p:spPr>
          <a:xfrm>
            <a:off x="368209" y="2820172"/>
            <a:ext cx="2262893"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Face</a:t>
            </a:r>
          </a:p>
        </p:txBody>
      </p:sp>
      <p:cxnSp>
        <p:nvCxnSpPr>
          <p:cNvPr id="13" name="Verbinder: gewinkelt 12">
            <a:extLst>
              <a:ext uri="{FF2B5EF4-FFF2-40B4-BE49-F238E27FC236}">
                <a16:creationId xmlns:a16="http://schemas.microsoft.com/office/drawing/2014/main" id="{DAE55099-6EC5-A594-96E6-2956A313AF54}"/>
              </a:ext>
            </a:extLst>
          </p:cNvPr>
          <p:cNvCxnSpPr>
            <a:stCxn id="12" idx="3"/>
            <a:endCxn id="3" idx="1"/>
          </p:cNvCxnSpPr>
          <p:nvPr/>
        </p:nvCxnSpPr>
        <p:spPr>
          <a:xfrm flipV="1">
            <a:off x="2631102" y="2842513"/>
            <a:ext cx="764771" cy="89361"/>
          </a:xfrm>
          <a:prstGeom prst="bentConnector3">
            <a:avLst>
              <a:gd name="adj1" fmla="val 5126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4" name="Rechteck 13">
            <a:extLst>
              <a:ext uri="{FF2B5EF4-FFF2-40B4-BE49-F238E27FC236}">
                <a16:creationId xmlns:a16="http://schemas.microsoft.com/office/drawing/2014/main" id="{CC399085-D0A0-1D1B-AADD-080C01DE0441}"/>
              </a:ext>
            </a:extLst>
          </p:cNvPr>
          <p:cNvSpPr/>
          <p:nvPr/>
        </p:nvSpPr>
        <p:spPr>
          <a:xfrm>
            <a:off x="368209" y="3110597"/>
            <a:ext cx="2262893"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5" name="Verbinder: gewinkelt 14">
            <a:extLst>
              <a:ext uri="{FF2B5EF4-FFF2-40B4-BE49-F238E27FC236}">
                <a16:creationId xmlns:a16="http://schemas.microsoft.com/office/drawing/2014/main" id="{076515CB-7611-D69A-7E8B-8B478B24D76B}"/>
              </a:ext>
            </a:extLst>
          </p:cNvPr>
          <p:cNvCxnSpPr>
            <a:stCxn id="14" idx="3"/>
            <a:endCxn id="3" idx="1"/>
          </p:cNvCxnSpPr>
          <p:nvPr/>
        </p:nvCxnSpPr>
        <p:spPr>
          <a:xfrm flipV="1">
            <a:off x="2631102" y="2842513"/>
            <a:ext cx="764771" cy="379786"/>
          </a:xfrm>
          <a:prstGeom prst="bentConnector3">
            <a:avLst>
              <a:gd name="adj1" fmla="val 5126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AC0C1A79-11B5-94E2-0438-E7B5C3ECE1AD}"/>
              </a:ext>
            </a:extLst>
          </p:cNvPr>
          <p:cNvSpPr/>
          <p:nvPr/>
        </p:nvSpPr>
        <p:spPr>
          <a:xfrm>
            <a:off x="323528" y="3401022"/>
            <a:ext cx="2352255" cy="22340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&amp; Supply Chain</a:t>
            </a:r>
          </a:p>
        </p:txBody>
      </p:sp>
      <p:sp>
        <p:nvSpPr>
          <p:cNvPr id="17" name="Rechteck 16">
            <a:extLst>
              <a:ext uri="{FF2B5EF4-FFF2-40B4-BE49-F238E27FC236}">
                <a16:creationId xmlns:a16="http://schemas.microsoft.com/office/drawing/2014/main" id="{A290F430-F342-EA98-8AF9-E7E75EE893CF}"/>
              </a:ext>
            </a:extLst>
          </p:cNvPr>
          <p:cNvSpPr/>
          <p:nvPr/>
        </p:nvSpPr>
        <p:spPr>
          <a:xfrm>
            <a:off x="345868" y="3646766"/>
            <a:ext cx="2307574" cy="22340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Process</a:t>
            </a:r>
          </a:p>
        </p:txBody>
      </p:sp>
      <p:sp>
        <p:nvSpPr>
          <p:cNvPr id="18" name="Rechteck 17">
            <a:extLst>
              <a:ext uri="{FF2B5EF4-FFF2-40B4-BE49-F238E27FC236}">
                <a16:creationId xmlns:a16="http://schemas.microsoft.com/office/drawing/2014/main" id="{E8404628-1760-B68F-4E3D-C0BAEF95E3EB}"/>
              </a:ext>
            </a:extLst>
          </p:cNvPr>
          <p:cNvSpPr/>
          <p:nvPr/>
        </p:nvSpPr>
        <p:spPr>
          <a:xfrm>
            <a:off x="368209" y="3914850"/>
            <a:ext cx="2262893"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Process</a:t>
            </a:r>
          </a:p>
        </p:txBody>
      </p:sp>
      <p:cxnSp>
        <p:nvCxnSpPr>
          <p:cNvPr id="19" name="Verbinder: gewinkelt 18">
            <a:extLst>
              <a:ext uri="{FF2B5EF4-FFF2-40B4-BE49-F238E27FC236}">
                <a16:creationId xmlns:a16="http://schemas.microsoft.com/office/drawing/2014/main" id="{14FC8FDE-C732-E9D8-C0F4-42488314FF3E}"/>
              </a:ext>
            </a:extLst>
          </p:cNvPr>
          <p:cNvCxnSpPr>
            <a:stCxn id="18" idx="3"/>
            <a:endCxn id="3" idx="1"/>
          </p:cNvCxnSpPr>
          <p:nvPr/>
        </p:nvCxnSpPr>
        <p:spPr>
          <a:xfrm flipV="1">
            <a:off x="2631102" y="2842513"/>
            <a:ext cx="764771" cy="1184039"/>
          </a:xfrm>
          <a:prstGeom prst="bentConnector3">
            <a:avLst>
              <a:gd name="adj1" fmla="val 5126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B58BA350-2273-1C8E-A9B8-EEFC5547E4AE}"/>
              </a:ext>
            </a:extLst>
          </p:cNvPr>
          <p:cNvSpPr/>
          <p:nvPr/>
        </p:nvSpPr>
        <p:spPr>
          <a:xfrm>
            <a:off x="6468218" y="2662490"/>
            <a:ext cx="2352254"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Element</a:t>
            </a:r>
          </a:p>
        </p:txBody>
      </p:sp>
      <p:cxnSp>
        <p:nvCxnSpPr>
          <p:cNvPr id="21" name="Verbinder: gewinkelt 20">
            <a:extLst>
              <a:ext uri="{FF2B5EF4-FFF2-40B4-BE49-F238E27FC236}">
                <a16:creationId xmlns:a16="http://schemas.microsoft.com/office/drawing/2014/main" id="{21F24184-FBFA-E725-5B80-9CD99182E0A1}"/>
              </a:ext>
            </a:extLst>
          </p:cNvPr>
          <p:cNvCxnSpPr>
            <a:stCxn id="3" idx="3"/>
            <a:endCxn id="20" idx="1"/>
          </p:cNvCxnSpPr>
          <p:nvPr/>
        </p:nvCxnSpPr>
        <p:spPr>
          <a:xfrm>
            <a:off x="5748127" y="2842513"/>
            <a:ext cx="720091" cy="12700"/>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9632135"/>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CASCaDE</a:t>
            </a:r>
            <a:r>
              <a:rPr lang="de-DE"/>
              <a:t> &gt; </a:t>
            </a:r>
            <a:r>
              <a:rPr lang="en-US">
                <a:hlinkClick r:id="rId4" action="ppaction://hlinksldjump"/>
              </a:rPr>
              <a:t>EJ-4 Collaborative 3D MBD, Electrical and Software Design Co-Development</a:t>
            </a:r>
            <a:r>
              <a:rPr lang="en-US"/>
              <a:t> &gt; 1.2.2 Electrical/Electronical Design</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91442092"/>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1050" noProof="0" dirty="0"/>
                        <a:t>Description</a:t>
                      </a:r>
                    </a:p>
                  </a:txBody>
                  <a:tcPr/>
                </a:tc>
                <a:tc>
                  <a:txBody>
                    <a:bodyPr/>
                    <a:lstStyle/>
                    <a:p>
                      <a:r>
                        <a:rPr lang="en-US" sz="1050" b="0" noProof="0"/>
                        <a:t>In Electrical/Electronic Design, all electrical and electronic products functions will be implemented through electrical and electonic components selection and allocation, circuit board design, and wire and harness routing.</a:t>
                      </a:r>
                    </a:p>
                    <a:p>
                      <a:r>
                        <a:rPr lang="en-US" sz="1050" b="0" noProof="0"/>
                        <a:t>Electrical/Electronic Design is usually performed using an electrical/electronic CAD system.</a:t>
                      </a:r>
                      <a:endParaRPr lang="en-AU" sz="1050" b="0" noProof="0" dirty="0"/>
                    </a:p>
                  </a:txBody>
                  <a:tcPr/>
                </a:tc>
                <a:extLst>
                  <a:ext uri="{0D108BD9-81ED-4DB2-BD59-A6C34878D82A}">
                    <a16:rowId xmlns:a16="http://schemas.microsoft.com/office/drawing/2014/main" val="265767748"/>
                  </a:ext>
                </a:extLst>
              </a:tr>
              <a:tr h="0">
                <a:tc>
                  <a:txBody>
                    <a:bodyPr/>
                    <a:lstStyle/>
                    <a:p>
                      <a:r>
                        <a:rPr lang="en-AU" sz="1050" noProof="0" dirty="0"/>
                        <a:t>Roles</a:t>
                      </a:r>
                    </a:p>
                  </a:txBody>
                  <a:tcPr/>
                </a:tc>
                <a:tc>
                  <a:txBody>
                    <a:bodyPr/>
                    <a:lstStyle/>
                    <a:p>
                      <a:endParaRPr lang="en-AU" sz="1050" b="0" noProof="0" dirty="0"/>
                    </a:p>
                  </a:txBody>
                  <a:tcPr/>
                </a:tc>
                <a:extLst>
                  <a:ext uri="{0D108BD9-81ED-4DB2-BD59-A6C34878D82A}">
                    <a16:rowId xmlns:a16="http://schemas.microsoft.com/office/drawing/2014/main" val="4228250567"/>
                  </a:ext>
                </a:extLst>
              </a:tr>
              <a:tr h="0">
                <a:tc>
                  <a:txBody>
                    <a:bodyPr/>
                    <a:lstStyle/>
                    <a:p>
                      <a:r>
                        <a:rPr lang="en-AU" sz="105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50" b="0" noProof="0" dirty="0"/>
                    </a:p>
                  </a:txBody>
                  <a:tcPr/>
                </a:tc>
                <a:extLst>
                  <a:ext uri="{0D108BD9-81ED-4DB2-BD59-A6C34878D82A}">
                    <a16:rowId xmlns:a16="http://schemas.microsoft.com/office/drawing/2014/main" val="234396257"/>
                  </a:ext>
                </a:extLst>
              </a:tr>
              <a:tr h="0">
                <a:tc>
                  <a:txBody>
                    <a:bodyPr/>
                    <a:lstStyle/>
                    <a:p>
                      <a:r>
                        <a:rPr lang="en-AU" sz="105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50" b="0" noProof="0" dirty="0"/>
                    </a:p>
                  </a:txBody>
                  <a:tcPr/>
                </a:tc>
                <a:extLst>
                  <a:ext uri="{0D108BD9-81ED-4DB2-BD59-A6C34878D82A}">
                    <a16:rowId xmlns:a16="http://schemas.microsoft.com/office/drawing/2014/main" val="929043427"/>
                  </a:ext>
                </a:extLst>
              </a:tr>
              <a:tr h="0">
                <a:tc>
                  <a:txBody>
                    <a:bodyPr/>
                    <a:lstStyle/>
                    <a:p>
                      <a:r>
                        <a:rPr lang="en-AU" sz="105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050" b="0" noProof="0"/>
                        <a:t>ECAD Systems, PDM Systems</a:t>
                      </a:r>
                      <a:endParaRPr lang="en-AU" sz="1050" b="0" noProof="0" dirty="0"/>
                    </a:p>
                  </a:txBody>
                  <a:tcPr/>
                </a:tc>
                <a:extLst>
                  <a:ext uri="{0D108BD9-81ED-4DB2-BD59-A6C34878D82A}">
                    <a16:rowId xmlns:a16="http://schemas.microsoft.com/office/drawing/2014/main" val="3723889216"/>
                  </a:ext>
                </a:extLst>
              </a:tr>
              <a:tr h="0">
                <a:tc>
                  <a:txBody>
                    <a:bodyPr/>
                    <a:lstStyle/>
                    <a:p>
                      <a:r>
                        <a:rPr lang="en-AU" sz="1050" noProof="0" dirty="0"/>
                        <a:t>Inputs</a:t>
                      </a:r>
                    </a:p>
                  </a:txBody>
                  <a:tcPr/>
                </a:tc>
                <a:tc>
                  <a:txBody>
                    <a:bodyPr/>
                    <a:lstStyle/>
                    <a:p>
                      <a:r>
                        <a:rPr lang="en-AU" sz="1050" b="0" noProof="0"/>
                        <a:t>System Requirement, Function, System Component, Component Interface, Component Connection, Component State, Mechanical Component, Body</a:t>
                      </a:r>
                      <a:endParaRPr lang="en-AU" sz="1050" b="0" noProof="0" dirty="0"/>
                    </a:p>
                  </a:txBody>
                  <a:tcPr/>
                </a:tc>
                <a:extLst>
                  <a:ext uri="{0D108BD9-81ED-4DB2-BD59-A6C34878D82A}">
                    <a16:rowId xmlns:a16="http://schemas.microsoft.com/office/drawing/2014/main" val="2071258178"/>
                  </a:ext>
                </a:extLst>
              </a:tr>
              <a:tr h="0">
                <a:tc>
                  <a:txBody>
                    <a:bodyPr/>
                    <a:lstStyle/>
                    <a:p>
                      <a:r>
                        <a:rPr lang="en-AU" sz="105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050" b="0" noProof="0"/>
                        <a:t>Electric/Electronic Component, Electric/Electronic Port, Electric/Electronic Connection, Configuration, Variant, Reference</a:t>
                      </a:r>
                      <a:endParaRPr lang="en-AU" sz="105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0D0F9987-08C8-2A43-481B-49EE94A8B74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4003845165"/>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a:t>
            </a:r>
            <a:r>
              <a:rPr lang="de-DE" dirty="0" err="1"/>
              <a:t>Roles</a:t>
            </a:r>
            <a:endParaRPr lang="de-DE" dirty="0"/>
          </a:p>
        </p:txBody>
      </p:sp>
      <p:graphicFrame>
        <p:nvGraphicFramePr>
          <p:cNvPr id="7" name="Inhaltsplatzhalter 6" descr="Table:Domain">
            <a:extLst>
              <a:ext uri="{FF2B5EF4-FFF2-40B4-BE49-F238E27FC236}">
                <a16:creationId xmlns:a16="http://schemas.microsoft.com/office/drawing/2014/main" id="{79B959C3-77BB-4A82-9203-DE3871E9FCC0}"/>
              </a:ext>
            </a:extLst>
          </p:cNvPr>
          <p:cNvGraphicFramePr>
            <a:graphicFrameLocks/>
          </p:cNvGraphicFramePr>
          <p:nvPr/>
        </p:nvGraphicFramePr>
        <p:xfrm>
          <a:off x="395535" y="962024"/>
          <a:ext cx="8424937" cy="487680"/>
        </p:xfrm>
        <a:graphic>
          <a:graphicData uri="http://schemas.openxmlformats.org/drawingml/2006/table">
            <a:tbl>
              <a:tblPr firstRow="1" bandRow="1">
                <a:tableStyleId>{5C22544A-7EE6-4342-B048-85BDC9FD1C3A}</a:tableStyleId>
              </a:tblPr>
              <a:tblGrid>
                <a:gridCol w="1728193">
                  <a:extLst>
                    <a:ext uri="{9D8B030D-6E8A-4147-A177-3AD203B41FA5}">
                      <a16:colId xmlns:a16="http://schemas.microsoft.com/office/drawing/2014/main" val="1376427917"/>
                    </a:ext>
                  </a:extLst>
                </a:gridCol>
                <a:gridCol w="3528392">
                  <a:extLst>
                    <a:ext uri="{9D8B030D-6E8A-4147-A177-3AD203B41FA5}">
                      <a16:colId xmlns:a16="http://schemas.microsoft.com/office/drawing/2014/main" val="3583956685"/>
                    </a:ext>
                  </a:extLst>
                </a:gridCol>
                <a:gridCol w="3168352">
                  <a:extLst>
                    <a:ext uri="{9D8B030D-6E8A-4147-A177-3AD203B41FA5}">
                      <a16:colId xmlns:a16="http://schemas.microsoft.com/office/drawing/2014/main" val="3983666414"/>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Use-Cases</a:t>
                      </a:r>
                    </a:p>
                  </a:txBody>
                  <a:tcPr/>
                </a:tc>
                <a:extLst>
                  <a:ext uri="{0D108BD9-81ED-4DB2-BD59-A6C34878D82A}">
                    <a16:rowId xmlns:a16="http://schemas.microsoft.com/office/drawing/2014/main" val="265767748"/>
                  </a:ext>
                </a:extLst>
              </a:tr>
              <a:tr h="243000">
                <a:tc>
                  <a:txBody>
                    <a:bodyPr/>
                    <a:lstStyle/>
                    <a:p>
                      <a:r>
                        <a:rPr lang="en-AU" sz="1000" noProof="0" dirty="0"/>
                        <a:t>{</a:t>
                      </a:r>
                      <a:r>
                        <a:rPr lang="en-AU" sz="1000" noProof="0" dirty="0" err="1"/>
                        <a:t>Domain.Name</a:t>
                      </a:r>
                      <a:r>
                        <a:rPr lang="en-AU" sz="1000" noProof="0" dirty="0"/>
                        <a:t>}</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000" noProof="0" dirty="0"/>
                        <a:t>{</a:t>
                      </a:r>
                      <a:r>
                        <a:rPr lang="en-AU" sz="1000" noProof="0" dirty="0" err="1"/>
                        <a:t>Domain.Description</a:t>
                      </a:r>
                      <a:r>
                        <a:rPr lang="en-AU" sz="1000" noProof="0" dirty="0"/>
                        <a:t>}</a:t>
                      </a:r>
                    </a:p>
                  </a:txBody>
                  <a:tcPr/>
                </a:tc>
                <a:tc>
                  <a:txBody>
                    <a:bodyPr/>
                    <a:lstStyle/>
                    <a:p>
                      <a:r>
                        <a:rPr lang="en-AU" sz="1000" noProof="0" dirty="0"/>
                        <a:t>{</a:t>
                      </a:r>
                      <a:r>
                        <a:rPr lang="en-AU" sz="1000" noProof="0" dirty="0" err="1"/>
                        <a:t>Activity.IsOwnedBy.Domain.Reverse|Delimiter</a:t>
                      </a:r>
                      <a:r>
                        <a:rPr lang="en-AU" sz="1000" noProof="0"/>
                        <a:t>:, }</a:t>
                      </a:r>
                      <a:endParaRPr lang="en-AU" sz="1000" noProof="0" dirty="0"/>
                    </a:p>
                  </a:txBody>
                  <a:tcPr/>
                </a:tc>
                <a:extLst>
                  <a:ext uri="{0D108BD9-81ED-4DB2-BD59-A6C34878D82A}">
                    <a16:rowId xmlns:a16="http://schemas.microsoft.com/office/drawing/2014/main" val="4228250567"/>
                  </a:ext>
                </a:extLst>
              </a:tr>
            </a:tbl>
          </a:graphicData>
        </a:graphic>
      </p:graphicFrame>
    </p:spTree>
    <p:extLst>
      <p:ext uri="{BB962C8B-B14F-4D97-AF65-F5344CB8AC3E}">
        <p14:creationId xmlns:p14="http://schemas.microsoft.com/office/powerpoint/2010/main" val="212156273"/>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CASCaDE</a:t>
            </a:r>
            <a:r>
              <a:rPr lang="de-DE"/>
              <a:t> &gt; </a:t>
            </a:r>
            <a:r>
              <a:rPr lang="en-US">
                <a:hlinkClick r:id="rId4" action="ppaction://hlinksldjump"/>
              </a:rPr>
              <a:t>EJ-4 Collaborative 3D MBD, Electrical and Software Design Co-Development</a:t>
            </a:r>
            <a:r>
              <a:rPr lang="en-US"/>
              <a:t> &gt; </a:t>
            </a:r>
            <a:r>
              <a:rPr lang="en-US">
                <a:hlinkClick r:id="rId5" action="ppaction://hlinksldjump"/>
              </a:rPr>
              <a:t>1.2.2 Electrical/Electronical Design</a:t>
            </a:r>
            <a:endParaRPr lang="de-DE" dirty="0"/>
          </a:p>
        </p:txBody>
      </p:sp>
      <p:sp>
        <p:nvSpPr>
          <p:cNvPr id="3" name="Rechteck 2">
            <a:extLst>
              <a:ext uri="{FF2B5EF4-FFF2-40B4-BE49-F238E27FC236}">
                <a16:creationId xmlns:a16="http://schemas.microsoft.com/office/drawing/2014/main" id="{8E8EC524-B569-8E80-F77F-778BA9938BD9}"/>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5" action="ppaction://hlinksldjump"/>
              </a:rPr>
              <a:t>1.2.2 Electrical/Electronical Design</a:t>
            </a:r>
            <a:endParaRPr lang="de-DE" sz="600">
              <a:solidFill>
                <a:srgbClr val="000000"/>
              </a:solidFill>
            </a:endParaRPr>
          </a:p>
        </p:txBody>
      </p:sp>
      <p:sp>
        <p:nvSpPr>
          <p:cNvPr id="4" name="Rechteck 3">
            <a:extLst>
              <a:ext uri="{FF2B5EF4-FFF2-40B4-BE49-F238E27FC236}">
                <a16:creationId xmlns:a16="http://schemas.microsoft.com/office/drawing/2014/main" id="{F78C8F8F-0942-578E-9D4E-0063DECD8FAB}"/>
              </a:ext>
            </a:extLst>
          </p:cNvPr>
          <p:cNvSpPr/>
          <p:nvPr/>
        </p:nvSpPr>
        <p:spPr>
          <a:xfrm>
            <a:off x="234155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ECAD Systems</a:t>
            </a:r>
          </a:p>
        </p:txBody>
      </p:sp>
      <p:cxnSp>
        <p:nvCxnSpPr>
          <p:cNvPr id="5" name="Verbinder: gewinkelt 4">
            <a:extLst>
              <a:ext uri="{FF2B5EF4-FFF2-40B4-BE49-F238E27FC236}">
                <a16:creationId xmlns:a16="http://schemas.microsoft.com/office/drawing/2014/main" id="{24A37B5F-2778-6066-9835-A72E8217A0B4}"/>
              </a:ext>
            </a:extLst>
          </p:cNvPr>
          <p:cNvCxnSpPr>
            <a:stCxn id="4" idx="0"/>
            <a:endCxn id="3" idx="2"/>
          </p:cNvCxnSpPr>
          <p:nvPr/>
        </p:nvCxnSpPr>
        <p:spPr>
          <a:xfrm rot="5400000" flipH="1" flipV="1">
            <a:off x="3407635" y="3018570"/>
            <a:ext cx="1160400" cy="116833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1FB584DE-66D6-D09F-0C94-992E2ED64043}"/>
              </a:ext>
            </a:extLst>
          </p:cNvPr>
          <p:cNvSpPr/>
          <p:nvPr/>
        </p:nvSpPr>
        <p:spPr>
          <a:xfrm>
            <a:off x="4519795"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PDM Systems</a:t>
            </a:r>
          </a:p>
        </p:txBody>
      </p:sp>
      <p:cxnSp>
        <p:nvCxnSpPr>
          <p:cNvPr id="8" name="Verbinder: gewinkelt 7">
            <a:extLst>
              <a:ext uri="{FF2B5EF4-FFF2-40B4-BE49-F238E27FC236}">
                <a16:creationId xmlns:a16="http://schemas.microsoft.com/office/drawing/2014/main" id="{40CD3929-C5BB-51CE-AE21-C9F1BFEBD003}"/>
              </a:ext>
            </a:extLst>
          </p:cNvPr>
          <p:cNvCxnSpPr>
            <a:stCxn id="7" idx="0"/>
            <a:endCxn id="3" idx="2"/>
          </p:cNvCxnSpPr>
          <p:nvPr/>
        </p:nvCxnSpPr>
        <p:spPr>
          <a:xfrm rot="16200000" flipV="1">
            <a:off x="4496757" y="3097778"/>
            <a:ext cx="1160400" cy="1009913"/>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F9F04BFF-C7A5-9015-A1DF-FB5CFA93C8D1}"/>
              </a:ext>
            </a:extLst>
          </p:cNvPr>
          <p:cNvSpPr/>
          <p:nvPr/>
        </p:nvSpPr>
        <p:spPr>
          <a:xfrm>
            <a:off x="323528" y="1502090"/>
            <a:ext cx="2352255" cy="18237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10" name="Rechteck 9">
            <a:extLst>
              <a:ext uri="{FF2B5EF4-FFF2-40B4-BE49-F238E27FC236}">
                <a16:creationId xmlns:a16="http://schemas.microsoft.com/office/drawing/2014/main" id="{12172B98-3BBF-A138-936F-6EABF52EF814}"/>
              </a:ext>
            </a:extLst>
          </p:cNvPr>
          <p:cNvSpPr/>
          <p:nvPr/>
        </p:nvSpPr>
        <p:spPr>
          <a:xfrm>
            <a:off x="341765" y="1702697"/>
            <a:ext cx="2315781" cy="18237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Requirement</a:t>
            </a:r>
          </a:p>
        </p:txBody>
      </p:sp>
      <p:cxnSp>
        <p:nvCxnSpPr>
          <p:cNvPr id="11" name="Verbinder: gewinkelt 10">
            <a:extLst>
              <a:ext uri="{FF2B5EF4-FFF2-40B4-BE49-F238E27FC236}">
                <a16:creationId xmlns:a16="http://schemas.microsoft.com/office/drawing/2014/main" id="{9C2245EC-7059-4538-0A41-4AA1CE1F75A7}"/>
              </a:ext>
            </a:extLst>
          </p:cNvPr>
          <p:cNvCxnSpPr>
            <a:stCxn id="10" idx="3"/>
            <a:endCxn id="3" idx="1"/>
          </p:cNvCxnSpPr>
          <p:nvPr/>
        </p:nvCxnSpPr>
        <p:spPr>
          <a:xfrm>
            <a:off x="2657546" y="1793882"/>
            <a:ext cx="738327" cy="1048631"/>
          </a:xfrm>
          <a:prstGeom prst="bentConnector3">
            <a:avLst>
              <a:gd name="adj1" fmla="val 5050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2" name="Rechteck 11">
            <a:extLst>
              <a:ext uri="{FF2B5EF4-FFF2-40B4-BE49-F238E27FC236}">
                <a16:creationId xmlns:a16="http://schemas.microsoft.com/office/drawing/2014/main" id="{D8855C95-97F6-2F0E-AD80-CC3EF4102E12}"/>
              </a:ext>
            </a:extLst>
          </p:cNvPr>
          <p:cNvSpPr/>
          <p:nvPr/>
        </p:nvSpPr>
        <p:spPr>
          <a:xfrm>
            <a:off x="341765" y="1921541"/>
            <a:ext cx="2315781" cy="18237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a:t>
            </a:r>
          </a:p>
        </p:txBody>
      </p:sp>
      <p:cxnSp>
        <p:nvCxnSpPr>
          <p:cNvPr id="13" name="Verbinder: gewinkelt 12">
            <a:extLst>
              <a:ext uri="{FF2B5EF4-FFF2-40B4-BE49-F238E27FC236}">
                <a16:creationId xmlns:a16="http://schemas.microsoft.com/office/drawing/2014/main" id="{A3AC6184-A4C0-AE75-4797-8CCA7FA9E260}"/>
              </a:ext>
            </a:extLst>
          </p:cNvPr>
          <p:cNvCxnSpPr>
            <a:stCxn id="12" idx="3"/>
            <a:endCxn id="3" idx="1"/>
          </p:cNvCxnSpPr>
          <p:nvPr/>
        </p:nvCxnSpPr>
        <p:spPr>
          <a:xfrm>
            <a:off x="2657546" y="2012727"/>
            <a:ext cx="738327" cy="829786"/>
          </a:xfrm>
          <a:prstGeom prst="bentConnector3">
            <a:avLst>
              <a:gd name="adj1" fmla="val 5050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4" name="Rechteck 13">
            <a:extLst>
              <a:ext uri="{FF2B5EF4-FFF2-40B4-BE49-F238E27FC236}">
                <a16:creationId xmlns:a16="http://schemas.microsoft.com/office/drawing/2014/main" id="{FBFDFFC8-562B-0B6F-2924-210E6EBF777B}"/>
              </a:ext>
            </a:extLst>
          </p:cNvPr>
          <p:cNvSpPr/>
          <p:nvPr/>
        </p:nvSpPr>
        <p:spPr>
          <a:xfrm>
            <a:off x="323528" y="2140385"/>
            <a:ext cx="2352255" cy="18237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5" name="Rechteck 14">
            <a:extLst>
              <a:ext uri="{FF2B5EF4-FFF2-40B4-BE49-F238E27FC236}">
                <a16:creationId xmlns:a16="http://schemas.microsoft.com/office/drawing/2014/main" id="{22B3FAC2-83B5-3656-BABF-F05C215D3904}"/>
              </a:ext>
            </a:extLst>
          </p:cNvPr>
          <p:cNvSpPr/>
          <p:nvPr/>
        </p:nvSpPr>
        <p:spPr>
          <a:xfrm>
            <a:off x="341765" y="2340992"/>
            <a:ext cx="2315781" cy="18237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Systems Design</a:t>
            </a:r>
          </a:p>
        </p:txBody>
      </p:sp>
      <p:sp>
        <p:nvSpPr>
          <p:cNvPr id="16" name="Rechteck 15">
            <a:extLst>
              <a:ext uri="{FF2B5EF4-FFF2-40B4-BE49-F238E27FC236}">
                <a16:creationId xmlns:a16="http://schemas.microsoft.com/office/drawing/2014/main" id="{37D0468F-649E-E7DF-19D9-7A9E35EF6CAE}"/>
              </a:ext>
            </a:extLst>
          </p:cNvPr>
          <p:cNvSpPr/>
          <p:nvPr/>
        </p:nvSpPr>
        <p:spPr>
          <a:xfrm>
            <a:off x="360002" y="2559836"/>
            <a:ext cx="2279307" cy="18237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Component</a:t>
            </a:r>
          </a:p>
        </p:txBody>
      </p:sp>
      <p:cxnSp>
        <p:nvCxnSpPr>
          <p:cNvPr id="17" name="Verbinder: gewinkelt 16">
            <a:extLst>
              <a:ext uri="{FF2B5EF4-FFF2-40B4-BE49-F238E27FC236}">
                <a16:creationId xmlns:a16="http://schemas.microsoft.com/office/drawing/2014/main" id="{BB3628B7-FC8B-18B3-D0F7-2878F0ACF0AB}"/>
              </a:ext>
            </a:extLst>
          </p:cNvPr>
          <p:cNvCxnSpPr>
            <a:stCxn id="16" idx="3"/>
            <a:endCxn id="3" idx="1"/>
          </p:cNvCxnSpPr>
          <p:nvPr/>
        </p:nvCxnSpPr>
        <p:spPr>
          <a:xfrm>
            <a:off x="2639309" y="2651021"/>
            <a:ext cx="756564" cy="191492"/>
          </a:xfrm>
          <a:prstGeom prst="bentConnector3">
            <a:avLst>
              <a:gd name="adj1" fmla="val 5102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0CA2B61D-B445-8243-319D-9D0FC010549B}"/>
              </a:ext>
            </a:extLst>
          </p:cNvPr>
          <p:cNvSpPr/>
          <p:nvPr/>
        </p:nvSpPr>
        <p:spPr>
          <a:xfrm>
            <a:off x="360002" y="2796917"/>
            <a:ext cx="2279307" cy="18237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Interface</a:t>
            </a:r>
          </a:p>
        </p:txBody>
      </p:sp>
      <p:cxnSp>
        <p:nvCxnSpPr>
          <p:cNvPr id="19" name="Verbinder: gewinkelt 18">
            <a:extLst>
              <a:ext uri="{FF2B5EF4-FFF2-40B4-BE49-F238E27FC236}">
                <a16:creationId xmlns:a16="http://schemas.microsoft.com/office/drawing/2014/main" id="{4F848505-4833-D6EF-BD90-13B3202392CB}"/>
              </a:ext>
            </a:extLst>
          </p:cNvPr>
          <p:cNvCxnSpPr>
            <a:stCxn id="18" idx="3"/>
            <a:endCxn id="3" idx="1"/>
          </p:cNvCxnSpPr>
          <p:nvPr/>
        </p:nvCxnSpPr>
        <p:spPr>
          <a:xfrm flipV="1">
            <a:off x="2639309" y="2842513"/>
            <a:ext cx="756564" cy="45590"/>
          </a:xfrm>
          <a:prstGeom prst="bentConnector3">
            <a:avLst>
              <a:gd name="adj1" fmla="val 5102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61C54D95-D6A3-F36B-8AA4-4DEE1A4C135E}"/>
              </a:ext>
            </a:extLst>
          </p:cNvPr>
          <p:cNvSpPr/>
          <p:nvPr/>
        </p:nvSpPr>
        <p:spPr>
          <a:xfrm>
            <a:off x="360002" y="3033999"/>
            <a:ext cx="2279307" cy="18237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Connection</a:t>
            </a:r>
          </a:p>
        </p:txBody>
      </p:sp>
      <p:cxnSp>
        <p:nvCxnSpPr>
          <p:cNvPr id="21" name="Verbinder: gewinkelt 20">
            <a:extLst>
              <a:ext uri="{FF2B5EF4-FFF2-40B4-BE49-F238E27FC236}">
                <a16:creationId xmlns:a16="http://schemas.microsoft.com/office/drawing/2014/main" id="{76AA5446-8681-47CF-490A-C7978021DCB8}"/>
              </a:ext>
            </a:extLst>
          </p:cNvPr>
          <p:cNvCxnSpPr>
            <a:stCxn id="20" idx="3"/>
            <a:endCxn id="3" idx="1"/>
          </p:cNvCxnSpPr>
          <p:nvPr/>
        </p:nvCxnSpPr>
        <p:spPr>
          <a:xfrm flipV="1">
            <a:off x="2639309" y="2842513"/>
            <a:ext cx="756564" cy="282671"/>
          </a:xfrm>
          <a:prstGeom prst="bentConnector3">
            <a:avLst>
              <a:gd name="adj1" fmla="val 5102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21183BFA-5F2B-6A62-69CE-957C7A316B05}"/>
              </a:ext>
            </a:extLst>
          </p:cNvPr>
          <p:cNvSpPr/>
          <p:nvPr/>
        </p:nvSpPr>
        <p:spPr>
          <a:xfrm>
            <a:off x="360002" y="3271079"/>
            <a:ext cx="2279307" cy="18237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State</a:t>
            </a:r>
          </a:p>
        </p:txBody>
      </p:sp>
      <p:cxnSp>
        <p:nvCxnSpPr>
          <p:cNvPr id="23" name="Verbinder: gewinkelt 22">
            <a:extLst>
              <a:ext uri="{FF2B5EF4-FFF2-40B4-BE49-F238E27FC236}">
                <a16:creationId xmlns:a16="http://schemas.microsoft.com/office/drawing/2014/main" id="{CA50B737-3F25-3B5E-53DA-17A35BD13A3F}"/>
              </a:ext>
            </a:extLst>
          </p:cNvPr>
          <p:cNvCxnSpPr>
            <a:stCxn id="22" idx="3"/>
            <a:endCxn id="3" idx="1"/>
          </p:cNvCxnSpPr>
          <p:nvPr/>
        </p:nvCxnSpPr>
        <p:spPr>
          <a:xfrm flipV="1">
            <a:off x="2639309" y="2842513"/>
            <a:ext cx="756564" cy="519751"/>
          </a:xfrm>
          <a:prstGeom prst="bentConnector3">
            <a:avLst>
              <a:gd name="adj1" fmla="val 5102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1C6630B3-B57E-5E97-67AA-DFB863466385}"/>
              </a:ext>
            </a:extLst>
          </p:cNvPr>
          <p:cNvSpPr/>
          <p:nvPr/>
        </p:nvSpPr>
        <p:spPr>
          <a:xfrm>
            <a:off x="341765" y="3508160"/>
            <a:ext cx="2315781" cy="18237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25" name="Rechteck 24">
            <a:extLst>
              <a:ext uri="{FF2B5EF4-FFF2-40B4-BE49-F238E27FC236}">
                <a16:creationId xmlns:a16="http://schemas.microsoft.com/office/drawing/2014/main" id="{543C162F-D59C-B8A4-DEDA-97D136C81056}"/>
              </a:ext>
            </a:extLst>
          </p:cNvPr>
          <p:cNvSpPr/>
          <p:nvPr/>
        </p:nvSpPr>
        <p:spPr>
          <a:xfrm>
            <a:off x="360002" y="3727004"/>
            <a:ext cx="2279307" cy="18237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26" name="Verbinder: gewinkelt 25">
            <a:extLst>
              <a:ext uri="{FF2B5EF4-FFF2-40B4-BE49-F238E27FC236}">
                <a16:creationId xmlns:a16="http://schemas.microsoft.com/office/drawing/2014/main" id="{C378333A-46FD-63BC-DAEB-E6440B3FD896}"/>
              </a:ext>
            </a:extLst>
          </p:cNvPr>
          <p:cNvCxnSpPr>
            <a:stCxn id="25" idx="3"/>
            <a:endCxn id="3" idx="1"/>
          </p:cNvCxnSpPr>
          <p:nvPr/>
        </p:nvCxnSpPr>
        <p:spPr>
          <a:xfrm flipV="1">
            <a:off x="2639309" y="2842513"/>
            <a:ext cx="756564" cy="975676"/>
          </a:xfrm>
          <a:prstGeom prst="bentConnector3">
            <a:avLst>
              <a:gd name="adj1" fmla="val 5102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4B832746-AAE5-909F-A042-A105C117045F}"/>
              </a:ext>
            </a:extLst>
          </p:cNvPr>
          <p:cNvSpPr/>
          <p:nvPr/>
        </p:nvSpPr>
        <p:spPr>
          <a:xfrm>
            <a:off x="360002" y="3964085"/>
            <a:ext cx="2279307" cy="18237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28" name="Verbinder: gewinkelt 27">
            <a:extLst>
              <a:ext uri="{FF2B5EF4-FFF2-40B4-BE49-F238E27FC236}">
                <a16:creationId xmlns:a16="http://schemas.microsoft.com/office/drawing/2014/main" id="{616085D7-FC63-9A39-E2B7-71AA128C292E}"/>
              </a:ext>
            </a:extLst>
          </p:cNvPr>
          <p:cNvCxnSpPr>
            <a:stCxn id="27" idx="3"/>
            <a:endCxn id="3" idx="1"/>
          </p:cNvCxnSpPr>
          <p:nvPr/>
        </p:nvCxnSpPr>
        <p:spPr>
          <a:xfrm flipV="1">
            <a:off x="2639309" y="2842513"/>
            <a:ext cx="756564" cy="1212757"/>
          </a:xfrm>
          <a:prstGeom prst="bentConnector3">
            <a:avLst>
              <a:gd name="adj1" fmla="val 5102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F12C6F81-A3AE-16B1-04EE-496C1BBAA1A6}"/>
              </a:ext>
            </a:extLst>
          </p:cNvPr>
          <p:cNvSpPr/>
          <p:nvPr/>
        </p:nvSpPr>
        <p:spPr>
          <a:xfrm>
            <a:off x="6468218" y="1502090"/>
            <a:ext cx="2352254" cy="24822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30" name="Rechteck 29">
            <a:extLst>
              <a:ext uri="{FF2B5EF4-FFF2-40B4-BE49-F238E27FC236}">
                <a16:creationId xmlns:a16="http://schemas.microsoft.com/office/drawing/2014/main" id="{0731B5AB-A075-29BE-53E5-A54E6D6C9B48}"/>
              </a:ext>
            </a:extLst>
          </p:cNvPr>
          <p:cNvSpPr/>
          <p:nvPr/>
        </p:nvSpPr>
        <p:spPr>
          <a:xfrm>
            <a:off x="6493040" y="1775140"/>
            <a:ext cx="2302609" cy="24822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Electric/Electronic Design</a:t>
            </a:r>
          </a:p>
        </p:txBody>
      </p:sp>
      <p:sp>
        <p:nvSpPr>
          <p:cNvPr id="31" name="Rechteck 30">
            <a:extLst>
              <a:ext uri="{FF2B5EF4-FFF2-40B4-BE49-F238E27FC236}">
                <a16:creationId xmlns:a16="http://schemas.microsoft.com/office/drawing/2014/main" id="{8425E828-D26C-77D3-E863-39E9854BFE98}"/>
              </a:ext>
            </a:extLst>
          </p:cNvPr>
          <p:cNvSpPr/>
          <p:nvPr/>
        </p:nvSpPr>
        <p:spPr>
          <a:xfrm>
            <a:off x="6517863" y="2073012"/>
            <a:ext cx="2252964"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Component</a:t>
            </a:r>
          </a:p>
        </p:txBody>
      </p:sp>
      <p:cxnSp>
        <p:nvCxnSpPr>
          <p:cNvPr id="32" name="Verbinder: gewinkelt 31">
            <a:extLst>
              <a:ext uri="{FF2B5EF4-FFF2-40B4-BE49-F238E27FC236}">
                <a16:creationId xmlns:a16="http://schemas.microsoft.com/office/drawing/2014/main" id="{00CD6DC3-B1CD-C06B-D4E6-F2ECCFB47B1C}"/>
              </a:ext>
            </a:extLst>
          </p:cNvPr>
          <p:cNvCxnSpPr>
            <a:stCxn id="3" idx="3"/>
            <a:endCxn id="31" idx="1"/>
          </p:cNvCxnSpPr>
          <p:nvPr/>
        </p:nvCxnSpPr>
        <p:spPr>
          <a:xfrm flipV="1">
            <a:off x="5748127" y="2197126"/>
            <a:ext cx="769736" cy="645387"/>
          </a:xfrm>
          <a:prstGeom prst="bentConnector3">
            <a:avLst>
              <a:gd name="adj1" fmla="val 4954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546AF183-DC8A-B888-A9B6-153ECFE9C623}"/>
              </a:ext>
            </a:extLst>
          </p:cNvPr>
          <p:cNvSpPr/>
          <p:nvPr/>
        </p:nvSpPr>
        <p:spPr>
          <a:xfrm>
            <a:off x="6517863" y="2395707"/>
            <a:ext cx="2252964"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Port</a:t>
            </a:r>
          </a:p>
        </p:txBody>
      </p:sp>
      <p:cxnSp>
        <p:nvCxnSpPr>
          <p:cNvPr id="34" name="Verbinder: gewinkelt 33">
            <a:extLst>
              <a:ext uri="{FF2B5EF4-FFF2-40B4-BE49-F238E27FC236}">
                <a16:creationId xmlns:a16="http://schemas.microsoft.com/office/drawing/2014/main" id="{B6C4962C-5B5A-A379-E546-77D68219614B}"/>
              </a:ext>
            </a:extLst>
          </p:cNvPr>
          <p:cNvCxnSpPr>
            <a:stCxn id="3" idx="3"/>
            <a:endCxn id="33" idx="1"/>
          </p:cNvCxnSpPr>
          <p:nvPr/>
        </p:nvCxnSpPr>
        <p:spPr>
          <a:xfrm flipV="1">
            <a:off x="5748127" y="2519821"/>
            <a:ext cx="769736" cy="322692"/>
          </a:xfrm>
          <a:prstGeom prst="bentConnector3">
            <a:avLst>
              <a:gd name="adj1" fmla="val 4954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5" name="Rechteck 34">
            <a:extLst>
              <a:ext uri="{FF2B5EF4-FFF2-40B4-BE49-F238E27FC236}">
                <a16:creationId xmlns:a16="http://schemas.microsoft.com/office/drawing/2014/main" id="{662F974D-071C-B408-9910-9C74ACD9FE0D}"/>
              </a:ext>
            </a:extLst>
          </p:cNvPr>
          <p:cNvSpPr/>
          <p:nvPr/>
        </p:nvSpPr>
        <p:spPr>
          <a:xfrm>
            <a:off x="6517863" y="2718402"/>
            <a:ext cx="2252964"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Connection</a:t>
            </a:r>
          </a:p>
        </p:txBody>
      </p:sp>
      <p:cxnSp>
        <p:nvCxnSpPr>
          <p:cNvPr id="36" name="Verbinder: gewinkelt 35">
            <a:extLst>
              <a:ext uri="{FF2B5EF4-FFF2-40B4-BE49-F238E27FC236}">
                <a16:creationId xmlns:a16="http://schemas.microsoft.com/office/drawing/2014/main" id="{A44553AC-8779-EFA3-8CD8-B2236BE4F822}"/>
              </a:ext>
            </a:extLst>
          </p:cNvPr>
          <p:cNvCxnSpPr>
            <a:stCxn id="3" idx="3"/>
            <a:endCxn id="35" idx="1"/>
          </p:cNvCxnSpPr>
          <p:nvPr/>
        </p:nvCxnSpPr>
        <p:spPr>
          <a:xfrm>
            <a:off x="5748127" y="2842513"/>
            <a:ext cx="769736" cy="3"/>
          </a:xfrm>
          <a:prstGeom prst="bentConnector3">
            <a:avLst>
              <a:gd name="adj1" fmla="val 4954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7" name="Rechteck 36">
            <a:extLst>
              <a:ext uri="{FF2B5EF4-FFF2-40B4-BE49-F238E27FC236}">
                <a16:creationId xmlns:a16="http://schemas.microsoft.com/office/drawing/2014/main" id="{A6A76A67-1F4A-A26D-4C3B-D446AA646BFF}"/>
              </a:ext>
            </a:extLst>
          </p:cNvPr>
          <p:cNvSpPr/>
          <p:nvPr/>
        </p:nvSpPr>
        <p:spPr>
          <a:xfrm>
            <a:off x="6468218" y="3041098"/>
            <a:ext cx="2352254" cy="24822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Context Elements</a:t>
            </a:r>
          </a:p>
        </p:txBody>
      </p:sp>
      <p:sp>
        <p:nvSpPr>
          <p:cNvPr id="38" name="Rechteck 37">
            <a:extLst>
              <a:ext uri="{FF2B5EF4-FFF2-40B4-BE49-F238E27FC236}">
                <a16:creationId xmlns:a16="http://schemas.microsoft.com/office/drawing/2014/main" id="{AC53CF7B-F04E-B833-A660-367E14ACC3F9}"/>
              </a:ext>
            </a:extLst>
          </p:cNvPr>
          <p:cNvSpPr/>
          <p:nvPr/>
        </p:nvSpPr>
        <p:spPr>
          <a:xfrm>
            <a:off x="6493040" y="3314147"/>
            <a:ext cx="2302609"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Configuration</a:t>
            </a:r>
          </a:p>
        </p:txBody>
      </p:sp>
      <p:cxnSp>
        <p:nvCxnSpPr>
          <p:cNvPr id="39" name="Verbinder: gewinkelt 38">
            <a:extLst>
              <a:ext uri="{FF2B5EF4-FFF2-40B4-BE49-F238E27FC236}">
                <a16:creationId xmlns:a16="http://schemas.microsoft.com/office/drawing/2014/main" id="{04D88A22-F922-AC68-C7D3-458AE6E29665}"/>
              </a:ext>
            </a:extLst>
          </p:cNvPr>
          <p:cNvCxnSpPr>
            <a:stCxn id="3" idx="3"/>
            <a:endCxn id="38" idx="1"/>
          </p:cNvCxnSpPr>
          <p:nvPr/>
        </p:nvCxnSpPr>
        <p:spPr>
          <a:xfrm>
            <a:off x="5748127" y="2842513"/>
            <a:ext cx="744913" cy="595748"/>
          </a:xfrm>
          <a:prstGeom prst="bentConnector3">
            <a:avLst>
              <a:gd name="adj1" fmla="val 4977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0" name="Rechteck 39">
            <a:extLst>
              <a:ext uri="{FF2B5EF4-FFF2-40B4-BE49-F238E27FC236}">
                <a16:creationId xmlns:a16="http://schemas.microsoft.com/office/drawing/2014/main" id="{06006230-53F9-E51A-E1E0-85079FD0555C}"/>
              </a:ext>
            </a:extLst>
          </p:cNvPr>
          <p:cNvSpPr/>
          <p:nvPr/>
        </p:nvSpPr>
        <p:spPr>
          <a:xfrm>
            <a:off x="6493040" y="3612019"/>
            <a:ext cx="2302609" cy="24822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Variant</a:t>
            </a:r>
          </a:p>
        </p:txBody>
      </p:sp>
      <p:cxnSp>
        <p:nvCxnSpPr>
          <p:cNvPr id="41" name="Verbinder: gewinkelt 40">
            <a:extLst>
              <a:ext uri="{FF2B5EF4-FFF2-40B4-BE49-F238E27FC236}">
                <a16:creationId xmlns:a16="http://schemas.microsoft.com/office/drawing/2014/main" id="{47FFB472-24CD-4D69-EF13-02BE75EF08D7}"/>
              </a:ext>
            </a:extLst>
          </p:cNvPr>
          <p:cNvCxnSpPr>
            <a:stCxn id="3" idx="3"/>
            <a:endCxn id="40" idx="1"/>
          </p:cNvCxnSpPr>
          <p:nvPr/>
        </p:nvCxnSpPr>
        <p:spPr>
          <a:xfrm>
            <a:off x="5748127" y="2842513"/>
            <a:ext cx="744913" cy="893620"/>
          </a:xfrm>
          <a:prstGeom prst="bentConnector3">
            <a:avLst>
              <a:gd name="adj1" fmla="val 4977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2" name="Rechteck 41">
            <a:extLst>
              <a:ext uri="{FF2B5EF4-FFF2-40B4-BE49-F238E27FC236}">
                <a16:creationId xmlns:a16="http://schemas.microsoft.com/office/drawing/2014/main" id="{3DDBB3AB-5290-08DC-E474-7B01CBF40BF2}"/>
              </a:ext>
            </a:extLst>
          </p:cNvPr>
          <p:cNvSpPr/>
          <p:nvPr/>
        </p:nvSpPr>
        <p:spPr>
          <a:xfrm>
            <a:off x="6493040" y="3909892"/>
            <a:ext cx="2302609"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Reference</a:t>
            </a:r>
          </a:p>
        </p:txBody>
      </p:sp>
      <p:cxnSp>
        <p:nvCxnSpPr>
          <p:cNvPr id="43" name="Verbinder: gewinkelt 42">
            <a:extLst>
              <a:ext uri="{FF2B5EF4-FFF2-40B4-BE49-F238E27FC236}">
                <a16:creationId xmlns:a16="http://schemas.microsoft.com/office/drawing/2014/main" id="{6FF702CE-9AD3-3C52-05EB-76888FD349E3}"/>
              </a:ext>
            </a:extLst>
          </p:cNvPr>
          <p:cNvCxnSpPr>
            <a:stCxn id="3" idx="3"/>
            <a:endCxn id="42" idx="1"/>
          </p:cNvCxnSpPr>
          <p:nvPr/>
        </p:nvCxnSpPr>
        <p:spPr>
          <a:xfrm>
            <a:off x="5748127" y="2842513"/>
            <a:ext cx="744913" cy="1191493"/>
          </a:xfrm>
          <a:prstGeom prst="bentConnector3">
            <a:avLst>
              <a:gd name="adj1" fmla="val 4977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681219"/>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CASCaDE</a:t>
            </a:r>
            <a:r>
              <a:rPr lang="de-DE"/>
              <a:t> &gt; </a:t>
            </a:r>
            <a:r>
              <a:rPr lang="en-US">
                <a:hlinkClick r:id="rId4" action="ppaction://hlinksldjump"/>
              </a:rPr>
              <a:t>EJ-4 Collaborative 3D MBD, Electrical and Software Design Co-Development</a:t>
            </a:r>
            <a:r>
              <a:rPr lang="en-US"/>
              <a:t> &gt; 1.2.3 Software Engineering</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478997092"/>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1000" noProof="0" dirty="0"/>
                        <a:t>Description</a:t>
                      </a:r>
                    </a:p>
                  </a:txBody>
                  <a:tcPr/>
                </a:tc>
                <a:tc>
                  <a:txBody>
                    <a:bodyPr/>
                    <a:lstStyle/>
                    <a:p>
                      <a:r>
                        <a:rPr lang="en-US" sz="1000" b="0" noProof="0"/>
                        <a:t>In Software Engineering, embedded software is developed that will connect the product to the user, as well as to other products and systems.
For configuration reasons it may be that software is treated a part to be considered in Bills of Material of products or systems and to be configured related to mechanical or electronic configurations of a system.</a:t>
                      </a:r>
                      <a:endParaRPr lang="en-AU" sz="1000" b="0" noProof="0" dirty="0"/>
                    </a:p>
                  </a:txBody>
                  <a:tcPr/>
                </a:tc>
                <a:extLst>
                  <a:ext uri="{0D108BD9-81ED-4DB2-BD59-A6C34878D82A}">
                    <a16:rowId xmlns:a16="http://schemas.microsoft.com/office/drawing/2014/main" val="265767748"/>
                  </a:ext>
                </a:extLst>
              </a:tr>
              <a:tr h="0">
                <a:tc>
                  <a:txBody>
                    <a:bodyPr/>
                    <a:lstStyle/>
                    <a:p>
                      <a:r>
                        <a:rPr lang="en-AU" sz="1000" noProof="0" dirty="0"/>
                        <a:t>Roles</a:t>
                      </a:r>
                    </a:p>
                  </a:txBody>
                  <a:tcPr/>
                </a:tc>
                <a:tc>
                  <a:txBody>
                    <a:bodyPr/>
                    <a:lstStyle/>
                    <a:p>
                      <a:endParaRPr lang="en-AU" sz="1000" b="0" noProof="0" dirty="0"/>
                    </a:p>
                  </a:txBody>
                  <a:tcPr/>
                </a:tc>
                <a:extLst>
                  <a:ext uri="{0D108BD9-81ED-4DB2-BD59-A6C34878D82A}">
                    <a16:rowId xmlns:a16="http://schemas.microsoft.com/office/drawing/2014/main" val="4228250567"/>
                  </a:ext>
                </a:extLst>
              </a:tr>
              <a:tr h="0">
                <a:tc>
                  <a:txBody>
                    <a:bodyPr/>
                    <a:lstStyle/>
                    <a:p>
                      <a:r>
                        <a:rPr lang="en-AU" sz="10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00" b="0" noProof="0" dirty="0"/>
                    </a:p>
                  </a:txBody>
                  <a:tcPr/>
                </a:tc>
                <a:extLst>
                  <a:ext uri="{0D108BD9-81ED-4DB2-BD59-A6C34878D82A}">
                    <a16:rowId xmlns:a16="http://schemas.microsoft.com/office/drawing/2014/main" val="234396257"/>
                  </a:ext>
                </a:extLst>
              </a:tr>
              <a:tr h="0">
                <a:tc>
                  <a:txBody>
                    <a:bodyPr/>
                    <a:lstStyle/>
                    <a:p>
                      <a:r>
                        <a:rPr lang="en-AU" sz="10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00" b="0" noProof="0" dirty="0"/>
                    </a:p>
                  </a:txBody>
                  <a:tcPr/>
                </a:tc>
                <a:extLst>
                  <a:ext uri="{0D108BD9-81ED-4DB2-BD59-A6C34878D82A}">
                    <a16:rowId xmlns:a16="http://schemas.microsoft.com/office/drawing/2014/main" val="929043427"/>
                  </a:ext>
                </a:extLst>
              </a:tr>
              <a:tr h="0">
                <a:tc>
                  <a:txBody>
                    <a:bodyPr/>
                    <a:lstStyle/>
                    <a:p>
                      <a:r>
                        <a:rPr lang="en-AU" sz="10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000" b="0" noProof="0"/>
                        <a:t>Software Development Tools</a:t>
                      </a:r>
                      <a:endParaRPr lang="en-AU" sz="1000" b="0" noProof="0" dirty="0"/>
                    </a:p>
                  </a:txBody>
                  <a:tcPr/>
                </a:tc>
                <a:extLst>
                  <a:ext uri="{0D108BD9-81ED-4DB2-BD59-A6C34878D82A}">
                    <a16:rowId xmlns:a16="http://schemas.microsoft.com/office/drawing/2014/main" val="3723889216"/>
                  </a:ext>
                </a:extLst>
              </a:tr>
              <a:tr h="0">
                <a:tc>
                  <a:txBody>
                    <a:bodyPr/>
                    <a:lstStyle/>
                    <a:p>
                      <a:r>
                        <a:rPr lang="en-AU" sz="1000" noProof="0" dirty="0"/>
                        <a:t>Inputs</a:t>
                      </a:r>
                    </a:p>
                  </a:txBody>
                  <a:tcPr/>
                </a:tc>
                <a:tc>
                  <a:txBody>
                    <a:bodyPr/>
                    <a:lstStyle/>
                    <a:p>
                      <a:r>
                        <a:rPr lang="en-AU" sz="1000" b="0" noProof="0"/>
                        <a:t>System Requirement, Function, System Component, Component Interface, Component Connection, Component State, Mechanical Component, Body, Electric/Electronic Component, Electric/Electronic Port, Electric/Electronic Connection</a:t>
                      </a:r>
                      <a:endParaRPr lang="en-AU" sz="1000" b="0" noProof="0" dirty="0"/>
                    </a:p>
                  </a:txBody>
                  <a:tcPr/>
                </a:tc>
                <a:extLst>
                  <a:ext uri="{0D108BD9-81ED-4DB2-BD59-A6C34878D82A}">
                    <a16:rowId xmlns:a16="http://schemas.microsoft.com/office/drawing/2014/main" val="2071258178"/>
                  </a:ext>
                </a:extLst>
              </a:tr>
              <a:tr h="0">
                <a:tc>
                  <a:txBody>
                    <a:bodyPr/>
                    <a:lstStyle/>
                    <a:p>
                      <a:r>
                        <a:rPr lang="en-AU" sz="10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000" b="0" noProof="0"/>
                        <a:t>Software Class, Software Interface, Software Component, Configuration, Variant, Reference</a:t>
                      </a:r>
                      <a:endParaRPr lang="en-AU" sz="10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95243A78-3FDE-2978-4B76-41117514872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459215922"/>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CASCaDE</a:t>
            </a:r>
            <a:r>
              <a:rPr lang="de-DE"/>
              <a:t> &gt; </a:t>
            </a:r>
            <a:r>
              <a:rPr lang="en-US">
                <a:hlinkClick r:id="rId4" action="ppaction://hlinksldjump"/>
              </a:rPr>
              <a:t>EJ-4 Collaborative 3D MBD, Electrical and Software Design Co-Development</a:t>
            </a:r>
            <a:r>
              <a:rPr lang="en-US"/>
              <a:t> &gt; </a:t>
            </a:r>
            <a:r>
              <a:rPr lang="en-US">
                <a:hlinkClick r:id="rId5" action="ppaction://hlinksldjump"/>
              </a:rPr>
              <a:t>1.2.3 Software Engineering</a:t>
            </a:r>
            <a:endParaRPr lang="de-DE" dirty="0"/>
          </a:p>
        </p:txBody>
      </p:sp>
      <p:sp>
        <p:nvSpPr>
          <p:cNvPr id="3" name="Rechteck 2">
            <a:extLst>
              <a:ext uri="{FF2B5EF4-FFF2-40B4-BE49-F238E27FC236}">
                <a16:creationId xmlns:a16="http://schemas.microsoft.com/office/drawing/2014/main" id="{FD247D5A-06AA-FF74-974E-649B8E580FE0}"/>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5" action="ppaction://hlinksldjump"/>
              </a:rPr>
              <a:t>1.2.3 Software Engineering</a:t>
            </a:r>
            <a:endParaRPr lang="de-DE" sz="600">
              <a:solidFill>
                <a:srgbClr val="000000"/>
              </a:solidFill>
            </a:endParaRPr>
          </a:p>
        </p:txBody>
      </p:sp>
      <p:sp>
        <p:nvSpPr>
          <p:cNvPr id="4" name="Rechteck 3">
            <a:extLst>
              <a:ext uri="{FF2B5EF4-FFF2-40B4-BE49-F238E27FC236}">
                <a16:creationId xmlns:a16="http://schemas.microsoft.com/office/drawing/2014/main" id="{B0BEC1CE-ACB9-61E2-976E-F955F5996F1B}"/>
              </a:ext>
            </a:extLst>
          </p:cNvPr>
          <p:cNvSpPr/>
          <p:nvPr/>
        </p:nvSpPr>
        <p:spPr>
          <a:xfrm>
            <a:off x="350988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Software Development Tools</a:t>
            </a:r>
          </a:p>
        </p:txBody>
      </p:sp>
      <p:cxnSp>
        <p:nvCxnSpPr>
          <p:cNvPr id="5" name="Verbinder: gewinkelt 4">
            <a:extLst>
              <a:ext uri="{FF2B5EF4-FFF2-40B4-BE49-F238E27FC236}">
                <a16:creationId xmlns:a16="http://schemas.microsoft.com/office/drawing/2014/main" id="{A6B74E6E-089D-10C0-35C4-452E5AF03CB2}"/>
              </a:ext>
            </a:extLst>
          </p:cNvPr>
          <p:cNvCxnSpPr>
            <a:stCxn id="4" idx="0"/>
            <a:endCxn id="3" idx="2"/>
          </p:cNvCxnSpPr>
          <p:nvPr/>
        </p:nvCxnSpPr>
        <p:spPr>
          <a:xfrm rot="5400000" flipH="1" flipV="1">
            <a:off x="3991800" y="3602735"/>
            <a:ext cx="1160400" cy="1270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73691516-AB88-C8ED-18E2-88DDFC2859AF}"/>
              </a:ext>
            </a:extLst>
          </p:cNvPr>
          <p:cNvSpPr/>
          <p:nvPr/>
        </p:nvSpPr>
        <p:spPr>
          <a:xfrm>
            <a:off x="323528" y="1502090"/>
            <a:ext cx="2352255" cy="13539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8" name="Rechteck 7">
            <a:extLst>
              <a:ext uri="{FF2B5EF4-FFF2-40B4-BE49-F238E27FC236}">
                <a16:creationId xmlns:a16="http://schemas.microsoft.com/office/drawing/2014/main" id="{B38E7728-AFC8-D4D7-69C7-007B8CA688C1}"/>
              </a:ext>
            </a:extLst>
          </p:cNvPr>
          <p:cNvSpPr/>
          <p:nvPr/>
        </p:nvSpPr>
        <p:spPr>
          <a:xfrm>
            <a:off x="337068" y="1651026"/>
            <a:ext cx="2325175" cy="13539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Requirement</a:t>
            </a:r>
          </a:p>
        </p:txBody>
      </p:sp>
      <p:cxnSp>
        <p:nvCxnSpPr>
          <p:cNvPr id="9" name="Verbinder: gewinkelt 8">
            <a:extLst>
              <a:ext uri="{FF2B5EF4-FFF2-40B4-BE49-F238E27FC236}">
                <a16:creationId xmlns:a16="http://schemas.microsoft.com/office/drawing/2014/main" id="{D7285502-AB73-CA7A-60DB-9074E1A854B6}"/>
              </a:ext>
            </a:extLst>
          </p:cNvPr>
          <p:cNvCxnSpPr>
            <a:stCxn id="8" idx="3"/>
            <a:endCxn id="3" idx="1"/>
          </p:cNvCxnSpPr>
          <p:nvPr/>
        </p:nvCxnSpPr>
        <p:spPr>
          <a:xfrm>
            <a:off x="2662243" y="1718724"/>
            <a:ext cx="733630" cy="1123789"/>
          </a:xfrm>
          <a:prstGeom prst="bentConnector3">
            <a:avLst>
              <a:gd name="adj1" fmla="val 5037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 name="Rechteck 9">
            <a:extLst>
              <a:ext uri="{FF2B5EF4-FFF2-40B4-BE49-F238E27FC236}">
                <a16:creationId xmlns:a16="http://schemas.microsoft.com/office/drawing/2014/main" id="{6F43E975-E770-6EB1-CE20-5B1CA9DFAC03}"/>
              </a:ext>
            </a:extLst>
          </p:cNvPr>
          <p:cNvSpPr/>
          <p:nvPr/>
        </p:nvSpPr>
        <p:spPr>
          <a:xfrm>
            <a:off x="337068" y="1813500"/>
            <a:ext cx="2325175" cy="13539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a:t>
            </a:r>
          </a:p>
        </p:txBody>
      </p:sp>
      <p:cxnSp>
        <p:nvCxnSpPr>
          <p:cNvPr id="11" name="Verbinder: gewinkelt 10">
            <a:extLst>
              <a:ext uri="{FF2B5EF4-FFF2-40B4-BE49-F238E27FC236}">
                <a16:creationId xmlns:a16="http://schemas.microsoft.com/office/drawing/2014/main" id="{38BEC72C-CB8D-EC52-F742-F90544315322}"/>
              </a:ext>
            </a:extLst>
          </p:cNvPr>
          <p:cNvCxnSpPr>
            <a:stCxn id="10" idx="3"/>
            <a:endCxn id="3" idx="1"/>
          </p:cNvCxnSpPr>
          <p:nvPr/>
        </p:nvCxnSpPr>
        <p:spPr>
          <a:xfrm>
            <a:off x="2662243" y="1881198"/>
            <a:ext cx="733630" cy="961315"/>
          </a:xfrm>
          <a:prstGeom prst="bentConnector3">
            <a:avLst>
              <a:gd name="adj1" fmla="val 5037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2" name="Rechteck 11">
            <a:extLst>
              <a:ext uri="{FF2B5EF4-FFF2-40B4-BE49-F238E27FC236}">
                <a16:creationId xmlns:a16="http://schemas.microsoft.com/office/drawing/2014/main" id="{4AC39450-2F56-52E6-D7E2-1C25D80EDA22}"/>
              </a:ext>
            </a:extLst>
          </p:cNvPr>
          <p:cNvSpPr/>
          <p:nvPr/>
        </p:nvSpPr>
        <p:spPr>
          <a:xfrm>
            <a:off x="323528" y="1975975"/>
            <a:ext cx="2352255" cy="13539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3" name="Rechteck 12">
            <a:extLst>
              <a:ext uri="{FF2B5EF4-FFF2-40B4-BE49-F238E27FC236}">
                <a16:creationId xmlns:a16="http://schemas.microsoft.com/office/drawing/2014/main" id="{D5099455-F81E-10D8-20B2-6A1C1A2B242A}"/>
              </a:ext>
            </a:extLst>
          </p:cNvPr>
          <p:cNvSpPr/>
          <p:nvPr/>
        </p:nvSpPr>
        <p:spPr>
          <a:xfrm>
            <a:off x="337068" y="2124910"/>
            <a:ext cx="2325175" cy="13539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Systems Design</a:t>
            </a:r>
          </a:p>
        </p:txBody>
      </p:sp>
      <p:sp>
        <p:nvSpPr>
          <p:cNvPr id="14" name="Rechteck 13">
            <a:extLst>
              <a:ext uri="{FF2B5EF4-FFF2-40B4-BE49-F238E27FC236}">
                <a16:creationId xmlns:a16="http://schemas.microsoft.com/office/drawing/2014/main" id="{BB491A64-CBEE-61D5-7971-093B658905F8}"/>
              </a:ext>
            </a:extLst>
          </p:cNvPr>
          <p:cNvSpPr/>
          <p:nvPr/>
        </p:nvSpPr>
        <p:spPr>
          <a:xfrm>
            <a:off x="350607" y="2287384"/>
            <a:ext cx="2298097" cy="13539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Component</a:t>
            </a:r>
          </a:p>
        </p:txBody>
      </p:sp>
      <p:cxnSp>
        <p:nvCxnSpPr>
          <p:cNvPr id="15" name="Verbinder: gewinkelt 14">
            <a:extLst>
              <a:ext uri="{FF2B5EF4-FFF2-40B4-BE49-F238E27FC236}">
                <a16:creationId xmlns:a16="http://schemas.microsoft.com/office/drawing/2014/main" id="{13B00323-F03C-CE6D-85F1-35152D0D3B9A}"/>
              </a:ext>
            </a:extLst>
          </p:cNvPr>
          <p:cNvCxnSpPr>
            <a:stCxn id="14" idx="3"/>
            <a:endCxn id="3" idx="1"/>
          </p:cNvCxnSpPr>
          <p:nvPr/>
        </p:nvCxnSpPr>
        <p:spPr>
          <a:xfrm>
            <a:off x="2648704" y="2355082"/>
            <a:ext cx="747169" cy="487431"/>
          </a:xfrm>
          <a:prstGeom prst="bentConnector3">
            <a:avLst>
              <a:gd name="adj1" fmla="val 5076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4C6283DE-E4E2-2647-8E19-641622168B7D}"/>
              </a:ext>
            </a:extLst>
          </p:cNvPr>
          <p:cNvSpPr/>
          <p:nvPr/>
        </p:nvSpPr>
        <p:spPr>
          <a:xfrm>
            <a:off x="350607" y="2463398"/>
            <a:ext cx="2298097" cy="13539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Interface</a:t>
            </a:r>
          </a:p>
        </p:txBody>
      </p:sp>
      <p:cxnSp>
        <p:nvCxnSpPr>
          <p:cNvPr id="17" name="Verbinder: gewinkelt 16">
            <a:extLst>
              <a:ext uri="{FF2B5EF4-FFF2-40B4-BE49-F238E27FC236}">
                <a16:creationId xmlns:a16="http://schemas.microsoft.com/office/drawing/2014/main" id="{9AA0C9E8-8440-BD69-6A94-C601A6E0C247}"/>
              </a:ext>
            </a:extLst>
          </p:cNvPr>
          <p:cNvCxnSpPr>
            <a:stCxn id="16" idx="3"/>
            <a:endCxn id="3" idx="1"/>
          </p:cNvCxnSpPr>
          <p:nvPr/>
        </p:nvCxnSpPr>
        <p:spPr>
          <a:xfrm>
            <a:off x="2648704" y="2531096"/>
            <a:ext cx="747169" cy="311417"/>
          </a:xfrm>
          <a:prstGeom prst="bentConnector3">
            <a:avLst>
              <a:gd name="adj1" fmla="val 5076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FCD47475-86CB-8479-2009-253F8074C3F7}"/>
              </a:ext>
            </a:extLst>
          </p:cNvPr>
          <p:cNvSpPr/>
          <p:nvPr/>
        </p:nvSpPr>
        <p:spPr>
          <a:xfrm>
            <a:off x="350607" y="2639413"/>
            <a:ext cx="2298097" cy="13539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Connection</a:t>
            </a:r>
          </a:p>
        </p:txBody>
      </p:sp>
      <p:cxnSp>
        <p:nvCxnSpPr>
          <p:cNvPr id="19" name="Verbinder: gewinkelt 18">
            <a:extLst>
              <a:ext uri="{FF2B5EF4-FFF2-40B4-BE49-F238E27FC236}">
                <a16:creationId xmlns:a16="http://schemas.microsoft.com/office/drawing/2014/main" id="{46F30E1C-2B2C-E95E-0882-B5DB4960DB8E}"/>
              </a:ext>
            </a:extLst>
          </p:cNvPr>
          <p:cNvCxnSpPr>
            <a:stCxn id="18" idx="3"/>
            <a:endCxn id="3" idx="1"/>
          </p:cNvCxnSpPr>
          <p:nvPr/>
        </p:nvCxnSpPr>
        <p:spPr>
          <a:xfrm>
            <a:off x="2648704" y="2707111"/>
            <a:ext cx="747169" cy="135402"/>
          </a:xfrm>
          <a:prstGeom prst="bentConnector3">
            <a:avLst>
              <a:gd name="adj1" fmla="val 5076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B4AB74D0-EFBD-6D08-C9B9-3ADA177E19A0}"/>
              </a:ext>
            </a:extLst>
          </p:cNvPr>
          <p:cNvSpPr/>
          <p:nvPr/>
        </p:nvSpPr>
        <p:spPr>
          <a:xfrm>
            <a:off x="350607" y="2815427"/>
            <a:ext cx="2298097" cy="13539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State</a:t>
            </a:r>
          </a:p>
        </p:txBody>
      </p:sp>
      <p:cxnSp>
        <p:nvCxnSpPr>
          <p:cNvPr id="21" name="Verbinder: gewinkelt 20">
            <a:extLst>
              <a:ext uri="{FF2B5EF4-FFF2-40B4-BE49-F238E27FC236}">
                <a16:creationId xmlns:a16="http://schemas.microsoft.com/office/drawing/2014/main" id="{DBF61D3A-4DD7-5042-E8EC-68B37B2C730D}"/>
              </a:ext>
            </a:extLst>
          </p:cNvPr>
          <p:cNvCxnSpPr>
            <a:stCxn id="20" idx="3"/>
            <a:endCxn id="3" idx="1"/>
          </p:cNvCxnSpPr>
          <p:nvPr/>
        </p:nvCxnSpPr>
        <p:spPr>
          <a:xfrm flipV="1">
            <a:off x="2648704" y="2842513"/>
            <a:ext cx="747169" cy="40612"/>
          </a:xfrm>
          <a:prstGeom prst="bentConnector3">
            <a:avLst>
              <a:gd name="adj1" fmla="val 5076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43C408EE-22AB-2B04-B6FF-8818E972EB19}"/>
              </a:ext>
            </a:extLst>
          </p:cNvPr>
          <p:cNvSpPr/>
          <p:nvPr/>
        </p:nvSpPr>
        <p:spPr>
          <a:xfrm>
            <a:off x="337068" y="2991441"/>
            <a:ext cx="2325175" cy="13539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23" name="Rechteck 22">
            <a:extLst>
              <a:ext uri="{FF2B5EF4-FFF2-40B4-BE49-F238E27FC236}">
                <a16:creationId xmlns:a16="http://schemas.microsoft.com/office/drawing/2014/main" id="{ABFF280E-8C0C-F531-085C-39B1F7F1E005}"/>
              </a:ext>
            </a:extLst>
          </p:cNvPr>
          <p:cNvSpPr/>
          <p:nvPr/>
        </p:nvSpPr>
        <p:spPr>
          <a:xfrm>
            <a:off x="350607" y="3153915"/>
            <a:ext cx="2298097" cy="13539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24" name="Verbinder: gewinkelt 23">
            <a:extLst>
              <a:ext uri="{FF2B5EF4-FFF2-40B4-BE49-F238E27FC236}">
                <a16:creationId xmlns:a16="http://schemas.microsoft.com/office/drawing/2014/main" id="{42BCB723-72DF-7DD7-AC91-B16371A802CD}"/>
              </a:ext>
            </a:extLst>
          </p:cNvPr>
          <p:cNvCxnSpPr>
            <a:stCxn id="23" idx="3"/>
            <a:endCxn id="3" idx="1"/>
          </p:cNvCxnSpPr>
          <p:nvPr/>
        </p:nvCxnSpPr>
        <p:spPr>
          <a:xfrm flipV="1">
            <a:off x="2648704" y="2842513"/>
            <a:ext cx="747169" cy="379100"/>
          </a:xfrm>
          <a:prstGeom prst="bentConnector3">
            <a:avLst>
              <a:gd name="adj1" fmla="val 5076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16D89F4F-8EA8-6552-9D64-48023C7D4CCA}"/>
              </a:ext>
            </a:extLst>
          </p:cNvPr>
          <p:cNvSpPr/>
          <p:nvPr/>
        </p:nvSpPr>
        <p:spPr>
          <a:xfrm>
            <a:off x="350607" y="3329929"/>
            <a:ext cx="2298097" cy="13539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26" name="Verbinder: gewinkelt 25">
            <a:extLst>
              <a:ext uri="{FF2B5EF4-FFF2-40B4-BE49-F238E27FC236}">
                <a16:creationId xmlns:a16="http://schemas.microsoft.com/office/drawing/2014/main" id="{D67C829D-0E34-2A30-E782-29BB9EAEF3B9}"/>
              </a:ext>
            </a:extLst>
          </p:cNvPr>
          <p:cNvCxnSpPr>
            <a:stCxn id="25" idx="3"/>
            <a:endCxn id="3" idx="1"/>
          </p:cNvCxnSpPr>
          <p:nvPr/>
        </p:nvCxnSpPr>
        <p:spPr>
          <a:xfrm flipV="1">
            <a:off x="2648704" y="2842513"/>
            <a:ext cx="747169" cy="555114"/>
          </a:xfrm>
          <a:prstGeom prst="bentConnector3">
            <a:avLst>
              <a:gd name="adj1" fmla="val 5076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B326B5ED-AFC3-5F59-F0D0-0DBAFDCCBDD7}"/>
              </a:ext>
            </a:extLst>
          </p:cNvPr>
          <p:cNvSpPr/>
          <p:nvPr/>
        </p:nvSpPr>
        <p:spPr>
          <a:xfrm>
            <a:off x="337068" y="3505943"/>
            <a:ext cx="2325175" cy="13539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Electric/Electronic Design</a:t>
            </a:r>
          </a:p>
        </p:txBody>
      </p:sp>
      <p:sp>
        <p:nvSpPr>
          <p:cNvPr id="28" name="Rechteck 27">
            <a:extLst>
              <a:ext uri="{FF2B5EF4-FFF2-40B4-BE49-F238E27FC236}">
                <a16:creationId xmlns:a16="http://schemas.microsoft.com/office/drawing/2014/main" id="{C15B798B-F690-B1F6-D93B-B08F8BF9057D}"/>
              </a:ext>
            </a:extLst>
          </p:cNvPr>
          <p:cNvSpPr/>
          <p:nvPr/>
        </p:nvSpPr>
        <p:spPr>
          <a:xfrm>
            <a:off x="350607" y="3668418"/>
            <a:ext cx="2298097" cy="13539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Component</a:t>
            </a:r>
          </a:p>
        </p:txBody>
      </p:sp>
      <p:cxnSp>
        <p:nvCxnSpPr>
          <p:cNvPr id="29" name="Verbinder: gewinkelt 28">
            <a:extLst>
              <a:ext uri="{FF2B5EF4-FFF2-40B4-BE49-F238E27FC236}">
                <a16:creationId xmlns:a16="http://schemas.microsoft.com/office/drawing/2014/main" id="{E91A6110-70F0-90C2-4D6D-F0A24042477C}"/>
              </a:ext>
            </a:extLst>
          </p:cNvPr>
          <p:cNvCxnSpPr>
            <a:stCxn id="28" idx="3"/>
            <a:endCxn id="3" idx="1"/>
          </p:cNvCxnSpPr>
          <p:nvPr/>
        </p:nvCxnSpPr>
        <p:spPr>
          <a:xfrm flipV="1">
            <a:off x="2648704" y="2842513"/>
            <a:ext cx="747169" cy="893603"/>
          </a:xfrm>
          <a:prstGeom prst="bentConnector3">
            <a:avLst>
              <a:gd name="adj1" fmla="val 5076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0" name="Rechteck 29">
            <a:extLst>
              <a:ext uri="{FF2B5EF4-FFF2-40B4-BE49-F238E27FC236}">
                <a16:creationId xmlns:a16="http://schemas.microsoft.com/office/drawing/2014/main" id="{49C300AD-C9EC-1C66-69D2-8299B60C0543}"/>
              </a:ext>
            </a:extLst>
          </p:cNvPr>
          <p:cNvSpPr/>
          <p:nvPr/>
        </p:nvSpPr>
        <p:spPr>
          <a:xfrm>
            <a:off x="350607" y="3844432"/>
            <a:ext cx="2298097" cy="13539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Port</a:t>
            </a:r>
          </a:p>
        </p:txBody>
      </p:sp>
      <p:cxnSp>
        <p:nvCxnSpPr>
          <p:cNvPr id="31" name="Verbinder: gewinkelt 30">
            <a:extLst>
              <a:ext uri="{FF2B5EF4-FFF2-40B4-BE49-F238E27FC236}">
                <a16:creationId xmlns:a16="http://schemas.microsoft.com/office/drawing/2014/main" id="{4AF4D657-1F57-FCDB-C728-3EB4EC33AC40}"/>
              </a:ext>
            </a:extLst>
          </p:cNvPr>
          <p:cNvCxnSpPr>
            <a:stCxn id="30" idx="3"/>
            <a:endCxn id="3" idx="1"/>
          </p:cNvCxnSpPr>
          <p:nvPr/>
        </p:nvCxnSpPr>
        <p:spPr>
          <a:xfrm flipV="1">
            <a:off x="2648704" y="2842513"/>
            <a:ext cx="747169" cy="1069617"/>
          </a:xfrm>
          <a:prstGeom prst="bentConnector3">
            <a:avLst>
              <a:gd name="adj1" fmla="val 5076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2" name="Rechteck 31">
            <a:extLst>
              <a:ext uri="{FF2B5EF4-FFF2-40B4-BE49-F238E27FC236}">
                <a16:creationId xmlns:a16="http://schemas.microsoft.com/office/drawing/2014/main" id="{575B812F-D6E0-C0A9-1A4D-8D333E419EDE}"/>
              </a:ext>
            </a:extLst>
          </p:cNvPr>
          <p:cNvSpPr/>
          <p:nvPr/>
        </p:nvSpPr>
        <p:spPr>
          <a:xfrm>
            <a:off x="350607" y="4020446"/>
            <a:ext cx="2298097" cy="13539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Connection</a:t>
            </a:r>
          </a:p>
        </p:txBody>
      </p:sp>
      <p:cxnSp>
        <p:nvCxnSpPr>
          <p:cNvPr id="33" name="Verbinder: gewinkelt 32">
            <a:extLst>
              <a:ext uri="{FF2B5EF4-FFF2-40B4-BE49-F238E27FC236}">
                <a16:creationId xmlns:a16="http://schemas.microsoft.com/office/drawing/2014/main" id="{494F8772-49BC-7869-EF17-1004CE6A6771}"/>
              </a:ext>
            </a:extLst>
          </p:cNvPr>
          <p:cNvCxnSpPr>
            <a:stCxn id="32" idx="3"/>
            <a:endCxn id="3" idx="1"/>
          </p:cNvCxnSpPr>
          <p:nvPr/>
        </p:nvCxnSpPr>
        <p:spPr>
          <a:xfrm flipV="1">
            <a:off x="2648704" y="2842513"/>
            <a:ext cx="747169" cy="1245631"/>
          </a:xfrm>
          <a:prstGeom prst="bentConnector3">
            <a:avLst>
              <a:gd name="adj1" fmla="val 5076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4" name="Rechteck 33">
            <a:extLst>
              <a:ext uri="{FF2B5EF4-FFF2-40B4-BE49-F238E27FC236}">
                <a16:creationId xmlns:a16="http://schemas.microsoft.com/office/drawing/2014/main" id="{A1E69A20-84F3-E8FA-AFE2-FDF6A0A70CE2}"/>
              </a:ext>
            </a:extLst>
          </p:cNvPr>
          <p:cNvSpPr/>
          <p:nvPr/>
        </p:nvSpPr>
        <p:spPr>
          <a:xfrm>
            <a:off x="6468218" y="1502090"/>
            <a:ext cx="2352254" cy="24822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35" name="Rechteck 34">
            <a:extLst>
              <a:ext uri="{FF2B5EF4-FFF2-40B4-BE49-F238E27FC236}">
                <a16:creationId xmlns:a16="http://schemas.microsoft.com/office/drawing/2014/main" id="{09C79B59-259C-29A1-A8B9-EC4A5F60DB95}"/>
              </a:ext>
            </a:extLst>
          </p:cNvPr>
          <p:cNvSpPr/>
          <p:nvPr/>
        </p:nvSpPr>
        <p:spPr>
          <a:xfrm>
            <a:off x="6493040" y="1775140"/>
            <a:ext cx="2302609" cy="24822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Software Design</a:t>
            </a:r>
          </a:p>
        </p:txBody>
      </p:sp>
      <p:sp>
        <p:nvSpPr>
          <p:cNvPr id="36" name="Rechteck 35">
            <a:extLst>
              <a:ext uri="{FF2B5EF4-FFF2-40B4-BE49-F238E27FC236}">
                <a16:creationId xmlns:a16="http://schemas.microsoft.com/office/drawing/2014/main" id="{ADA503F5-E444-A33E-0C41-58B8EB8688A3}"/>
              </a:ext>
            </a:extLst>
          </p:cNvPr>
          <p:cNvSpPr/>
          <p:nvPr/>
        </p:nvSpPr>
        <p:spPr>
          <a:xfrm>
            <a:off x="6517863" y="2073012"/>
            <a:ext cx="2252964"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Software Class</a:t>
            </a:r>
          </a:p>
        </p:txBody>
      </p:sp>
      <p:cxnSp>
        <p:nvCxnSpPr>
          <p:cNvPr id="37" name="Verbinder: gewinkelt 36">
            <a:extLst>
              <a:ext uri="{FF2B5EF4-FFF2-40B4-BE49-F238E27FC236}">
                <a16:creationId xmlns:a16="http://schemas.microsoft.com/office/drawing/2014/main" id="{F6D7B6DD-368D-D0B8-BF88-9DECE0016760}"/>
              </a:ext>
            </a:extLst>
          </p:cNvPr>
          <p:cNvCxnSpPr>
            <a:stCxn id="3" idx="3"/>
            <a:endCxn id="36" idx="1"/>
          </p:cNvCxnSpPr>
          <p:nvPr/>
        </p:nvCxnSpPr>
        <p:spPr>
          <a:xfrm flipV="1">
            <a:off x="5748127" y="2197126"/>
            <a:ext cx="769736" cy="645387"/>
          </a:xfrm>
          <a:prstGeom prst="bentConnector3">
            <a:avLst>
              <a:gd name="adj1" fmla="val 4954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8" name="Rechteck 37">
            <a:extLst>
              <a:ext uri="{FF2B5EF4-FFF2-40B4-BE49-F238E27FC236}">
                <a16:creationId xmlns:a16="http://schemas.microsoft.com/office/drawing/2014/main" id="{A6A06E8D-DEB5-7225-DF1D-B0EDA4CEFEAE}"/>
              </a:ext>
            </a:extLst>
          </p:cNvPr>
          <p:cNvSpPr/>
          <p:nvPr/>
        </p:nvSpPr>
        <p:spPr>
          <a:xfrm>
            <a:off x="6517863" y="2395707"/>
            <a:ext cx="2252964"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Software Interface</a:t>
            </a:r>
          </a:p>
        </p:txBody>
      </p:sp>
      <p:cxnSp>
        <p:nvCxnSpPr>
          <p:cNvPr id="39" name="Verbinder: gewinkelt 38">
            <a:extLst>
              <a:ext uri="{FF2B5EF4-FFF2-40B4-BE49-F238E27FC236}">
                <a16:creationId xmlns:a16="http://schemas.microsoft.com/office/drawing/2014/main" id="{B7077E7C-B5EA-13B7-9593-D4EA6724F9B2}"/>
              </a:ext>
            </a:extLst>
          </p:cNvPr>
          <p:cNvCxnSpPr>
            <a:stCxn id="3" idx="3"/>
            <a:endCxn id="38" idx="1"/>
          </p:cNvCxnSpPr>
          <p:nvPr/>
        </p:nvCxnSpPr>
        <p:spPr>
          <a:xfrm flipV="1">
            <a:off x="5748127" y="2519821"/>
            <a:ext cx="769736" cy="322692"/>
          </a:xfrm>
          <a:prstGeom prst="bentConnector3">
            <a:avLst>
              <a:gd name="adj1" fmla="val 4954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0" name="Rechteck 39">
            <a:extLst>
              <a:ext uri="{FF2B5EF4-FFF2-40B4-BE49-F238E27FC236}">
                <a16:creationId xmlns:a16="http://schemas.microsoft.com/office/drawing/2014/main" id="{A2733BBB-A9E9-C857-7045-CE3D3491A676}"/>
              </a:ext>
            </a:extLst>
          </p:cNvPr>
          <p:cNvSpPr/>
          <p:nvPr/>
        </p:nvSpPr>
        <p:spPr>
          <a:xfrm>
            <a:off x="6517863" y="2718402"/>
            <a:ext cx="2252964"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Software Component</a:t>
            </a:r>
          </a:p>
        </p:txBody>
      </p:sp>
      <p:cxnSp>
        <p:nvCxnSpPr>
          <p:cNvPr id="41" name="Verbinder: gewinkelt 40">
            <a:extLst>
              <a:ext uri="{FF2B5EF4-FFF2-40B4-BE49-F238E27FC236}">
                <a16:creationId xmlns:a16="http://schemas.microsoft.com/office/drawing/2014/main" id="{AD2EE43B-E326-1FC1-3574-30B648369F58}"/>
              </a:ext>
            </a:extLst>
          </p:cNvPr>
          <p:cNvCxnSpPr>
            <a:stCxn id="3" idx="3"/>
            <a:endCxn id="40" idx="1"/>
          </p:cNvCxnSpPr>
          <p:nvPr/>
        </p:nvCxnSpPr>
        <p:spPr>
          <a:xfrm>
            <a:off x="5748127" y="2842513"/>
            <a:ext cx="769736" cy="3"/>
          </a:xfrm>
          <a:prstGeom prst="bentConnector3">
            <a:avLst>
              <a:gd name="adj1" fmla="val 4954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2" name="Rechteck 41">
            <a:extLst>
              <a:ext uri="{FF2B5EF4-FFF2-40B4-BE49-F238E27FC236}">
                <a16:creationId xmlns:a16="http://schemas.microsoft.com/office/drawing/2014/main" id="{19201ACD-C09A-A40C-35DE-F688E1E20A5D}"/>
              </a:ext>
            </a:extLst>
          </p:cNvPr>
          <p:cNvSpPr/>
          <p:nvPr/>
        </p:nvSpPr>
        <p:spPr>
          <a:xfrm>
            <a:off x="6468218" y="3041098"/>
            <a:ext cx="2352254" cy="24822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Context Elements</a:t>
            </a:r>
          </a:p>
        </p:txBody>
      </p:sp>
      <p:sp>
        <p:nvSpPr>
          <p:cNvPr id="43" name="Rechteck 42">
            <a:extLst>
              <a:ext uri="{FF2B5EF4-FFF2-40B4-BE49-F238E27FC236}">
                <a16:creationId xmlns:a16="http://schemas.microsoft.com/office/drawing/2014/main" id="{3F836A80-9F8F-D2E4-CB13-91915F314FB4}"/>
              </a:ext>
            </a:extLst>
          </p:cNvPr>
          <p:cNvSpPr/>
          <p:nvPr/>
        </p:nvSpPr>
        <p:spPr>
          <a:xfrm>
            <a:off x="6493040" y="3314147"/>
            <a:ext cx="2302609"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Configuration</a:t>
            </a:r>
          </a:p>
        </p:txBody>
      </p:sp>
      <p:cxnSp>
        <p:nvCxnSpPr>
          <p:cNvPr id="44" name="Verbinder: gewinkelt 43">
            <a:extLst>
              <a:ext uri="{FF2B5EF4-FFF2-40B4-BE49-F238E27FC236}">
                <a16:creationId xmlns:a16="http://schemas.microsoft.com/office/drawing/2014/main" id="{5DB968F0-5AC0-841A-AF19-9AD22F8A0582}"/>
              </a:ext>
            </a:extLst>
          </p:cNvPr>
          <p:cNvCxnSpPr>
            <a:stCxn id="3" idx="3"/>
            <a:endCxn id="43" idx="1"/>
          </p:cNvCxnSpPr>
          <p:nvPr/>
        </p:nvCxnSpPr>
        <p:spPr>
          <a:xfrm>
            <a:off x="5748127" y="2842513"/>
            <a:ext cx="744913" cy="595748"/>
          </a:xfrm>
          <a:prstGeom prst="bentConnector3">
            <a:avLst>
              <a:gd name="adj1" fmla="val 4977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5" name="Rechteck 44">
            <a:extLst>
              <a:ext uri="{FF2B5EF4-FFF2-40B4-BE49-F238E27FC236}">
                <a16:creationId xmlns:a16="http://schemas.microsoft.com/office/drawing/2014/main" id="{DDD31743-3EA8-A94C-2FB6-3E9429422CA1}"/>
              </a:ext>
            </a:extLst>
          </p:cNvPr>
          <p:cNvSpPr/>
          <p:nvPr/>
        </p:nvSpPr>
        <p:spPr>
          <a:xfrm>
            <a:off x="6493040" y="3612019"/>
            <a:ext cx="2302609" cy="24822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Variant</a:t>
            </a:r>
          </a:p>
        </p:txBody>
      </p:sp>
      <p:cxnSp>
        <p:nvCxnSpPr>
          <p:cNvPr id="46" name="Verbinder: gewinkelt 45">
            <a:extLst>
              <a:ext uri="{FF2B5EF4-FFF2-40B4-BE49-F238E27FC236}">
                <a16:creationId xmlns:a16="http://schemas.microsoft.com/office/drawing/2014/main" id="{0D73932C-1538-6EB6-3E4F-3C39AC207BAF}"/>
              </a:ext>
            </a:extLst>
          </p:cNvPr>
          <p:cNvCxnSpPr>
            <a:stCxn id="3" idx="3"/>
            <a:endCxn id="45" idx="1"/>
          </p:cNvCxnSpPr>
          <p:nvPr/>
        </p:nvCxnSpPr>
        <p:spPr>
          <a:xfrm>
            <a:off x="5748127" y="2842513"/>
            <a:ext cx="744913" cy="893620"/>
          </a:xfrm>
          <a:prstGeom prst="bentConnector3">
            <a:avLst>
              <a:gd name="adj1" fmla="val 4977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7" name="Rechteck 46">
            <a:extLst>
              <a:ext uri="{FF2B5EF4-FFF2-40B4-BE49-F238E27FC236}">
                <a16:creationId xmlns:a16="http://schemas.microsoft.com/office/drawing/2014/main" id="{58BBBADE-FEFB-1D51-DFB8-A9CDC6190D4C}"/>
              </a:ext>
            </a:extLst>
          </p:cNvPr>
          <p:cNvSpPr/>
          <p:nvPr/>
        </p:nvSpPr>
        <p:spPr>
          <a:xfrm>
            <a:off x="6493040" y="3909892"/>
            <a:ext cx="2302609" cy="24822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Reference</a:t>
            </a:r>
          </a:p>
        </p:txBody>
      </p:sp>
      <p:cxnSp>
        <p:nvCxnSpPr>
          <p:cNvPr id="48" name="Verbinder: gewinkelt 47">
            <a:extLst>
              <a:ext uri="{FF2B5EF4-FFF2-40B4-BE49-F238E27FC236}">
                <a16:creationId xmlns:a16="http://schemas.microsoft.com/office/drawing/2014/main" id="{80666EE7-6755-2622-CF7B-474C76FA30DB}"/>
              </a:ext>
            </a:extLst>
          </p:cNvPr>
          <p:cNvCxnSpPr>
            <a:stCxn id="3" idx="3"/>
            <a:endCxn id="47" idx="1"/>
          </p:cNvCxnSpPr>
          <p:nvPr/>
        </p:nvCxnSpPr>
        <p:spPr>
          <a:xfrm>
            <a:off x="5748127" y="2842513"/>
            <a:ext cx="744913" cy="1191493"/>
          </a:xfrm>
          <a:prstGeom prst="bentConnector3">
            <a:avLst>
              <a:gd name="adj1" fmla="val 4977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50861"/>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CASCaDE</a:t>
            </a:r>
            <a:r>
              <a:rPr lang="de-DE"/>
              <a:t> &gt; </a:t>
            </a:r>
            <a:r>
              <a:rPr lang="en-US">
                <a:hlinkClick r:id="rId4" action="ppaction://hlinksldjump"/>
              </a:rPr>
              <a:t>EJ-4 Collaborative 3D MBD, Electrical and Software Design Co-Development</a:t>
            </a:r>
            <a:r>
              <a:rPr lang="en-US"/>
              <a:t> &gt; 1.2.4 Electrical/Mechanical Design Collaboration</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959265410"/>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670560">
                <a:tc>
                  <a:txBody>
                    <a:bodyPr/>
                    <a:lstStyle/>
                    <a:p>
                      <a:r>
                        <a:rPr lang="en-AU" sz="1100" noProof="0" dirty="0"/>
                        <a:t>Description</a:t>
                      </a:r>
                    </a:p>
                  </a:txBody>
                  <a:tcPr/>
                </a:tc>
                <a:tc>
                  <a:txBody>
                    <a:bodyPr/>
                    <a:lstStyle/>
                    <a:p>
                      <a:r>
                        <a:rPr lang="en-US" sz="1100" b="0" noProof="0"/>
                        <a:t>In Electrical/Mechanical Design Collaboration, both design disciplines involved will collaborate in a common 3D space in order to adjust and coordinate allocation, dimensioning and positioning of components.</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33528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ECAD Systems, MCAD Systems, PDM Systems, Publishing &amp; Visual Collaboration</a:t>
                      </a:r>
                      <a:endParaRPr lang="en-AU" sz="1100" b="0" noProof="0" dirty="0"/>
                    </a:p>
                  </a:txBody>
                  <a:tcPr/>
                </a:tc>
                <a:extLst>
                  <a:ext uri="{0D108BD9-81ED-4DB2-BD59-A6C34878D82A}">
                    <a16:rowId xmlns:a16="http://schemas.microsoft.com/office/drawing/2014/main" val="3723889216"/>
                  </a:ext>
                </a:extLst>
              </a:tr>
              <a:tr h="502920">
                <a:tc>
                  <a:txBody>
                    <a:bodyPr/>
                    <a:lstStyle/>
                    <a:p>
                      <a:r>
                        <a:rPr lang="en-AU" sz="1100" noProof="0" dirty="0"/>
                        <a:t>Inputs</a:t>
                      </a:r>
                    </a:p>
                  </a:txBody>
                  <a:tcPr/>
                </a:tc>
                <a:tc>
                  <a:txBody>
                    <a:bodyPr/>
                    <a:lstStyle/>
                    <a:p>
                      <a:r>
                        <a:rPr lang="en-AU" sz="1100" b="0" noProof="0"/>
                        <a:t>Mechanical Component, Body, Electric/Electronic Component, Electric/Electronic Port, Electric/Electronic Connection</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44D03679-8968-C8F2-9750-04CFC4ECA5B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3854515600"/>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CASCaDE</a:t>
            </a:r>
            <a:r>
              <a:rPr lang="de-DE"/>
              <a:t> &gt; </a:t>
            </a:r>
            <a:r>
              <a:rPr lang="en-US">
                <a:hlinkClick r:id="rId4" action="ppaction://hlinksldjump"/>
              </a:rPr>
              <a:t>EJ-4 Collaborative 3D MBD, Electrical and Software Design Co-Development</a:t>
            </a:r>
            <a:r>
              <a:rPr lang="en-US"/>
              <a:t> &gt; </a:t>
            </a:r>
            <a:r>
              <a:rPr lang="en-US">
                <a:hlinkClick r:id="rId5" action="ppaction://hlinksldjump"/>
              </a:rPr>
              <a:t>1.2.4 Electrical/Mechanical Design Collaboration</a:t>
            </a:r>
            <a:endParaRPr lang="de-DE" dirty="0"/>
          </a:p>
        </p:txBody>
      </p:sp>
      <p:sp>
        <p:nvSpPr>
          <p:cNvPr id="3" name="Rechteck 2">
            <a:extLst>
              <a:ext uri="{FF2B5EF4-FFF2-40B4-BE49-F238E27FC236}">
                <a16:creationId xmlns:a16="http://schemas.microsoft.com/office/drawing/2014/main" id="{B4C9D3C8-6F86-AF88-045F-4920CA4328D4}"/>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en-US" sz="600">
                <a:solidFill>
                  <a:srgbClr val="000000"/>
                </a:solidFill>
                <a:hlinkClick r:id="rId5" action="ppaction://hlinksldjump"/>
              </a:rPr>
              <a:t>1.2.4 Electrical/Mechanical Design Collaboration</a:t>
            </a:r>
            <a:endParaRPr lang="de-DE" sz="600">
              <a:solidFill>
                <a:srgbClr val="000000"/>
              </a:solidFill>
            </a:endParaRPr>
          </a:p>
        </p:txBody>
      </p:sp>
      <p:sp>
        <p:nvSpPr>
          <p:cNvPr id="4" name="Rechteck 3">
            <a:extLst>
              <a:ext uri="{FF2B5EF4-FFF2-40B4-BE49-F238E27FC236}">
                <a16:creationId xmlns:a16="http://schemas.microsoft.com/office/drawing/2014/main" id="{FFC4E412-2660-B3F0-DB8E-1BF89B49E7D4}"/>
              </a:ext>
            </a:extLst>
          </p:cNvPr>
          <p:cNvSpPr/>
          <p:nvPr/>
        </p:nvSpPr>
        <p:spPr>
          <a:xfrm>
            <a:off x="323528" y="4182935"/>
            <a:ext cx="1976033"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ECAD Systems</a:t>
            </a:r>
          </a:p>
        </p:txBody>
      </p:sp>
      <p:cxnSp>
        <p:nvCxnSpPr>
          <p:cNvPr id="5" name="Verbinder: gewinkelt 4">
            <a:extLst>
              <a:ext uri="{FF2B5EF4-FFF2-40B4-BE49-F238E27FC236}">
                <a16:creationId xmlns:a16="http://schemas.microsoft.com/office/drawing/2014/main" id="{F5D7175B-18B3-C153-8D83-02EAAE1D8450}"/>
              </a:ext>
            </a:extLst>
          </p:cNvPr>
          <p:cNvCxnSpPr>
            <a:stCxn id="4" idx="0"/>
            <a:endCxn id="3" idx="2"/>
          </p:cNvCxnSpPr>
          <p:nvPr/>
        </p:nvCxnSpPr>
        <p:spPr>
          <a:xfrm rot="5400000" flipH="1" flipV="1">
            <a:off x="2361572" y="1972508"/>
            <a:ext cx="1160400" cy="3260455"/>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7311BDA6-F849-73FE-273A-A678CB3D0DD3}"/>
              </a:ext>
            </a:extLst>
          </p:cNvPr>
          <p:cNvSpPr/>
          <p:nvPr/>
        </p:nvSpPr>
        <p:spPr>
          <a:xfrm>
            <a:off x="2353568" y="4182935"/>
            <a:ext cx="1976033"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MCAD Systems</a:t>
            </a:r>
          </a:p>
        </p:txBody>
      </p:sp>
      <p:cxnSp>
        <p:nvCxnSpPr>
          <p:cNvPr id="8" name="Verbinder: gewinkelt 7">
            <a:extLst>
              <a:ext uri="{FF2B5EF4-FFF2-40B4-BE49-F238E27FC236}">
                <a16:creationId xmlns:a16="http://schemas.microsoft.com/office/drawing/2014/main" id="{E3DEFF79-4BF5-80EC-285B-9FA7A2FFCEF7}"/>
              </a:ext>
            </a:extLst>
          </p:cNvPr>
          <p:cNvCxnSpPr>
            <a:stCxn id="7" idx="0"/>
            <a:endCxn id="3" idx="2"/>
          </p:cNvCxnSpPr>
          <p:nvPr/>
        </p:nvCxnSpPr>
        <p:spPr>
          <a:xfrm rot="5400000" flipH="1" flipV="1">
            <a:off x="3376592" y="2987528"/>
            <a:ext cx="1160400" cy="1230415"/>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80E09136-17C3-9F10-1BA7-3177E408EFD5}"/>
              </a:ext>
            </a:extLst>
          </p:cNvPr>
          <p:cNvSpPr/>
          <p:nvPr/>
        </p:nvSpPr>
        <p:spPr>
          <a:xfrm>
            <a:off x="4383608" y="4182935"/>
            <a:ext cx="1976032"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PDM Systems</a:t>
            </a:r>
          </a:p>
        </p:txBody>
      </p:sp>
      <p:cxnSp>
        <p:nvCxnSpPr>
          <p:cNvPr id="10" name="Verbinder: gewinkelt 9">
            <a:extLst>
              <a:ext uri="{FF2B5EF4-FFF2-40B4-BE49-F238E27FC236}">
                <a16:creationId xmlns:a16="http://schemas.microsoft.com/office/drawing/2014/main" id="{95425685-4DF6-D204-888B-805B766F6530}"/>
              </a:ext>
            </a:extLst>
          </p:cNvPr>
          <p:cNvCxnSpPr>
            <a:stCxn id="9" idx="0"/>
            <a:endCxn id="3" idx="2"/>
          </p:cNvCxnSpPr>
          <p:nvPr/>
        </p:nvCxnSpPr>
        <p:spPr>
          <a:xfrm rot="16200000" flipV="1">
            <a:off x="4391612" y="3202923"/>
            <a:ext cx="1160400" cy="799624"/>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998BEAC5-E144-FCC9-3B2F-96F1FA77B015}"/>
              </a:ext>
            </a:extLst>
          </p:cNvPr>
          <p:cNvSpPr/>
          <p:nvPr/>
        </p:nvSpPr>
        <p:spPr>
          <a:xfrm>
            <a:off x="6413647" y="4182935"/>
            <a:ext cx="1976033"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Publishing &amp; Visual Collaboration</a:t>
            </a:r>
          </a:p>
        </p:txBody>
      </p:sp>
      <p:cxnSp>
        <p:nvCxnSpPr>
          <p:cNvPr id="12" name="Verbinder: gewinkelt 11">
            <a:extLst>
              <a:ext uri="{FF2B5EF4-FFF2-40B4-BE49-F238E27FC236}">
                <a16:creationId xmlns:a16="http://schemas.microsoft.com/office/drawing/2014/main" id="{036D8433-5244-C6B3-F928-45B1C9D527B4}"/>
              </a:ext>
            </a:extLst>
          </p:cNvPr>
          <p:cNvCxnSpPr>
            <a:stCxn id="11" idx="0"/>
            <a:endCxn id="3" idx="2"/>
          </p:cNvCxnSpPr>
          <p:nvPr/>
        </p:nvCxnSpPr>
        <p:spPr>
          <a:xfrm rot="16200000" flipV="1">
            <a:off x="5406632" y="2187903"/>
            <a:ext cx="1160400" cy="2829664"/>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257AA7EC-8398-54D5-2704-10EDCCABCCCB}"/>
              </a:ext>
            </a:extLst>
          </p:cNvPr>
          <p:cNvSpPr/>
          <p:nvPr/>
        </p:nvSpPr>
        <p:spPr>
          <a:xfrm>
            <a:off x="323528" y="1502090"/>
            <a:ext cx="2352255" cy="33097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4" name="Rechteck 13">
            <a:extLst>
              <a:ext uri="{FF2B5EF4-FFF2-40B4-BE49-F238E27FC236}">
                <a16:creationId xmlns:a16="http://schemas.microsoft.com/office/drawing/2014/main" id="{ECB54E12-19EF-1AF5-3742-3A2CFE8BA9AA}"/>
              </a:ext>
            </a:extLst>
          </p:cNvPr>
          <p:cNvSpPr/>
          <p:nvPr/>
        </p:nvSpPr>
        <p:spPr>
          <a:xfrm>
            <a:off x="356625" y="1866156"/>
            <a:ext cx="2286061" cy="33097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5" name="Verbinder: gewinkelt 14">
            <a:extLst>
              <a:ext uri="{FF2B5EF4-FFF2-40B4-BE49-F238E27FC236}">
                <a16:creationId xmlns:a16="http://schemas.microsoft.com/office/drawing/2014/main" id="{0BDDC910-1EAE-05AF-7330-02A076AFE8A0}"/>
              </a:ext>
            </a:extLst>
          </p:cNvPr>
          <p:cNvCxnSpPr>
            <a:stCxn id="14" idx="3"/>
            <a:endCxn id="3" idx="1"/>
          </p:cNvCxnSpPr>
          <p:nvPr/>
        </p:nvCxnSpPr>
        <p:spPr>
          <a:xfrm>
            <a:off x="2642686" y="2031641"/>
            <a:ext cx="753187" cy="810872"/>
          </a:xfrm>
          <a:prstGeom prst="bentConnector3">
            <a:avLst>
              <a:gd name="adj1" fmla="val 5093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EF526CBE-A020-1E32-4E66-35872DB1CE50}"/>
              </a:ext>
            </a:extLst>
          </p:cNvPr>
          <p:cNvSpPr/>
          <p:nvPr/>
        </p:nvSpPr>
        <p:spPr>
          <a:xfrm>
            <a:off x="356625" y="2263319"/>
            <a:ext cx="2286061" cy="3309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7" name="Verbinder: gewinkelt 16">
            <a:extLst>
              <a:ext uri="{FF2B5EF4-FFF2-40B4-BE49-F238E27FC236}">
                <a16:creationId xmlns:a16="http://schemas.microsoft.com/office/drawing/2014/main" id="{95EF6711-AC81-8604-3848-9832B4833039}"/>
              </a:ext>
            </a:extLst>
          </p:cNvPr>
          <p:cNvCxnSpPr>
            <a:stCxn id="16" idx="3"/>
            <a:endCxn id="3" idx="1"/>
          </p:cNvCxnSpPr>
          <p:nvPr/>
        </p:nvCxnSpPr>
        <p:spPr>
          <a:xfrm>
            <a:off x="2642686" y="2428804"/>
            <a:ext cx="753187" cy="413709"/>
          </a:xfrm>
          <a:prstGeom prst="bentConnector3">
            <a:avLst>
              <a:gd name="adj1" fmla="val 5093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5967BD56-1B06-CB63-FB1C-E4052C0F1BA3}"/>
              </a:ext>
            </a:extLst>
          </p:cNvPr>
          <p:cNvSpPr/>
          <p:nvPr/>
        </p:nvSpPr>
        <p:spPr>
          <a:xfrm>
            <a:off x="323528" y="2660482"/>
            <a:ext cx="2352255" cy="33096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Electric/Electronic Design</a:t>
            </a:r>
          </a:p>
        </p:txBody>
      </p:sp>
      <p:sp>
        <p:nvSpPr>
          <p:cNvPr id="19" name="Rechteck 18">
            <a:extLst>
              <a:ext uri="{FF2B5EF4-FFF2-40B4-BE49-F238E27FC236}">
                <a16:creationId xmlns:a16="http://schemas.microsoft.com/office/drawing/2014/main" id="{FD82C6BA-651A-1582-B6B5-1AD15A99A6C3}"/>
              </a:ext>
            </a:extLst>
          </p:cNvPr>
          <p:cNvSpPr/>
          <p:nvPr/>
        </p:nvSpPr>
        <p:spPr>
          <a:xfrm>
            <a:off x="356625" y="3024548"/>
            <a:ext cx="2286061" cy="3309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Component</a:t>
            </a:r>
          </a:p>
        </p:txBody>
      </p:sp>
      <p:cxnSp>
        <p:nvCxnSpPr>
          <p:cNvPr id="20" name="Verbinder: gewinkelt 19">
            <a:extLst>
              <a:ext uri="{FF2B5EF4-FFF2-40B4-BE49-F238E27FC236}">
                <a16:creationId xmlns:a16="http://schemas.microsoft.com/office/drawing/2014/main" id="{9A8E9729-1FD3-8D18-E445-CD859B51446E}"/>
              </a:ext>
            </a:extLst>
          </p:cNvPr>
          <p:cNvCxnSpPr>
            <a:stCxn id="19" idx="3"/>
            <a:endCxn id="3" idx="1"/>
          </p:cNvCxnSpPr>
          <p:nvPr/>
        </p:nvCxnSpPr>
        <p:spPr>
          <a:xfrm flipV="1">
            <a:off x="2642686" y="2842513"/>
            <a:ext cx="753187" cy="347520"/>
          </a:xfrm>
          <a:prstGeom prst="bentConnector3">
            <a:avLst>
              <a:gd name="adj1" fmla="val 5093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0CBEE071-5C2C-CCDC-3190-A386CAFAEA04}"/>
              </a:ext>
            </a:extLst>
          </p:cNvPr>
          <p:cNvSpPr/>
          <p:nvPr/>
        </p:nvSpPr>
        <p:spPr>
          <a:xfrm>
            <a:off x="356625" y="3421711"/>
            <a:ext cx="2286061" cy="3309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Port</a:t>
            </a:r>
          </a:p>
        </p:txBody>
      </p:sp>
      <p:cxnSp>
        <p:nvCxnSpPr>
          <p:cNvPr id="22" name="Verbinder: gewinkelt 21">
            <a:extLst>
              <a:ext uri="{FF2B5EF4-FFF2-40B4-BE49-F238E27FC236}">
                <a16:creationId xmlns:a16="http://schemas.microsoft.com/office/drawing/2014/main" id="{EDA8BED2-1454-53D2-5F27-2D55892C3C5E}"/>
              </a:ext>
            </a:extLst>
          </p:cNvPr>
          <p:cNvCxnSpPr>
            <a:stCxn id="21" idx="3"/>
            <a:endCxn id="3" idx="1"/>
          </p:cNvCxnSpPr>
          <p:nvPr/>
        </p:nvCxnSpPr>
        <p:spPr>
          <a:xfrm flipV="1">
            <a:off x="2642686" y="2842513"/>
            <a:ext cx="753187" cy="744683"/>
          </a:xfrm>
          <a:prstGeom prst="bentConnector3">
            <a:avLst>
              <a:gd name="adj1" fmla="val 5093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B0730142-AF9E-DDC5-64BF-A25A97B8976B}"/>
              </a:ext>
            </a:extLst>
          </p:cNvPr>
          <p:cNvSpPr/>
          <p:nvPr/>
        </p:nvSpPr>
        <p:spPr>
          <a:xfrm>
            <a:off x="356625" y="3818874"/>
            <a:ext cx="2286061" cy="3309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Connection</a:t>
            </a:r>
          </a:p>
        </p:txBody>
      </p:sp>
      <p:cxnSp>
        <p:nvCxnSpPr>
          <p:cNvPr id="24" name="Verbinder: gewinkelt 23">
            <a:extLst>
              <a:ext uri="{FF2B5EF4-FFF2-40B4-BE49-F238E27FC236}">
                <a16:creationId xmlns:a16="http://schemas.microsoft.com/office/drawing/2014/main" id="{DC09392C-E51E-7B46-E139-44465FD0191E}"/>
              </a:ext>
            </a:extLst>
          </p:cNvPr>
          <p:cNvCxnSpPr>
            <a:stCxn id="23" idx="3"/>
            <a:endCxn id="3" idx="1"/>
          </p:cNvCxnSpPr>
          <p:nvPr/>
        </p:nvCxnSpPr>
        <p:spPr>
          <a:xfrm flipV="1">
            <a:off x="2642686" y="2842513"/>
            <a:ext cx="753187" cy="1141846"/>
          </a:xfrm>
          <a:prstGeom prst="bentConnector3">
            <a:avLst>
              <a:gd name="adj1" fmla="val 5093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974153"/>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lstStyle/>
          <a:p>
            <a:r>
              <a:rPr lang="de-DE">
                <a:hlinkClick r:id="rId2" action="ppaction://hlinksldjump"/>
              </a:rPr>
              <a:t>◆</a:t>
            </a:r>
            <a:r>
              <a:rPr lang="de-DE"/>
              <a:t> &gt; Digital Data Package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181340640"/>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167640">
                <a:tc>
                  <a:txBody>
                    <a:bodyPr/>
                    <a:lstStyle/>
                    <a:p>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196F87D3-3179-93B2-A3E5-B353BA298EDA}"/>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C24B8B1E-262E-BDE9-ECC9-0E894DC4E58C}"/>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635896" y="1779662"/>
            <a:ext cx="2823771" cy="2823771"/>
          </a:xfrm>
          <a:prstGeom prst="rect">
            <a:avLst/>
          </a:prstGeom>
        </p:spPr>
      </p:pic>
    </p:spTree>
    <p:extLst>
      <p:ext uri="{BB962C8B-B14F-4D97-AF65-F5344CB8AC3E}">
        <p14:creationId xmlns:p14="http://schemas.microsoft.com/office/powerpoint/2010/main" val="2396935444"/>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normAutofit fontScale="90000"/>
          </a:bodyPr>
          <a:lstStyle/>
          <a:p>
            <a:r>
              <a:rPr lang="de-DE" sz="2000">
                <a:hlinkClick r:id="rId2" action="ppaction://hlinksldjump"/>
              </a:rPr>
              <a:t>◆</a:t>
            </a:r>
            <a:r>
              <a:rPr lang="de-DE" sz="2000"/>
              <a:t> &gt; </a:t>
            </a:r>
            <a:r>
              <a:rPr lang="de-DE" sz="2000">
                <a:hlinkClick r:id="rId3" action="ppaction://hlinksldjump"/>
              </a:rPr>
              <a:t>Digital Data Package</a:t>
            </a:r>
            <a:r>
              <a:rPr lang="de-DE" sz="2000"/>
              <a:t> &gt; 2 Collaboration Use-Cases</a:t>
            </a:r>
            <a:r>
              <a:rPr lang="de-DE"/>
              <a:t>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426517016"/>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167640">
                <a:tc>
                  <a:txBody>
                    <a:bodyPr/>
                    <a:lstStyle/>
                    <a:p>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9C60B22E-E23A-D09B-DCE4-A1860689E57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421A69A0-920E-E618-6B7B-E972688DB65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635896" y="1779662"/>
            <a:ext cx="979206" cy="979206"/>
          </a:xfrm>
          <a:prstGeom prst="rect">
            <a:avLst/>
          </a:prstGeom>
        </p:spPr>
      </p:pic>
      <p:sp>
        <p:nvSpPr>
          <p:cNvPr id="10" name="Rechteck 9">
            <a:extLst>
              <a:ext uri="{FF2B5EF4-FFF2-40B4-BE49-F238E27FC236}">
                <a16:creationId xmlns:a16="http://schemas.microsoft.com/office/drawing/2014/main" id="{E7D2C3D5-FFD1-E736-25F0-982F8062233A}"/>
              </a:ext>
            </a:extLst>
          </p:cNvPr>
          <p:cNvSpPr/>
          <p:nvPr/>
        </p:nvSpPr>
        <p:spPr>
          <a:xfrm>
            <a:off x="3635896"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1 Product Development</a:t>
            </a:r>
          </a:p>
        </p:txBody>
      </p:sp>
      <p:pic>
        <p:nvPicPr>
          <p:cNvPr id="12" name="Grafik 11">
            <a:extLst>
              <a:ext uri="{FF2B5EF4-FFF2-40B4-BE49-F238E27FC236}">
                <a16:creationId xmlns:a16="http://schemas.microsoft.com/office/drawing/2014/main" id="{99BF04AC-43C0-2C63-9C94-37EE3A144E19}"/>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723115" y="1779662"/>
            <a:ext cx="979206" cy="979206"/>
          </a:xfrm>
          <a:prstGeom prst="rect">
            <a:avLst/>
          </a:prstGeom>
        </p:spPr>
      </p:pic>
      <p:sp>
        <p:nvSpPr>
          <p:cNvPr id="13" name="Rechteck 12">
            <a:extLst>
              <a:ext uri="{FF2B5EF4-FFF2-40B4-BE49-F238E27FC236}">
                <a16:creationId xmlns:a16="http://schemas.microsoft.com/office/drawing/2014/main" id="{78ED332E-34FB-B138-8FA6-7C5EEBC6CE85}"/>
              </a:ext>
            </a:extLst>
          </p:cNvPr>
          <p:cNvSpPr/>
          <p:nvPr/>
        </p:nvSpPr>
        <p:spPr>
          <a:xfrm>
            <a:off x="4723115"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2 Production Development</a:t>
            </a:r>
          </a:p>
        </p:txBody>
      </p:sp>
      <p:pic>
        <p:nvPicPr>
          <p:cNvPr id="15" name="Grafik 14">
            <a:extLst>
              <a:ext uri="{FF2B5EF4-FFF2-40B4-BE49-F238E27FC236}">
                <a16:creationId xmlns:a16="http://schemas.microsoft.com/office/drawing/2014/main" id="{E5C08DE3-66FB-01BD-6697-3212631EE83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810334" y="1779662"/>
            <a:ext cx="979206" cy="979206"/>
          </a:xfrm>
          <a:prstGeom prst="rect">
            <a:avLst/>
          </a:prstGeom>
        </p:spPr>
      </p:pic>
      <p:sp>
        <p:nvSpPr>
          <p:cNvPr id="16" name="Rechteck 15">
            <a:extLst>
              <a:ext uri="{FF2B5EF4-FFF2-40B4-BE49-F238E27FC236}">
                <a16:creationId xmlns:a16="http://schemas.microsoft.com/office/drawing/2014/main" id="{D263FF5D-3CD1-146B-C3A8-142570E06F7D}"/>
              </a:ext>
            </a:extLst>
          </p:cNvPr>
          <p:cNvSpPr/>
          <p:nvPr/>
        </p:nvSpPr>
        <p:spPr>
          <a:xfrm>
            <a:off x="5810334"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3 Manufacturing &amp; Supply Chain</a:t>
            </a:r>
          </a:p>
        </p:txBody>
      </p:sp>
      <p:pic>
        <p:nvPicPr>
          <p:cNvPr id="18" name="Grafik 17">
            <a:extLst>
              <a:ext uri="{FF2B5EF4-FFF2-40B4-BE49-F238E27FC236}">
                <a16:creationId xmlns:a16="http://schemas.microsoft.com/office/drawing/2014/main" id="{CDE4EBEA-2D82-0AE7-6EDC-FFF4B7DD1ECF}"/>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6897553" y="1779662"/>
            <a:ext cx="979206" cy="979206"/>
          </a:xfrm>
          <a:prstGeom prst="rect">
            <a:avLst/>
          </a:prstGeom>
        </p:spPr>
      </p:pic>
      <p:sp>
        <p:nvSpPr>
          <p:cNvPr id="19" name="Rechteck 18">
            <a:extLst>
              <a:ext uri="{FF2B5EF4-FFF2-40B4-BE49-F238E27FC236}">
                <a16:creationId xmlns:a16="http://schemas.microsoft.com/office/drawing/2014/main" id="{2F74B422-0009-83B4-B84A-7D48CF455301}"/>
              </a:ext>
            </a:extLst>
          </p:cNvPr>
          <p:cNvSpPr/>
          <p:nvPr/>
        </p:nvSpPr>
        <p:spPr>
          <a:xfrm>
            <a:off x="6897553"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4 Product Operation</a:t>
            </a:r>
          </a:p>
        </p:txBody>
      </p:sp>
      <p:pic>
        <p:nvPicPr>
          <p:cNvPr id="21" name="Grafik 20">
            <a:extLst>
              <a:ext uri="{FF2B5EF4-FFF2-40B4-BE49-F238E27FC236}">
                <a16:creationId xmlns:a16="http://schemas.microsoft.com/office/drawing/2014/main" id="{12523F85-7310-9983-0FE3-2C460A3F913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7984772" y="1779662"/>
            <a:ext cx="979206" cy="979206"/>
          </a:xfrm>
          <a:prstGeom prst="rect">
            <a:avLst/>
          </a:prstGeom>
        </p:spPr>
      </p:pic>
      <p:sp>
        <p:nvSpPr>
          <p:cNvPr id="22" name="Rechteck 21">
            <a:extLst>
              <a:ext uri="{FF2B5EF4-FFF2-40B4-BE49-F238E27FC236}">
                <a16:creationId xmlns:a16="http://schemas.microsoft.com/office/drawing/2014/main" id="{940A619F-B728-95FB-4661-44284341C2D9}"/>
              </a:ext>
            </a:extLst>
          </p:cNvPr>
          <p:cNvSpPr/>
          <p:nvPr/>
        </p:nvSpPr>
        <p:spPr>
          <a:xfrm>
            <a:off x="7984772"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5 Procurement</a:t>
            </a:r>
          </a:p>
        </p:txBody>
      </p:sp>
      <p:pic>
        <p:nvPicPr>
          <p:cNvPr id="24" name="Grafik 23">
            <a:extLst>
              <a:ext uri="{FF2B5EF4-FFF2-40B4-BE49-F238E27FC236}">
                <a16:creationId xmlns:a16="http://schemas.microsoft.com/office/drawing/2014/main" id="{3E9A80D9-6EFD-3EF5-86E9-272326C5FC1C}"/>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3635896" y="3134731"/>
            <a:ext cx="979206" cy="979206"/>
          </a:xfrm>
          <a:prstGeom prst="rect">
            <a:avLst/>
          </a:prstGeom>
        </p:spPr>
      </p:pic>
      <p:sp>
        <p:nvSpPr>
          <p:cNvPr id="25" name="Rechteck 24">
            <a:extLst>
              <a:ext uri="{FF2B5EF4-FFF2-40B4-BE49-F238E27FC236}">
                <a16:creationId xmlns:a16="http://schemas.microsoft.com/office/drawing/2014/main" id="{3795482C-1E93-E69F-C1FD-01F1BFAB7BED}"/>
              </a:ext>
            </a:extLst>
          </p:cNvPr>
          <p:cNvSpPr/>
          <p:nvPr/>
        </p:nvSpPr>
        <p:spPr>
          <a:xfrm>
            <a:off x="3635896" y="4185946"/>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6 Product Line Engineering</a:t>
            </a:r>
          </a:p>
        </p:txBody>
      </p:sp>
      <p:pic>
        <p:nvPicPr>
          <p:cNvPr id="27" name="Grafik 26">
            <a:extLst>
              <a:ext uri="{FF2B5EF4-FFF2-40B4-BE49-F238E27FC236}">
                <a16:creationId xmlns:a16="http://schemas.microsoft.com/office/drawing/2014/main" id="{6A63C6D8-8C0A-9D9A-EDD9-036F6A977951}"/>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4723115" y="3134731"/>
            <a:ext cx="979206" cy="979206"/>
          </a:xfrm>
          <a:prstGeom prst="rect">
            <a:avLst/>
          </a:prstGeom>
        </p:spPr>
      </p:pic>
      <p:sp>
        <p:nvSpPr>
          <p:cNvPr id="28" name="Rechteck 27">
            <a:extLst>
              <a:ext uri="{FF2B5EF4-FFF2-40B4-BE49-F238E27FC236}">
                <a16:creationId xmlns:a16="http://schemas.microsoft.com/office/drawing/2014/main" id="{A7A2EB84-0F08-92F4-FAFE-AAA65EBAF58F}"/>
              </a:ext>
            </a:extLst>
          </p:cNvPr>
          <p:cNvSpPr/>
          <p:nvPr/>
        </p:nvSpPr>
        <p:spPr>
          <a:xfrm>
            <a:off x="4723115" y="4185946"/>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7 Long-Term Archiving</a:t>
            </a:r>
          </a:p>
        </p:txBody>
      </p:sp>
    </p:spTree>
    <p:extLst>
      <p:ext uri="{BB962C8B-B14F-4D97-AF65-F5344CB8AC3E}">
        <p14:creationId xmlns:p14="http://schemas.microsoft.com/office/powerpoint/2010/main" val="3916475681"/>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normAutofit fontScale="90000"/>
          </a:bodyPr>
          <a:lstStyle/>
          <a:p>
            <a:r>
              <a:rPr lang="de-DE" sz="2000">
                <a:hlinkClick r:id="rId2" action="ppaction://hlinksldjump"/>
              </a:rPr>
              <a:t>◆</a:t>
            </a:r>
            <a:r>
              <a:rPr lang="de-DE" sz="2000"/>
              <a:t> &gt; </a:t>
            </a:r>
            <a:r>
              <a:rPr lang="de-DE" sz="2000">
                <a:hlinkClick r:id="rId3" action="ppaction://hlinksldjump"/>
              </a:rPr>
              <a:t>Digital Data Package</a:t>
            </a:r>
            <a:r>
              <a:rPr lang="de-DE" sz="2000"/>
              <a:t> &gt; </a:t>
            </a:r>
            <a:r>
              <a:rPr lang="de-DE" sz="2000">
                <a:hlinkClick r:id="rId4" action="ppaction://hlinksldjump"/>
              </a:rPr>
              <a:t>2 Collaboration Use-Cases</a:t>
            </a:r>
            <a:r>
              <a:rPr lang="de-DE" sz="2000"/>
              <a:t> &gt; 1 Product Development</a:t>
            </a:r>
            <a:r>
              <a:rPr lang="de-DE"/>
              <a:t>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956376565"/>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838200">
                <a:tc>
                  <a:txBody>
                    <a:bodyPr/>
                    <a:lstStyle/>
                    <a:p>
                      <a:r>
                        <a:rPr lang="en-US" sz="1100" b="0" noProof="0"/>
                        <a:t>Product development is the creation of products with new or modified characteristics that offer new or additional benefits to the customer, or comply with new or changed standards, rules and regulations.</a:t>
                      </a:r>
                    </a:p>
                    <a:p>
                      <a:r>
                        <a:rPr lang="en-US" sz="1100" b="0" noProof="0"/>
                        <a:t>Product development may involve modification of an existing product or its presentation or formulation of an entirely new product that satisfies a newly-defined or changed customer need or market segment.</a:t>
                      </a:r>
                    </a:p>
                    <a:p>
                      <a:r>
                        <a:rPr lang="en-US" sz="1100" b="0" noProof="0"/>
                        <a:t>Description based on: https://cio-wiki.org/wiki/Product_Development</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3471510E-872B-3C1D-C206-6725ABD1717F}"/>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8A381EA6-B42B-56E6-CFBF-07891CCB7D09}"/>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5896" y="1779662"/>
            <a:ext cx="1237509" cy="1237509"/>
          </a:xfrm>
          <a:prstGeom prst="rect">
            <a:avLst/>
          </a:prstGeom>
        </p:spPr>
      </p:pic>
      <p:sp>
        <p:nvSpPr>
          <p:cNvPr id="10" name="Rechteck 9">
            <a:extLst>
              <a:ext uri="{FF2B5EF4-FFF2-40B4-BE49-F238E27FC236}">
                <a16:creationId xmlns:a16="http://schemas.microsoft.com/office/drawing/2014/main" id="{DD611E88-C93C-33C7-94CD-0BEF1FAB1C21}"/>
              </a:ext>
            </a:extLst>
          </p:cNvPr>
          <p:cNvSpPr/>
          <p:nvPr/>
        </p:nvSpPr>
        <p:spPr>
          <a:xfrm>
            <a:off x="3635896"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1.1 Concept definition</a:t>
            </a:r>
          </a:p>
        </p:txBody>
      </p:sp>
      <p:pic>
        <p:nvPicPr>
          <p:cNvPr id="12" name="Grafik 11">
            <a:extLst>
              <a:ext uri="{FF2B5EF4-FFF2-40B4-BE49-F238E27FC236}">
                <a16:creationId xmlns:a16="http://schemas.microsoft.com/office/drawing/2014/main" id="{D923E5D9-7428-EA7F-693A-EF7BF075C63E}"/>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999420" y="1779662"/>
            <a:ext cx="1237509" cy="1237509"/>
          </a:xfrm>
          <a:prstGeom prst="rect">
            <a:avLst/>
          </a:prstGeom>
        </p:spPr>
      </p:pic>
      <p:sp>
        <p:nvSpPr>
          <p:cNvPr id="13" name="Rechteck 12">
            <a:extLst>
              <a:ext uri="{FF2B5EF4-FFF2-40B4-BE49-F238E27FC236}">
                <a16:creationId xmlns:a16="http://schemas.microsoft.com/office/drawing/2014/main" id="{780A1E8D-EC7C-1F56-E918-18A473ECFB54}"/>
              </a:ext>
            </a:extLst>
          </p:cNvPr>
          <p:cNvSpPr/>
          <p:nvPr/>
        </p:nvSpPr>
        <p:spPr>
          <a:xfrm>
            <a:off x="4999420" y="3089179"/>
            <a:ext cx="1237509"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1.2 Product Design</a:t>
            </a:r>
          </a:p>
        </p:txBody>
      </p:sp>
      <p:pic>
        <p:nvPicPr>
          <p:cNvPr id="15" name="Grafik 14">
            <a:extLst>
              <a:ext uri="{FF2B5EF4-FFF2-40B4-BE49-F238E27FC236}">
                <a16:creationId xmlns:a16="http://schemas.microsoft.com/office/drawing/2014/main" id="{774FF848-0A8A-935F-CEFD-301923D85BD6}"/>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6362945" y="1779662"/>
            <a:ext cx="1237509" cy="1237509"/>
          </a:xfrm>
          <a:prstGeom prst="rect">
            <a:avLst/>
          </a:prstGeom>
        </p:spPr>
      </p:pic>
      <p:sp>
        <p:nvSpPr>
          <p:cNvPr id="16" name="Rechteck 15">
            <a:extLst>
              <a:ext uri="{FF2B5EF4-FFF2-40B4-BE49-F238E27FC236}">
                <a16:creationId xmlns:a16="http://schemas.microsoft.com/office/drawing/2014/main" id="{470E7BA5-F1A5-22BB-9A3D-605B2D54A3A2}"/>
              </a:ext>
            </a:extLst>
          </p:cNvPr>
          <p:cNvSpPr/>
          <p:nvPr/>
        </p:nvSpPr>
        <p:spPr>
          <a:xfrm>
            <a:off x="6362945"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800">
                <a:solidFill>
                  <a:srgbClr val="000000"/>
                </a:solidFill>
              </a:rPr>
              <a:t>1.3 Verification &amp; Validation using Simulation</a:t>
            </a:r>
            <a:endParaRPr lang="de-DE" sz="800">
              <a:solidFill>
                <a:srgbClr val="000000"/>
              </a:solidFill>
            </a:endParaRPr>
          </a:p>
        </p:txBody>
      </p:sp>
      <p:pic>
        <p:nvPicPr>
          <p:cNvPr id="18" name="Grafik 17">
            <a:extLst>
              <a:ext uri="{FF2B5EF4-FFF2-40B4-BE49-F238E27FC236}">
                <a16:creationId xmlns:a16="http://schemas.microsoft.com/office/drawing/2014/main" id="{DD5DD485-3674-6EBB-9436-39458D008B7B}"/>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7726469" y="1779662"/>
            <a:ext cx="1237509" cy="1237509"/>
          </a:xfrm>
          <a:prstGeom prst="rect">
            <a:avLst/>
          </a:prstGeom>
        </p:spPr>
      </p:pic>
      <p:sp>
        <p:nvSpPr>
          <p:cNvPr id="19" name="Rechteck 18">
            <a:extLst>
              <a:ext uri="{FF2B5EF4-FFF2-40B4-BE49-F238E27FC236}">
                <a16:creationId xmlns:a16="http://schemas.microsoft.com/office/drawing/2014/main" id="{2A7D3F8E-83D5-DB98-6163-CDF5A6E2664F}"/>
              </a:ext>
            </a:extLst>
          </p:cNvPr>
          <p:cNvSpPr/>
          <p:nvPr/>
        </p:nvSpPr>
        <p:spPr>
          <a:xfrm>
            <a:off x="7726469"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800">
                <a:solidFill>
                  <a:srgbClr val="000000"/>
                </a:solidFill>
              </a:rPr>
              <a:t>1.4 Verification &amp; Validation using Test</a:t>
            </a:r>
            <a:endParaRPr lang="de-DE" sz="800">
              <a:solidFill>
                <a:srgbClr val="000000"/>
              </a:solidFill>
            </a:endParaRPr>
          </a:p>
        </p:txBody>
      </p:sp>
    </p:spTree>
    <p:extLst>
      <p:ext uri="{BB962C8B-B14F-4D97-AF65-F5344CB8AC3E}">
        <p14:creationId xmlns:p14="http://schemas.microsoft.com/office/powerpoint/2010/main" val="89284014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normAutofit fontScale="90000"/>
          </a:bodyPr>
          <a:lstStyle/>
          <a:p>
            <a:r>
              <a:rPr lang="de-DE" sz="2000">
                <a:hlinkClick r:id="rId2" action="ppaction://hlinksldjump"/>
              </a:rPr>
              <a:t>◆</a:t>
            </a:r>
            <a:r>
              <a:rPr lang="de-DE" sz="2000"/>
              <a:t> &gt; </a:t>
            </a:r>
            <a:r>
              <a:rPr lang="de-DE" sz="2000">
                <a:hlinkClick r:id="rId3" action="ppaction://hlinksldjump"/>
              </a:rPr>
              <a:t>Digital Data Package</a:t>
            </a:r>
            <a:r>
              <a:rPr lang="de-DE" sz="2000"/>
              <a:t> &gt; </a:t>
            </a:r>
            <a:r>
              <a:rPr lang="de-DE" sz="2000">
                <a:hlinkClick r:id="rId4" action="ppaction://hlinksldjump"/>
              </a:rPr>
              <a:t>2 Collaboration Use-Cases</a:t>
            </a:r>
            <a:r>
              <a:rPr lang="de-DE" sz="2000"/>
              <a:t> &gt; </a:t>
            </a:r>
            <a:r>
              <a:rPr lang="de-DE" sz="2000">
                <a:hlinkClick r:id="rId5" action="ppaction://hlinksldjump"/>
              </a:rPr>
              <a:t>1 Product Development</a:t>
            </a:r>
            <a:r>
              <a:rPr lang="de-DE" sz="2000"/>
              <a:t> &gt; 1.1 Concept definition</a:t>
            </a:r>
            <a:r>
              <a:rPr lang="de-DE"/>
              <a:t>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832841902"/>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1341120">
                <a:tc>
                  <a:txBody>
                    <a:bodyPr/>
                    <a:lstStyle/>
                    <a:p>
                      <a:r>
                        <a:rPr lang="en-US" sz="1100" b="0" noProof="0"/>
                        <a:t>In conceptual design, new products or systems are defined through requirements and specified through a functional structure in mechanical, electrics/electronics, and software domains. A logical structure specifies the future product architecture in order to implement the specified functions.</a:t>
                      </a:r>
                    </a:p>
                    <a:p>
                      <a:r>
                        <a:rPr lang="en-US" sz="1100" b="0" noProof="0"/>
                        <a:t>Besides new products, existing products may be changed or modified significantly to better comply with customer needs, or to attract new customers. Eventually, the product may be changed or adopted to comply to new standards, regulations or laws.</a:t>
                      </a:r>
                    </a:p>
                    <a:p>
                      <a:r>
                        <a:rPr lang="en-US" sz="1100" b="0" noProof="0"/>
                        <a:t>Conceptual design is usually performed at a high abstraction level and low level of detail, using parameter studies, system models, and rough geometry, if any.</a:t>
                      </a:r>
                    </a:p>
                    <a:p>
                      <a:r>
                        <a:rPr lang="en-US" sz="1100" b="0" noProof="0"/>
                        <a:t>For the Digital Data Package, model-based methods and data for product conceptual design are assumed.</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F231A48E-F595-A2C3-0800-9FECA0ABF666}"/>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E475DCC4-3195-CEED-EDF6-BC0AA12C1A13}"/>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635896" y="1779662"/>
            <a:ext cx="1237509" cy="1237509"/>
          </a:xfrm>
          <a:prstGeom prst="rect">
            <a:avLst/>
          </a:prstGeom>
        </p:spPr>
      </p:pic>
      <p:sp>
        <p:nvSpPr>
          <p:cNvPr id="10" name="Rechteck 9">
            <a:extLst>
              <a:ext uri="{FF2B5EF4-FFF2-40B4-BE49-F238E27FC236}">
                <a16:creationId xmlns:a16="http://schemas.microsoft.com/office/drawing/2014/main" id="{775E377B-E7A7-2F3E-AA1D-809B9786BB35}"/>
              </a:ext>
            </a:extLst>
          </p:cNvPr>
          <p:cNvSpPr/>
          <p:nvPr/>
        </p:nvSpPr>
        <p:spPr>
          <a:xfrm>
            <a:off x="3635896"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800">
                <a:solidFill>
                  <a:srgbClr val="000000"/>
                </a:solidFill>
              </a:rPr>
              <a:t>1.1.1 Business or Mission Analysis</a:t>
            </a:r>
            <a:endParaRPr lang="de-DE" sz="800">
              <a:solidFill>
                <a:srgbClr val="000000"/>
              </a:solidFill>
            </a:endParaRPr>
          </a:p>
        </p:txBody>
      </p:sp>
      <p:pic>
        <p:nvPicPr>
          <p:cNvPr id="12" name="Grafik 11">
            <a:extLst>
              <a:ext uri="{FF2B5EF4-FFF2-40B4-BE49-F238E27FC236}">
                <a16:creationId xmlns:a16="http://schemas.microsoft.com/office/drawing/2014/main" id="{CCF4443B-224D-775D-363D-EAAB14AC69CD}"/>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4999420" y="1779662"/>
            <a:ext cx="1237509" cy="1237509"/>
          </a:xfrm>
          <a:prstGeom prst="rect">
            <a:avLst/>
          </a:prstGeom>
        </p:spPr>
      </p:pic>
      <p:sp>
        <p:nvSpPr>
          <p:cNvPr id="13" name="Rechteck 12">
            <a:extLst>
              <a:ext uri="{FF2B5EF4-FFF2-40B4-BE49-F238E27FC236}">
                <a16:creationId xmlns:a16="http://schemas.microsoft.com/office/drawing/2014/main" id="{8565BC14-C7C3-954B-ABFD-8C30EC588EF1}"/>
              </a:ext>
            </a:extLst>
          </p:cNvPr>
          <p:cNvSpPr/>
          <p:nvPr/>
        </p:nvSpPr>
        <p:spPr>
          <a:xfrm>
            <a:off x="4999420" y="3089179"/>
            <a:ext cx="1237509"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1.1.2 Requirements Engineering</a:t>
            </a:r>
          </a:p>
        </p:txBody>
      </p:sp>
      <p:pic>
        <p:nvPicPr>
          <p:cNvPr id="15" name="Grafik 14">
            <a:extLst>
              <a:ext uri="{FF2B5EF4-FFF2-40B4-BE49-F238E27FC236}">
                <a16:creationId xmlns:a16="http://schemas.microsoft.com/office/drawing/2014/main" id="{BD6694F1-7089-F8EF-772A-2637AC43A566}"/>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6362945" y="1779662"/>
            <a:ext cx="1237509" cy="1237509"/>
          </a:xfrm>
          <a:prstGeom prst="rect">
            <a:avLst/>
          </a:prstGeom>
        </p:spPr>
      </p:pic>
      <p:sp>
        <p:nvSpPr>
          <p:cNvPr id="16" name="Rechteck 15">
            <a:extLst>
              <a:ext uri="{FF2B5EF4-FFF2-40B4-BE49-F238E27FC236}">
                <a16:creationId xmlns:a16="http://schemas.microsoft.com/office/drawing/2014/main" id="{02E6F050-CED8-A07A-2AF9-82AEC9FE56C2}"/>
              </a:ext>
            </a:extLst>
          </p:cNvPr>
          <p:cNvSpPr/>
          <p:nvPr/>
        </p:nvSpPr>
        <p:spPr>
          <a:xfrm>
            <a:off x="6362945"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1.1.3 Systems Architecture</a:t>
            </a:r>
          </a:p>
        </p:txBody>
      </p:sp>
      <p:pic>
        <p:nvPicPr>
          <p:cNvPr id="18" name="Grafik 17">
            <a:extLst>
              <a:ext uri="{FF2B5EF4-FFF2-40B4-BE49-F238E27FC236}">
                <a16:creationId xmlns:a16="http://schemas.microsoft.com/office/drawing/2014/main" id="{FB007110-59A0-AD63-9CCF-68E5823A9056}"/>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7726469" y="1779662"/>
            <a:ext cx="1237509" cy="1237509"/>
          </a:xfrm>
          <a:prstGeom prst="rect">
            <a:avLst/>
          </a:prstGeom>
        </p:spPr>
      </p:pic>
      <p:sp>
        <p:nvSpPr>
          <p:cNvPr id="19" name="Rechteck 18">
            <a:extLst>
              <a:ext uri="{FF2B5EF4-FFF2-40B4-BE49-F238E27FC236}">
                <a16:creationId xmlns:a16="http://schemas.microsoft.com/office/drawing/2014/main" id="{B095B839-94FF-53E3-9554-35344308B4C7}"/>
              </a:ext>
            </a:extLst>
          </p:cNvPr>
          <p:cNvSpPr/>
          <p:nvPr/>
        </p:nvSpPr>
        <p:spPr>
          <a:xfrm>
            <a:off x="7726469"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1.1.4 Functional Safety</a:t>
            </a:r>
          </a:p>
        </p:txBody>
      </p:sp>
    </p:spTree>
    <p:extLst>
      <p:ext uri="{BB962C8B-B14F-4D97-AF65-F5344CB8AC3E}">
        <p14:creationId xmlns:p14="http://schemas.microsoft.com/office/powerpoint/2010/main" val="1131857922"/>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de-DE">
                <a:hlinkClick r:id="rId6" action="ppaction://hlinksldjump"/>
              </a:rPr>
              <a:t>1.1 Concept definition</a:t>
            </a:r>
            <a:r>
              <a:rPr lang="de-DE"/>
              <a:t> &gt; </a:t>
            </a:r>
            <a:r>
              <a:rPr lang="en-US"/>
              <a:t>1.1.1 Business or Mission Analysis</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4279195087"/>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850" noProof="0" dirty="0"/>
                        <a:t>Description</a:t>
                      </a:r>
                    </a:p>
                  </a:txBody>
                  <a:tcPr/>
                </a:tc>
                <a:tc>
                  <a:txBody>
                    <a:bodyPr/>
                    <a:lstStyle/>
                    <a:p>
                      <a:r>
                        <a:rPr lang="en-US" sz="850" b="0" noProof="0"/>
                        <a:t>Product Planning is the ongoing process of identifying and articulating market requirements that define a product's feature set. Product planning serves as the basis for decisions about price, distribution and promotion.
Product planning is the process of creating a product idea and following through on it until the product is introduced to the market. Additionally, a small company must have an exit strategy for its product in case the product does not sell.
Product planning entails managing the product throughout its life using various marketing strategies, including product extensions or improvements, increased distribution, price changes and promotions.
</a:t>
                      </a:r>
                    </a:p>
                    <a:p>
                      <a:r>
                        <a:rPr lang="en-US" sz="850" b="0" noProof="0"/>
                        <a:t>Also includes the identification of relevant legal requirements as well as customs and tax regulations applicable to the product and the respective target markets.</a:t>
                      </a:r>
                    </a:p>
                    <a:p>
                      <a:r>
                        <a:rPr lang="en-US" sz="850" b="0" noProof="0"/>
                        <a:t>Description based on: https://en.wikipedia.org/wiki/Product_planning</a:t>
                      </a:r>
                      <a:endParaRPr lang="en-AU" sz="850" b="0" noProof="0" dirty="0"/>
                    </a:p>
                  </a:txBody>
                  <a:tcPr/>
                </a:tc>
                <a:extLst>
                  <a:ext uri="{0D108BD9-81ED-4DB2-BD59-A6C34878D82A}">
                    <a16:rowId xmlns:a16="http://schemas.microsoft.com/office/drawing/2014/main" val="265767748"/>
                  </a:ext>
                </a:extLst>
              </a:tr>
              <a:tr h="0">
                <a:tc>
                  <a:txBody>
                    <a:bodyPr/>
                    <a:lstStyle/>
                    <a:p>
                      <a:r>
                        <a:rPr lang="en-AU" sz="850" noProof="0" dirty="0"/>
                        <a:t>Roles</a:t>
                      </a:r>
                    </a:p>
                  </a:txBody>
                  <a:tcPr/>
                </a:tc>
                <a:tc>
                  <a:txBody>
                    <a:bodyPr/>
                    <a:lstStyle/>
                    <a:p>
                      <a:endParaRPr lang="en-AU" sz="850" b="0" noProof="0" dirty="0"/>
                    </a:p>
                  </a:txBody>
                  <a:tcPr/>
                </a:tc>
                <a:extLst>
                  <a:ext uri="{0D108BD9-81ED-4DB2-BD59-A6C34878D82A}">
                    <a16:rowId xmlns:a16="http://schemas.microsoft.com/office/drawing/2014/main" val="4228250567"/>
                  </a:ext>
                </a:extLst>
              </a:tr>
              <a:tr h="0">
                <a:tc>
                  <a:txBody>
                    <a:bodyPr/>
                    <a:lstStyle/>
                    <a:p>
                      <a:r>
                        <a:rPr lang="en-AU" sz="85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50" b="0" noProof="0" dirty="0"/>
                    </a:p>
                  </a:txBody>
                  <a:tcPr/>
                </a:tc>
                <a:extLst>
                  <a:ext uri="{0D108BD9-81ED-4DB2-BD59-A6C34878D82A}">
                    <a16:rowId xmlns:a16="http://schemas.microsoft.com/office/drawing/2014/main" val="234396257"/>
                  </a:ext>
                </a:extLst>
              </a:tr>
              <a:tr h="0">
                <a:tc>
                  <a:txBody>
                    <a:bodyPr/>
                    <a:lstStyle/>
                    <a:p>
                      <a:r>
                        <a:rPr lang="en-AU" sz="85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50" b="0" noProof="0" dirty="0"/>
                    </a:p>
                  </a:txBody>
                  <a:tcPr/>
                </a:tc>
                <a:extLst>
                  <a:ext uri="{0D108BD9-81ED-4DB2-BD59-A6C34878D82A}">
                    <a16:rowId xmlns:a16="http://schemas.microsoft.com/office/drawing/2014/main" val="929043427"/>
                  </a:ext>
                </a:extLst>
              </a:tr>
              <a:tr h="0">
                <a:tc>
                  <a:txBody>
                    <a:bodyPr/>
                    <a:lstStyle/>
                    <a:p>
                      <a:r>
                        <a:rPr lang="en-AU" sz="85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50" b="0" noProof="0" dirty="0"/>
                    </a:p>
                  </a:txBody>
                  <a:tcPr/>
                </a:tc>
                <a:extLst>
                  <a:ext uri="{0D108BD9-81ED-4DB2-BD59-A6C34878D82A}">
                    <a16:rowId xmlns:a16="http://schemas.microsoft.com/office/drawing/2014/main" val="3723889216"/>
                  </a:ext>
                </a:extLst>
              </a:tr>
              <a:tr h="0">
                <a:tc>
                  <a:txBody>
                    <a:bodyPr/>
                    <a:lstStyle/>
                    <a:p>
                      <a:r>
                        <a:rPr lang="en-AU" sz="850" noProof="0" dirty="0"/>
                        <a:t>Inputs</a:t>
                      </a:r>
                    </a:p>
                  </a:txBody>
                  <a:tcPr/>
                </a:tc>
                <a:tc>
                  <a:txBody>
                    <a:bodyPr/>
                    <a:lstStyle/>
                    <a:p>
                      <a:endParaRPr lang="en-AU" sz="850" b="0" noProof="0" dirty="0"/>
                    </a:p>
                  </a:txBody>
                  <a:tcPr/>
                </a:tc>
                <a:extLst>
                  <a:ext uri="{0D108BD9-81ED-4DB2-BD59-A6C34878D82A}">
                    <a16:rowId xmlns:a16="http://schemas.microsoft.com/office/drawing/2014/main" val="2071258178"/>
                  </a:ext>
                </a:extLst>
              </a:tr>
              <a:tr h="0">
                <a:tc>
                  <a:txBody>
                    <a:bodyPr/>
                    <a:lstStyle/>
                    <a:p>
                      <a:r>
                        <a:rPr lang="en-AU" sz="85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850" b="0" noProof="0"/>
                        <a:t>Role, Use Case</a:t>
                      </a:r>
                      <a:endParaRPr lang="en-AU" sz="85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79AD2064-DFBC-FDCA-3A67-F3FD9B56457D}"/>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23975069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descr="Home:Activity">
            <a:extLst>
              <a:ext uri="{FF2B5EF4-FFF2-40B4-BE49-F238E27FC236}">
                <a16:creationId xmlns:a16="http://schemas.microsoft.com/office/drawing/2014/main" id="{2A389400-BC02-6FA5-53AA-686403410D7F}"/>
              </a:ext>
            </a:extLst>
          </p:cNvPr>
          <p:cNvSpPr>
            <a:spLocks noGrp="1"/>
          </p:cNvSpPr>
          <p:nvPr>
            <p:ph type="title"/>
          </p:nvPr>
        </p:nvSpPr>
        <p:spPr/>
        <p:txBody>
          <a:bodyPr/>
          <a:lstStyle/>
          <a:p>
            <a:r>
              <a:rPr lang="de-DE" dirty="0" err="1"/>
              <a:t>Overview</a:t>
            </a:r>
            <a:r>
              <a:rPr lang="de-DE" dirty="0"/>
              <a:t>: Use-Cases &amp; Information Flow</a:t>
            </a:r>
          </a:p>
        </p:txBody>
      </p:sp>
      <p:sp>
        <p:nvSpPr>
          <p:cNvPr id="5" name="Inhaltsplatzhalter 2" descr="Header">
            <a:extLst>
              <a:ext uri="{FF2B5EF4-FFF2-40B4-BE49-F238E27FC236}">
                <a16:creationId xmlns:a16="http://schemas.microsoft.com/office/drawing/2014/main" id="{4FE05C1B-7B15-DDF9-7277-39ABAD1A188E}"/>
              </a:ext>
            </a:extLst>
          </p:cNvPr>
          <p:cNvSpPr txBox="1">
            <a:spLocks/>
          </p:cNvSpPr>
          <p:nvPr/>
        </p:nvSpPr>
        <p:spPr>
          <a:xfrm>
            <a:off x="413147" y="1221600"/>
            <a:ext cx="8316000" cy="234279"/>
          </a:xfrm>
          <a:prstGeom prst="homePlate">
            <a:avLst>
              <a:gd name="adj" fmla="val 18036"/>
            </a:avLst>
          </a:prstGeom>
          <a:solidFill>
            <a:schemeClr val="accent1"/>
          </a:solidFill>
        </p:spPr>
        <p:txBody>
          <a:bodyPr wrap="none" lIns="27516" tIns="27516" rIns="27516" bIns="27516" anchor="ctr"/>
          <a:lstStyle>
            <a:lvl1pPr marL="177800"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1pPr>
            <a:lvl2pPr marL="355600"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2pPr>
            <a:lvl3pPr marL="541338" indent="-185738"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3pPr>
            <a:lvl4pPr marL="719138"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4pPr>
            <a:lvl5pPr marL="896938" indent="-177800" algn="l" rtl="0" eaLnBrk="1" fontAlgn="base"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5pPr>
            <a:lvl6pPr marL="1074738" indent="-177800"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6pPr>
            <a:lvl7pPr marL="1252538" indent="-177800"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7pPr>
            <a:lvl8pPr marL="1438275" indent="-185738"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8pPr>
            <a:lvl9pPr marL="1616075" indent="-177800" algn="l" defTabSz="914400" rtl="0" eaLnBrk="1" latinLnBrk="0" hangingPunct="1">
              <a:lnSpc>
                <a:spcPct val="105000"/>
              </a:lnSpc>
              <a:spcBef>
                <a:spcPts val="300"/>
              </a:spcBef>
              <a:spcAft>
                <a:spcPts val="0"/>
              </a:spcAft>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de-DE" sz="1223" b="1" dirty="0">
                <a:solidFill>
                  <a:schemeClr val="bg1"/>
                </a:solidFill>
              </a:rPr>
              <a:t>Title</a:t>
            </a:r>
          </a:p>
        </p:txBody>
      </p:sp>
      <p:sp>
        <p:nvSpPr>
          <p:cNvPr id="9" name="Rechteck 8" descr="Body">
            <a:extLst>
              <a:ext uri="{FF2B5EF4-FFF2-40B4-BE49-F238E27FC236}">
                <a16:creationId xmlns:a16="http://schemas.microsoft.com/office/drawing/2014/main" id="{99C69551-1AB0-9F17-1B9D-3CA531CE985E}"/>
              </a:ext>
            </a:extLst>
          </p:cNvPr>
          <p:cNvSpPr/>
          <p:nvPr/>
        </p:nvSpPr>
        <p:spPr>
          <a:xfrm>
            <a:off x="413147" y="1599642"/>
            <a:ext cx="8316000" cy="3078342"/>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14313" indent="-214313">
              <a:buFont typeface="Arial" panose="020B0604020202020204" pitchFamily="34" charset="0"/>
              <a:buChar char="•"/>
            </a:pPr>
            <a:endParaRPr lang="de-DE" sz="1350">
              <a:solidFill>
                <a:schemeClr val="tx1"/>
              </a:solidFill>
            </a:endParaRPr>
          </a:p>
        </p:txBody>
      </p:sp>
    </p:spTree>
    <p:extLst>
      <p:ext uri="{BB962C8B-B14F-4D97-AF65-F5344CB8AC3E}">
        <p14:creationId xmlns:p14="http://schemas.microsoft.com/office/powerpoint/2010/main" val="2521968198"/>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de-DE">
                <a:hlinkClick r:id="rId6" action="ppaction://hlinksldjump"/>
              </a:rPr>
              <a:t>1.1 Concept definition</a:t>
            </a:r>
            <a:r>
              <a:rPr lang="de-DE"/>
              <a:t> &gt; </a:t>
            </a:r>
            <a:r>
              <a:rPr lang="en-US">
                <a:hlinkClick r:id="rId7" action="ppaction://hlinksldjump"/>
              </a:rPr>
              <a:t>1.1.1 Business or Mission Analysis</a:t>
            </a:r>
            <a:endParaRPr lang="de-DE" dirty="0"/>
          </a:p>
        </p:txBody>
      </p:sp>
      <p:sp>
        <p:nvSpPr>
          <p:cNvPr id="3" name="Rechteck 2">
            <a:extLst>
              <a:ext uri="{FF2B5EF4-FFF2-40B4-BE49-F238E27FC236}">
                <a16:creationId xmlns:a16="http://schemas.microsoft.com/office/drawing/2014/main" id="{8A59E248-14CF-330F-6548-46D0BE65BB02}"/>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en-US" sz="600">
                <a:solidFill>
                  <a:srgbClr val="000000"/>
                </a:solidFill>
                <a:hlinkClick r:id="rId7" action="ppaction://hlinksldjump"/>
              </a:rPr>
              <a:t>1.1.1 Business or Mission Analysis</a:t>
            </a:r>
            <a:endParaRPr lang="de-DE" sz="600">
              <a:solidFill>
                <a:srgbClr val="000000"/>
              </a:solidFill>
            </a:endParaRPr>
          </a:p>
        </p:txBody>
      </p:sp>
      <p:sp>
        <p:nvSpPr>
          <p:cNvPr id="4" name="Rechteck 3">
            <a:extLst>
              <a:ext uri="{FF2B5EF4-FFF2-40B4-BE49-F238E27FC236}">
                <a16:creationId xmlns:a16="http://schemas.microsoft.com/office/drawing/2014/main" id="{15D1900E-ECB1-8711-0FCB-DC1DB6853EFD}"/>
              </a:ext>
            </a:extLst>
          </p:cNvPr>
          <p:cNvSpPr/>
          <p:nvPr/>
        </p:nvSpPr>
        <p:spPr>
          <a:xfrm>
            <a:off x="3509882" y="962023"/>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CSA ISO/IEC/IEEE 15288 System life cycle processes System life cycle processes (Adopted ISO/IEC/IEEE 15288:2015, first edition, 2015-05-15) 2016-12-0 aktuell</a:t>
            </a:r>
          </a:p>
        </p:txBody>
      </p:sp>
      <p:cxnSp>
        <p:nvCxnSpPr>
          <p:cNvPr id="5" name="Verbinder: gewinkelt 4">
            <a:extLst>
              <a:ext uri="{FF2B5EF4-FFF2-40B4-BE49-F238E27FC236}">
                <a16:creationId xmlns:a16="http://schemas.microsoft.com/office/drawing/2014/main" id="{E7B96EB6-7136-DEE8-1808-C730C309936C}"/>
              </a:ext>
            </a:extLst>
          </p:cNvPr>
          <p:cNvCxnSpPr>
            <a:stCxn id="4" idx="2"/>
            <a:endCxn id="3" idx="0"/>
          </p:cNvCxnSpPr>
          <p:nvPr/>
        </p:nvCxnSpPr>
        <p:spPr>
          <a:xfrm rot="5400000">
            <a:off x="3991800" y="2082290"/>
            <a:ext cx="1160400" cy="1270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C107B580-1F8E-C310-A2F4-B8965F842644}"/>
              </a:ext>
            </a:extLst>
          </p:cNvPr>
          <p:cNvSpPr/>
          <p:nvPr/>
        </p:nvSpPr>
        <p:spPr>
          <a:xfrm>
            <a:off x="6468218" y="2032413"/>
            <a:ext cx="2352254"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Organization</a:t>
            </a:r>
          </a:p>
        </p:txBody>
      </p:sp>
      <p:sp>
        <p:nvSpPr>
          <p:cNvPr id="8" name="Rechteck 7">
            <a:extLst>
              <a:ext uri="{FF2B5EF4-FFF2-40B4-BE49-F238E27FC236}">
                <a16:creationId xmlns:a16="http://schemas.microsoft.com/office/drawing/2014/main" id="{6A2FBB66-C024-F884-E55F-968B288D2FF4}"/>
              </a:ext>
            </a:extLst>
          </p:cNvPr>
          <p:cNvSpPr/>
          <p:nvPr/>
        </p:nvSpPr>
        <p:spPr>
          <a:xfrm>
            <a:off x="6504222" y="2428462"/>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Role</a:t>
            </a:r>
          </a:p>
        </p:txBody>
      </p:sp>
      <p:cxnSp>
        <p:nvCxnSpPr>
          <p:cNvPr id="9" name="Verbinder: gewinkelt 8">
            <a:extLst>
              <a:ext uri="{FF2B5EF4-FFF2-40B4-BE49-F238E27FC236}">
                <a16:creationId xmlns:a16="http://schemas.microsoft.com/office/drawing/2014/main" id="{A0F99285-289A-1195-0D4A-1A144AEFBE94}"/>
              </a:ext>
            </a:extLst>
          </p:cNvPr>
          <p:cNvCxnSpPr>
            <a:stCxn id="3" idx="3"/>
            <a:endCxn id="8" idx="1"/>
          </p:cNvCxnSpPr>
          <p:nvPr/>
        </p:nvCxnSpPr>
        <p:spPr>
          <a:xfrm flipV="1">
            <a:off x="5748127" y="2608485"/>
            <a:ext cx="756095" cy="234028"/>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 name="Rechteck 9">
            <a:extLst>
              <a:ext uri="{FF2B5EF4-FFF2-40B4-BE49-F238E27FC236}">
                <a16:creationId xmlns:a16="http://schemas.microsoft.com/office/drawing/2014/main" id="{35AE8CAE-13F3-1376-3FCE-8CE074346D03}"/>
              </a:ext>
            </a:extLst>
          </p:cNvPr>
          <p:cNvSpPr/>
          <p:nvPr/>
        </p:nvSpPr>
        <p:spPr>
          <a:xfrm>
            <a:off x="6468218" y="2860516"/>
            <a:ext cx="2352254"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11" name="Rechteck 10">
            <a:extLst>
              <a:ext uri="{FF2B5EF4-FFF2-40B4-BE49-F238E27FC236}">
                <a16:creationId xmlns:a16="http://schemas.microsoft.com/office/drawing/2014/main" id="{9FA0D77D-487C-5202-48B1-D8D61520EB32}"/>
              </a:ext>
            </a:extLst>
          </p:cNvPr>
          <p:cNvSpPr/>
          <p:nvPr/>
        </p:nvSpPr>
        <p:spPr>
          <a:xfrm>
            <a:off x="6504222" y="3256566"/>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Use Case</a:t>
            </a:r>
          </a:p>
        </p:txBody>
      </p:sp>
      <p:cxnSp>
        <p:nvCxnSpPr>
          <p:cNvPr id="12" name="Verbinder: gewinkelt 11">
            <a:extLst>
              <a:ext uri="{FF2B5EF4-FFF2-40B4-BE49-F238E27FC236}">
                <a16:creationId xmlns:a16="http://schemas.microsoft.com/office/drawing/2014/main" id="{816A461D-5254-E61B-8087-1CF5804E62C2}"/>
              </a:ext>
            </a:extLst>
          </p:cNvPr>
          <p:cNvCxnSpPr>
            <a:stCxn id="3" idx="3"/>
            <a:endCxn id="11" idx="1"/>
          </p:cNvCxnSpPr>
          <p:nvPr/>
        </p:nvCxnSpPr>
        <p:spPr>
          <a:xfrm>
            <a:off x="5748127" y="2842513"/>
            <a:ext cx="756095" cy="594076"/>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66438"/>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de-DE">
                <a:hlinkClick r:id="rId6" action="ppaction://hlinksldjump"/>
              </a:rPr>
              <a:t>1.1 Concept definition</a:t>
            </a:r>
            <a:r>
              <a:rPr lang="de-DE"/>
              <a:t> &gt; 1.1.2 Requirements Engineering</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2009770760"/>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838200">
                <a:tc>
                  <a:txBody>
                    <a:bodyPr/>
                    <a:lstStyle/>
                    <a:p>
                      <a:r>
                        <a:rPr lang="en-AU" sz="1100" noProof="0" dirty="0"/>
                        <a:t>Description</a:t>
                      </a:r>
                    </a:p>
                  </a:txBody>
                  <a:tcPr/>
                </a:tc>
                <a:tc>
                  <a:txBody>
                    <a:bodyPr/>
                    <a:lstStyle/>
                    <a:p>
                      <a:r>
                        <a:rPr lang="en-US" sz="1100" b="0" noProof="0"/>
                        <a:t>Requirements engineering is the process of defining, eliciting, documenting, and maintaining requirements in the engineering design process.</a:t>
                      </a:r>
                    </a:p>
                    <a:p>
                      <a:r>
                        <a:rPr lang="en-US" sz="1100" b="0" noProof="0"/>
                        <a:t>Description based on: https://en.wikipedia.org/wiki/Requirements_engineering</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Requirements Engineering Tools</a:t>
                      </a:r>
                      <a:endParaRPr lang="en-AU" sz="1100" b="0" noProof="0" dirty="0"/>
                    </a:p>
                  </a:txBody>
                  <a:tcPr/>
                </a:tc>
                <a:extLst>
                  <a:ext uri="{0D108BD9-81ED-4DB2-BD59-A6C34878D82A}">
                    <a16:rowId xmlns:a16="http://schemas.microsoft.com/office/drawing/2014/main" val="3723889216"/>
                  </a:ext>
                </a:extLst>
              </a:tr>
              <a:tr h="167640">
                <a:tc>
                  <a:txBody>
                    <a:bodyPr/>
                    <a:lstStyle/>
                    <a:p>
                      <a:r>
                        <a:rPr lang="en-AU" sz="1100" noProof="0" dirty="0"/>
                        <a:t>Inputs</a:t>
                      </a:r>
                    </a:p>
                  </a:txBody>
                  <a:tcPr/>
                </a:tc>
                <a:tc>
                  <a:txBody>
                    <a:bodyPr/>
                    <a:lstStyle/>
                    <a:p>
                      <a:r>
                        <a:rPr lang="en-AU" sz="1100" b="0" noProof="0"/>
                        <a:t>Role, Use Case</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Requirement</a:t>
                      </a: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4580D044-4668-A9A1-232B-F4874EDB9126}"/>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3954128129"/>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de-DE">
                <a:hlinkClick r:id="rId6" action="ppaction://hlinksldjump"/>
              </a:rPr>
              <a:t>1.1 Concept definition</a:t>
            </a:r>
            <a:r>
              <a:rPr lang="de-DE"/>
              <a:t> &gt; </a:t>
            </a:r>
            <a:r>
              <a:rPr lang="de-DE">
                <a:hlinkClick r:id="rId7" action="ppaction://hlinksldjump"/>
              </a:rPr>
              <a:t>1.1.2 Requirements Engineering</a:t>
            </a:r>
            <a:endParaRPr lang="de-DE" dirty="0"/>
          </a:p>
        </p:txBody>
      </p:sp>
      <p:sp>
        <p:nvSpPr>
          <p:cNvPr id="3" name="Rechteck 2">
            <a:extLst>
              <a:ext uri="{FF2B5EF4-FFF2-40B4-BE49-F238E27FC236}">
                <a16:creationId xmlns:a16="http://schemas.microsoft.com/office/drawing/2014/main" id="{406FF73D-8E3C-E7DE-9008-2965FB971E2F}"/>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7" action="ppaction://hlinksldjump"/>
              </a:rPr>
              <a:t>1.1.2 Requirements Engineering</a:t>
            </a:r>
            <a:endParaRPr lang="de-DE" sz="600">
              <a:solidFill>
                <a:srgbClr val="000000"/>
              </a:solidFill>
            </a:endParaRPr>
          </a:p>
        </p:txBody>
      </p:sp>
      <p:sp>
        <p:nvSpPr>
          <p:cNvPr id="4" name="Rechteck 3">
            <a:extLst>
              <a:ext uri="{FF2B5EF4-FFF2-40B4-BE49-F238E27FC236}">
                <a16:creationId xmlns:a16="http://schemas.microsoft.com/office/drawing/2014/main" id="{365FB503-E060-2BF5-29E6-F332881B34E1}"/>
              </a:ext>
            </a:extLst>
          </p:cNvPr>
          <p:cNvSpPr/>
          <p:nvPr/>
        </p:nvSpPr>
        <p:spPr>
          <a:xfrm>
            <a:off x="350988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Requirements Engineering Tools</a:t>
            </a:r>
          </a:p>
        </p:txBody>
      </p:sp>
      <p:cxnSp>
        <p:nvCxnSpPr>
          <p:cNvPr id="5" name="Verbinder: gewinkelt 4">
            <a:extLst>
              <a:ext uri="{FF2B5EF4-FFF2-40B4-BE49-F238E27FC236}">
                <a16:creationId xmlns:a16="http://schemas.microsoft.com/office/drawing/2014/main" id="{8280953E-F7C4-3A2C-D125-FC4DAF0B7CD4}"/>
              </a:ext>
            </a:extLst>
          </p:cNvPr>
          <p:cNvCxnSpPr>
            <a:stCxn id="4" idx="0"/>
            <a:endCxn id="3" idx="2"/>
          </p:cNvCxnSpPr>
          <p:nvPr/>
        </p:nvCxnSpPr>
        <p:spPr>
          <a:xfrm rot="5400000" flipH="1" flipV="1">
            <a:off x="3991800" y="3602735"/>
            <a:ext cx="1160400" cy="1270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E1C4D24D-9F8F-43C9-93A0-2FEAED3A33EA}"/>
              </a:ext>
            </a:extLst>
          </p:cNvPr>
          <p:cNvSpPr/>
          <p:nvPr/>
        </p:nvSpPr>
        <p:spPr>
          <a:xfrm>
            <a:off x="323528" y="2032413"/>
            <a:ext cx="2352255"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Organization</a:t>
            </a:r>
          </a:p>
        </p:txBody>
      </p:sp>
      <p:sp>
        <p:nvSpPr>
          <p:cNvPr id="8" name="Rechteck 7">
            <a:extLst>
              <a:ext uri="{FF2B5EF4-FFF2-40B4-BE49-F238E27FC236}">
                <a16:creationId xmlns:a16="http://schemas.microsoft.com/office/drawing/2014/main" id="{03FCE8C1-3370-3CB0-99AF-7697FAB7E86C}"/>
              </a:ext>
            </a:extLst>
          </p:cNvPr>
          <p:cNvSpPr/>
          <p:nvPr/>
        </p:nvSpPr>
        <p:spPr>
          <a:xfrm>
            <a:off x="359533" y="2428462"/>
            <a:ext cx="228024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Role</a:t>
            </a:r>
          </a:p>
        </p:txBody>
      </p:sp>
      <p:cxnSp>
        <p:nvCxnSpPr>
          <p:cNvPr id="9" name="Verbinder: gewinkelt 8">
            <a:extLst>
              <a:ext uri="{FF2B5EF4-FFF2-40B4-BE49-F238E27FC236}">
                <a16:creationId xmlns:a16="http://schemas.microsoft.com/office/drawing/2014/main" id="{993F1E0E-B4A5-86D4-03FB-E2CA6550AB6F}"/>
              </a:ext>
            </a:extLst>
          </p:cNvPr>
          <p:cNvCxnSpPr>
            <a:stCxn id="8" idx="3"/>
            <a:endCxn id="3" idx="1"/>
          </p:cNvCxnSpPr>
          <p:nvPr/>
        </p:nvCxnSpPr>
        <p:spPr>
          <a:xfrm>
            <a:off x="2639778" y="2608485"/>
            <a:ext cx="756095" cy="234028"/>
          </a:xfrm>
          <a:prstGeom prst="bentConnector3">
            <a:avLst>
              <a:gd name="adj1" fmla="val 510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 name="Rechteck 9">
            <a:extLst>
              <a:ext uri="{FF2B5EF4-FFF2-40B4-BE49-F238E27FC236}">
                <a16:creationId xmlns:a16="http://schemas.microsoft.com/office/drawing/2014/main" id="{F356F16F-ECA8-050D-24B8-E66E65A592B8}"/>
              </a:ext>
            </a:extLst>
          </p:cNvPr>
          <p:cNvSpPr/>
          <p:nvPr/>
        </p:nvSpPr>
        <p:spPr>
          <a:xfrm>
            <a:off x="323528" y="2860516"/>
            <a:ext cx="2352255"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11" name="Rechteck 10">
            <a:extLst>
              <a:ext uri="{FF2B5EF4-FFF2-40B4-BE49-F238E27FC236}">
                <a16:creationId xmlns:a16="http://schemas.microsoft.com/office/drawing/2014/main" id="{9CF55C70-9976-9E9C-F398-71A242FB061A}"/>
              </a:ext>
            </a:extLst>
          </p:cNvPr>
          <p:cNvSpPr/>
          <p:nvPr/>
        </p:nvSpPr>
        <p:spPr>
          <a:xfrm>
            <a:off x="359533" y="3256566"/>
            <a:ext cx="228024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Use Case</a:t>
            </a:r>
          </a:p>
        </p:txBody>
      </p:sp>
      <p:cxnSp>
        <p:nvCxnSpPr>
          <p:cNvPr id="12" name="Verbinder: gewinkelt 11">
            <a:extLst>
              <a:ext uri="{FF2B5EF4-FFF2-40B4-BE49-F238E27FC236}">
                <a16:creationId xmlns:a16="http://schemas.microsoft.com/office/drawing/2014/main" id="{F89AFACB-0B12-A07F-F140-CAA53D2D8514}"/>
              </a:ext>
            </a:extLst>
          </p:cNvPr>
          <p:cNvCxnSpPr>
            <a:stCxn id="11" idx="3"/>
            <a:endCxn id="3" idx="1"/>
          </p:cNvCxnSpPr>
          <p:nvPr/>
        </p:nvCxnSpPr>
        <p:spPr>
          <a:xfrm flipV="1">
            <a:off x="2639778" y="2842513"/>
            <a:ext cx="756095" cy="594076"/>
          </a:xfrm>
          <a:prstGeom prst="bentConnector3">
            <a:avLst>
              <a:gd name="adj1" fmla="val 510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9015B288-0CB6-87DE-FBC5-73A67F3D3F3A}"/>
              </a:ext>
            </a:extLst>
          </p:cNvPr>
          <p:cNvSpPr/>
          <p:nvPr/>
        </p:nvSpPr>
        <p:spPr>
          <a:xfrm>
            <a:off x="6468218" y="2662490"/>
            <a:ext cx="2352254"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Requirement</a:t>
            </a:r>
          </a:p>
        </p:txBody>
      </p:sp>
      <p:cxnSp>
        <p:nvCxnSpPr>
          <p:cNvPr id="14" name="Verbinder: gewinkelt 13">
            <a:extLst>
              <a:ext uri="{FF2B5EF4-FFF2-40B4-BE49-F238E27FC236}">
                <a16:creationId xmlns:a16="http://schemas.microsoft.com/office/drawing/2014/main" id="{F033C222-6D94-E578-9AD6-225D90867CC4}"/>
              </a:ext>
            </a:extLst>
          </p:cNvPr>
          <p:cNvCxnSpPr>
            <a:stCxn id="3" idx="3"/>
            <a:endCxn id="13" idx="1"/>
          </p:cNvCxnSpPr>
          <p:nvPr/>
        </p:nvCxnSpPr>
        <p:spPr>
          <a:xfrm>
            <a:off x="5748127" y="2842513"/>
            <a:ext cx="720091" cy="12700"/>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8960952"/>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de-DE">
                <a:hlinkClick r:id="rId6" action="ppaction://hlinksldjump"/>
              </a:rPr>
              <a:t>1.1 Concept definition</a:t>
            </a:r>
            <a:r>
              <a:rPr lang="de-DE"/>
              <a:t> &gt; 1.1.3 Systems Architecture</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805033604"/>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670560">
                <a:tc>
                  <a:txBody>
                    <a:bodyPr/>
                    <a:lstStyle/>
                    <a:p>
                      <a:r>
                        <a:rPr lang="en-AU" sz="1100" noProof="0" dirty="0"/>
                        <a:t>Description</a:t>
                      </a:r>
                    </a:p>
                  </a:txBody>
                  <a:tcPr/>
                </a:tc>
                <a:tc>
                  <a:txBody>
                    <a:bodyPr/>
                    <a:lstStyle/>
                    <a:p>
                      <a:r>
                        <a:rPr lang="en-US" sz="1100" b="0" noProof="0"/>
                        <a:t>Systems architecture refers to the cross-domain definition of functions and logical structures at systems level, that will be pursued in detail by the individual domains mechanical design, electric/electronic design and software design.</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Systems Modeling Tools</a:t>
                      </a:r>
                      <a:endParaRPr lang="en-AU" sz="1100" b="0" noProof="0" dirty="0"/>
                    </a:p>
                  </a:txBody>
                  <a:tcPr/>
                </a:tc>
                <a:extLst>
                  <a:ext uri="{0D108BD9-81ED-4DB2-BD59-A6C34878D82A}">
                    <a16:rowId xmlns:a16="http://schemas.microsoft.com/office/drawing/2014/main" val="3723889216"/>
                  </a:ext>
                </a:extLst>
              </a:tr>
              <a:tr h="167640">
                <a:tc>
                  <a:txBody>
                    <a:bodyPr/>
                    <a:lstStyle/>
                    <a:p>
                      <a:r>
                        <a:rPr lang="en-AU" sz="1100" noProof="0" dirty="0"/>
                        <a:t>Inputs</a:t>
                      </a:r>
                    </a:p>
                  </a:txBody>
                  <a:tcPr/>
                </a:tc>
                <a:tc>
                  <a:txBody>
                    <a:bodyPr/>
                    <a:lstStyle/>
                    <a:p>
                      <a:r>
                        <a:rPr lang="en-AU" sz="1100" b="0" noProof="0"/>
                        <a:t>Role, Use Case, Stakeholder Requirement</a:t>
                      </a:r>
                      <a:endParaRPr lang="en-AU" sz="1100" b="0" noProof="0" dirty="0"/>
                    </a:p>
                  </a:txBody>
                  <a:tcPr/>
                </a:tc>
                <a:extLst>
                  <a:ext uri="{0D108BD9-81ED-4DB2-BD59-A6C34878D82A}">
                    <a16:rowId xmlns:a16="http://schemas.microsoft.com/office/drawing/2014/main" val="2071258178"/>
                  </a:ext>
                </a:extLst>
              </a:tr>
              <a:tr h="50292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Function, Function Failure, System Component, Component Interface, Component Connection, Component State</a:t>
                      </a: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B3040ED2-AB30-D3D8-F9E9-A2B790F76D0B}"/>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2677128654"/>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de-DE">
                <a:hlinkClick r:id="rId6" action="ppaction://hlinksldjump"/>
              </a:rPr>
              <a:t>1.1 Concept definition</a:t>
            </a:r>
            <a:r>
              <a:rPr lang="de-DE"/>
              <a:t> &gt; </a:t>
            </a:r>
            <a:r>
              <a:rPr lang="de-DE">
                <a:hlinkClick r:id="rId7" action="ppaction://hlinksldjump"/>
              </a:rPr>
              <a:t>1.1.3 Systems Architecture</a:t>
            </a:r>
            <a:endParaRPr lang="de-DE" dirty="0"/>
          </a:p>
        </p:txBody>
      </p:sp>
      <p:sp>
        <p:nvSpPr>
          <p:cNvPr id="3" name="Rechteck 2">
            <a:extLst>
              <a:ext uri="{FF2B5EF4-FFF2-40B4-BE49-F238E27FC236}">
                <a16:creationId xmlns:a16="http://schemas.microsoft.com/office/drawing/2014/main" id="{602A7A02-7ABE-2B63-E31B-FED59E8AB72F}"/>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7" action="ppaction://hlinksldjump"/>
              </a:rPr>
              <a:t>1.1.3 Systems Architecture</a:t>
            </a:r>
            <a:endParaRPr lang="de-DE" sz="600">
              <a:solidFill>
                <a:srgbClr val="000000"/>
              </a:solidFill>
            </a:endParaRPr>
          </a:p>
        </p:txBody>
      </p:sp>
      <p:sp>
        <p:nvSpPr>
          <p:cNvPr id="4" name="Rechteck 3">
            <a:extLst>
              <a:ext uri="{FF2B5EF4-FFF2-40B4-BE49-F238E27FC236}">
                <a16:creationId xmlns:a16="http://schemas.microsoft.com/office/drawing/2014/main" id="{F028D3AE-ECD2-4105-E051-240FF8772818}"/>
              </a:ext>
            </a:extLst>
          </p:cNvPr>
          <p:cNvSpPr/>
          <p:nvPr/>
        </p:nvSpPr>
        <p:spPr>
          <a:xfrm>
            <a:off x="350988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Systems Modeling Tools</a:t>
            </a:r>
          </a:p>
        </p:txBody>
      </p:sp>
      <p:cxnSp>
        <p:nvCxnSpPr>
          <p:cNvPr id="5" name="Verbinder: gewinkelt 4">
            <a:extLst>
              <a:ext uri="{FF2B5EF4-FFF2-40B4-BE49-F238E27FC236}">
                <a16:creationId xmlns:a16="http://schemas.microsoft.com/office/drawing/2014/main" id="{CB008F56-F4BB-51FB-4BA4-2476EFB3A96F}"/>
              </a:ext>
            </a:extLst>
          </p:cNvPr>
          <p:cNvCxnSpPr>
            <a:stCxn id="4" idx="0"/>
            <a:endCxn id="3" idx="2"/>
          </p:cNvCxnSpPr>
          <p:nvPr/>
        </p:nvCxnSpPr>
        <p:spPr>
          <a:xfrm rot="5400000" flipH="1" flipV="1">
            <a:off x="3991800" y="3602735"/>
            <a:ext cx="1160400" cy="1270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9F392321-E2B4-FF26-71C1-E78F60ECE832}"/>
              </a:ext>
            </a:extLst>
          </p:cNvPr>
          <p:cNvSpPr/>
          <p:nvPr/>
        </p:nvSpPr>
        <p:spPr>
          <a:xfrm>
            <a:off x="323528" y="1816386"/>
            <a:ext cx="2352255"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Organization</a:t>
            </a:r>
          </a:p>
        </p:txBody>
      </p:sp>
      <p:sp>
        <p:nvSpPr>
          <p:cNvPr id="8" name="Rechteck 7">
            <a:extLst>
              <a:ext uri="{FF2B5EF4-FFF2-40B4-BE49-F238E27FC236}">
                <a16:creationId xmlns:a16="http://schemas.microsoft.com/office/drawing/2014/main" id="{7641770B-3FF0-B657-4F17-2B856400CCAA}"/>
              </a:ext>
            </a:extLst>
          </p:cNvPr>
          <p:cNvSpPr/>
          <p:nvPr/>
        </p:nvSpPr>
        <p:spPr>
          <a:xfrm>
            <a:off x="359533" y="2212435"/>
            <a:ext cx="2280245" cy="3600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Role</a:t>
            </a:r>
          </a:p>
        </p:txBody>
      </p:sp>
      <p:cxnSp>
        <p:nvCxnSpPr>
          <p:cNvPr id="9" name="Verbinder: gewinkelt 8">
            <a:extLst>
              <a:ext uri="{FF2B5EF4-FFF2-40B4-BE49-F238E27FC236}">
                <a16:creationId xmlns:a16="http://schemas.microsoft.com/office/drawing/2014/main" id="{CA916646-0D61-26A2-EEFB-F835E17A2CBE}"/>
              </a:ext>
            </a:extLst>
          </p:cNvPr>
          <p:cNvCxnSpPr>
            <a:stCxn id="8" idx="3"/>
            <a:endCxn id="3" idx="1"/>
          </p:cNvCxnSpPr>
          <p:nvPr/>
        </p:nvCxnSpPr>
        <p:spPr>
          <a:xfrm>
            <a:off x="2639778" y="2392458"/>
            <a:ext cx="756095" cy="450055"/>
          </a:xfrm>
          <a:prstGeom prst="bentConnector3">
            <a:avLst>
              <a:gd name="adj1" fmla="val 510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 name="Rechteck 9">
            <a:extLst>
              <a:ext uri="{FF2B5EF4-FFF2-40B4-BE49-F238E27FC236}">
                <a16:creationId xmlns:a16="http://schemas.microsoft.com/office/drawing/2014/main" id="{B6D79D4F-05AD-5445-2B08-DD20753D3FCC}"/>
              </a:ext>
            </a:extLst>
          </p:cNvPr>
          <p:cNvSpPr/>
          <p:nvPr/>
        </p:nvSpPr>
        <p:spPr>
          <a:xfrm>
            <a:off x="323528" y="2644490"/>
            <a:ext cx="2352255"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11" name="Rechteck 10">
            <a:extLst>
              <a:ext uri="{FF2B5EF4-FFF2-40B4-BE49-F238E27FC236}">
                <a16:creationId xmlns:a16="http://schemas.microsoft.com/office/drawing/2014/main" id="{F49C6A99-E72B-90F7-3171-8AA9CC597FD1}"/>
              </a:ext>
            </a:extLst>
          </p:cNvPr>
          <p:cNvSpPr/>
          <p:nvPr/>
        </p:nvSpPr>
        <p:spPr>
          <a:xfrm>
            <a:off x="359533" y="3040539"/>
            <a:ext cx="228024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Use Case</a:t>
            </a:r>
          </a:p>
        </p:txBody>
      </p:sp>
      <p:cxnSp>
        <p:nvCxnSpPr>
          <p:cNvPr id="12" name="Verbinder: gewinkelt 11">
            <a:extLst>
              <a:ext uri="{FF2B5EF4-FFF2-40B4-BE49-F238E27FC236}">
                <a16:creationId xmlns:a16="http://schemas.microsoft.com/office/drawing/2014/main" id="{FD1B01F8-0640-F10E-8BB4-70E5CBCA1EBE}"/>
              </a:ext>
            </a:extLst>
          </p:cNvPr>
          <p:cNvCxnSpPr>
            <a:stCxn id="11" idx="3"/>
            <a:endCxn id="3" idx="1"/>
          </p:cNvCxnSpPr>
          <p:nvPr/>
        </p:nvCxnSpPr>
        <p:spPr>
          <a:xfrm flipV="1">
            <a:off x="2639778" y="2842513"/>
            <a:ext cx="756095" cy="378049"/>
          </a:xfrm>
          <a:prstGeom prst="bentConnector3">
            <a:avLst>
              <a:gd name="adj1" fmla="val 510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F25A4229-9684-A994-1302-50D5820C2F68}"/>
              </a:ext>
            </a:extLst>
          </p:cNvPr>
          <p:cNvSpPr/>
          <p:nvPr/>
        </p:nvSpPr>
        <p:spPr>
          <a:xfrm>
            <a:off x="359533" y="3472593"/>
            <a:ext cx="228024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Stakeholder Requirement</a:t>
            </a:r>
          </a:p>
        </p:txBody>
      </p:sp>
      <p:cxnSp>
        <p:nvCxnSpPr>
          <p:cNvPr id="14" name="Verbinder: gewinkelt 13">
            <a:extLst>
              <a:ext uri="{FF2B5EF4-FFF2-40B4-BE49-F238E27FC236}">
                <a16:creationId xmlns:a16="http://schemas.microsoft.com/office/drawing/2014/main" id="{7A5C19EC-6FF6-7D26-4209-30A0819F5362}"/>
              </a:ext>
            </a:extLst>
          </p:cNvPr>
          <p:cNvCxnSpPr>
            <a:stCxn id="13" idx="3"/>
            <a:endCxn id="3" idx="1"/>
          </p:cNvCxnSpPr>
          <p:nvPr/>
        </p:nvCxnSpPr>
        <p:spPr>
          <a:xfrm flipV="1">
            <a:off x="2639778" y="2842513"/>
            <a:ext cx="756095" cy="810103"/>
          </a:xfrm>
          <a:prstGeom prst="bentConnector3">
            <a:avLst>
              <a:gd name="adj1" fmla="val 510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65BD480F-7CC2-79C2-4A57-572CE232A82A}"/>
              </a:ext>
            </a:extLst>
          </p:cNvPr>
          <p:cNvSpPr/>
          <p:nvPr/>
        </p:nvSpPr>
        <p:spPr>
          <a:xfrm>
            <a:off x="6468218" y="1502090"/>
            <a:ext cx="2352254" cy="24595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16" name="Rechteck 15">
            <a:extLst>
              <a:ext uri="{FF2B5EF4-FFF2-40B4-BE49-F238E27FC236}">
                <a16:creationId xmlns:a16="http://schemas.microsoft.com/office/drawing/2014/main" id="{7A385297-66DA-5FFB-E34C-6AD4AFA60B3F}"/>
              </a:ext>
            </a:extLst>
          </p:cNvPr>
          <p:cNvSpPr/>
          <p:nvPr/>
        </p:nvSpPr>
        <p:spPr>
          <a:xfrm>
            <a:off x="6492813" y="1772635"/>
            <a:ext cx="2303064" cy="2459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a:t>
            </a:r>
          </a:p>
        </p:txBody>
      </p:sp>
      <p:cxnSp>
        <p:nvCxnSpPr>
          <p:cNvPr id="17" name="Verbinder: gewinkelt 16">
            <a:extLst>
              <a:ext uri="{FF2B5EF4-FFF2-40B4-BE49-F238E27FC236}">
                <a16:creationId xmlns:a16="http://schemas.microsoft.com/office/drawing/2014/main" id="{36171E30-EB90-4A7A-3C12-9E3ECC8855F6}"/>
              </a:ext>
            </a:extLst>
          </p:cNvPr>
          <p:cNvCxnSpPr>
            <a:stCxn id="3" idx="3"/>
            <a:endCxn id="16" idx="1"/>
          </p:cNvCxnSpPr>
          <p:nvPr/>
        </p:nvCxnSpPr>
        <p:spPr>
          <a:xfrm flipV="1">
            <a:off x="5748127" y="1895610"/>
            <a:ext cx="744686" cy="946903"/>
          </a:xfrm>
          <a:prstGeom prst="bentConnector3">
            <a:avLst>
              <a:gd name="adj1" fmla="val 49774"/>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BCA6B073-D111-78C2-F4CD-8DCE38F9ACBB}"/>
              </a:ext>
            </a:extLst>
          </p:cNvPr>
          <p:cNvSpPr/>
          <p:nvPr/>
        </p:nvSpPr>
        <p:spPr>
          <a:xfrm>
            <a:off x="6492813" y="2067774"/>
            <a:ext cx="2303064" cy="2459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 Failure</a:t>
            </a:r>
          </a:p>
        </p:txBody>
      </p:sp>
      <p:cxnSp>
        <p:nvCxnSpPr>
          <p:cNvPr id="19" name="Verbinder: gewinkelt 18">
            <a:extLst>
              <a:ext uri="{FF2B5EF4-FFF2-40B4-BE49-F238E27FC236}">
                <a16:creationId xmlns:a16="http://schemas.microsoft.com/office/drawing/2014/main" id="{A942304D-45D9-90AE-7E3C-546EA344371A}"/>
              </a:ext>
            </a:extLst>
          </p:cNvPr>
          <p:cNvCxnSpPr>
            <a:stCxn id="3" idx="3"/>
            <a:endCxn id="18" idx="1"/>
          </p:cNvCxnSpPr>
          <p:nvPr/>
        </p:nvCxnSpPr>
        <p:spPr>
          <a:xfrm flipV="1">
            <a:off x="5748127" y="2190749"/>
            <a:ext cx="744686" cy="651764"/>
          </a:xfrm>
          <a:prstGeom prst="bentConnector3">
            <a:avLst>
              <a:gd name="adj1" fmla="val 49774"/>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9EAEC70A-53FB-743F-56A4-656F96A06244}"/>
              </a:ext>
            </a:extLst>
          </p:cNvPr>
          <p:cNvSpPr/>
          <p:nvPr/>
        </p:nvSpPr>
        <p:spPr>
          <a:xfrm>
            <a:off x="6468218" y="2362914"/>
            <a:ext cx="2352254" cy="2459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21" name="Rechteck 20">
            <a:extLst>
              <a:ext uri="{FF2B5EF4-FFF2-40B4-BE49-F238E27FC236}">
                <a16:creationId xmlns:a16="http://schemas.microsoft.com/office/drawing/2014/main" id="{F2EC777C-C189-88B5-276B-FAF3DEEC767F}"/>
              </a:ext>
            </a:extLst>
          </p:cNvPr>
          <p:cNvSpPr/>
          <p:nvPr/>
        </p:nvSpPr>
        <p:spPr>
          <a:xfrm>
            <a:off x="6492813" y="2633458"/>
            <a:ext cx="2303064" cy="2459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Systems Design</a:t>
            </a:r>
          </a:p>
        </p:txBody>
      </p:sp>
      <p:sp>
        <p:nvSpPr>
          <p:cNvPr id="22" name="Rechteck 21">
            <a:extLst>
              <a:ext uri="{FF2B5EF4-FFF2-40B4-BE49-F238E27FC236}">
                <a16:creationId xmlns:a16="http://schemas.microsoft.com/office/drawing/2014/main" id="{38EF9FA9-1F9A-683A-F171-D7347D10D40B}"/>
              </a:ext>
            </a:extLst>
          </p:cNvPr>
          <p:cNvSpPr/>
          <p:nvPr/>
        </p:nvSpPr>
        <p:spPr>
          <a:xfrm>
            <a:off x="6517408" y="2928597"/>
            <a:ext cx="2253874" cy="2459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Component</a:t>
            </a:r>
          </a:p>
        </p:txBody>
      </p:sp>
      <p:cxnSp>
        <p:nvCxnSpPr>
          <p:cNvPr id="23" name="Verbinder: gewinkelt 22">
            <a:extLst>
              <a:ext uri="{FF2B5EF4-FFF2-40B4-BE49-F238E27FC236}">
                <a16:creationId xmlns:a16="http://schemas.microsoft.com/office/drawing/2014/main" id="{0B0575F3-76FE-8268-80F0-CD11EF79FF68}"/>
              </a:ext>
            </a:extLst>
          </p:cNvPr>
          <p:cNvCxnSpPr>
            <a:stCxn id="3" idx="3"/>
            <a:endCxn id="22" idx="1"/>
          </p:cNvCxnSpPr>
          <p:nvPr/>
        </p:nvCxnSpPr>
        <p:spPr>
          <a:xfrm>
            <a:off x="5748127" y="2842513"/>
            <a:ext cx="769281" cy="209059"/>
          </a:xfrm>
          <a:prstGeom prst="bentConnector3">
            <a:avLst>
              <a:gd name="adj1" fmla="val 495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4DEDCFB9-5947-A2EF-6B14-B2386FF99395}"/>
              </a:ext>
            </a:extLst>
          </p:cNvPr>
          <p:cNvSpPr/>
          <p:nvPr/>
        </p:nvSpPr>
        <p:spPr>
          <a:xfrm>
            <a:off x="6517408" y="3248332"/>
            <a:ext cx="2253874" cy="2459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Interface</a:t>
            </a:r>
          </a:p>
        </p:txBody>
      </p:sp>
      <p:cxnSp>
        <p:nvCxnSpPr>
          <p:cNvPr id="25" name="Verbinder: gewinkelt 24">
            <a:extLst>
              <a:ext uri="{FF2B5EF4-FFF2-40B4-BE49-F238E27FC236}">
                <a16:creationId xmlns:a16="http://schemas.microsoft.com/office/drawing/2014/main" id="{E0E09E5E-E0DC-EDBA-A8C8-7D135E699439}"/>
              </a:ext>
            </a:extLst>
          </p:cNvPr>
          <p:cNvCxnSpPr>
            <a:stCxn id="3" idx="3"/>
            <a:endCxn id="24" idx="1"/>
          </p:cNvCxnSpPr>
          <p:nvPr/>
        </p:nvCxnSpPr>
        <p:spPr>
          <a:xfrm>
            <a:off x="5748127" y="2842513"/>
            <a:ext cx="769281" cy="528794"/>
          </a:xfrm>
          <a:prstGeom prst="bentConnector3">
            <a:avLst>
              <a:gd name="adj1" fmla="val 495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6" name="Rechteck 25">
            <a:extLst>
              <a:ext uri="{FF2B5EF4-FFF2-40B4-BE49-F238E27FC236}">
                <a16:creationId xmlns:a16="http://schemas.microsoft.com/office/drawing/2014/main" id="{12CEEBE2-DC01-B547-B977-3C62D9E334E8}"/>
              </a:ext>
            </a:extLst>
          </p:cNvPr>
          <p:cNvSpPr/>
          <p:nvPr/>
        </p:nvSpPr>
        <p:spPr>
          <a:xfrm>
            <a:off x="6517408" y="3568066"/>
            <a:ext cx="2253874" cy="2459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Connection</a:t>
            </a:r>
          </a:p>
        </p:txBody>
      </p:sp>
      <p:cxnSp>
        <p:nvCxnSpPr>
          <p:cNvPr id="27" name="Verbinder: gewinkelt 26">
            <a:extLst>
              <a:ext uri="{FF2B5EF4-FFF2-40B4-BE49-F238E27FC236}">
                <a16:creationId xmlns:a16="http://schemas.microsoft.com/office/drawing/2014/main" id="{B13AC4EC-2551-0CD4-DBE9-3BA2B10F98F5}"/>
              </a:ext>
            </a:extLst>
          </p:cNvPr>
          <p:cNvCxnSpPr>
            <a:stCxn id="3" idx="3"/>
            <a:endCxn id="26" idx="1"/>
          </p:cNvCxnSpPr>
          <p:nvPr/>
        </p:nvCxnSpPr>
        <p:spPr>
          <a:xfrm>
            <a:off x="5748127" y="2842513"/>
            <a:ext cx="769281" cy="848528"/>
          </a:xfrm>
          <a:prstGeom prst="bentConnector3">
            <a:avLst>
              <a:gd name="adj1" fmla="val 495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8052E291-511C-71C6-483F-FB506FA25CC4}"/>
              </a:ext>
            </a:extLst>
          </p:cNvPr>
          <p:cNvSpPr/>
          <p:nvPr/>
        </p:nvSpPr>
        <p:spPr>
          <a:xfrm>
            <a:off x="6517408" y="3887800"/>
            <a:ext cx="2253874" cy="2459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State</a:t>
            </a:r>
          </a:p>
        </p:txBody>
      </p:sp>
      <p:cxnSp>
        <p:nvCxnSpPr>
          <p:cNvPr id="29" name="Verbinder: gewinkelt 28">
            <a:extLst>
              <a:ext uri="{FF2B5EF4-FFF2-40B4-BE49-F238E27FC236}">
                <a16:creationId xmlns:a16="http://schemas.microsoft.com/office/drawing/2014/main" id="{4602A495-DA1D-5016-6641-4614F6BB6BBC}"/>
              </a:ext>
            </a:extLst>
          </p:cNvPr>
          <p:cNvCxnSpPr>
            <a:stCxn id="3" idx="3"/>
            <a:endCxn id="28" idx="1"/>
          </p:cNvCxnSpPr>
          <p:nvPr/>
        </p:nvCxnSpPr>
        <p:spPr>
          <a:xfrm>
            <a:off x="5748127" y="2842513"/>
            <a:ext cx="769281" cy="1168262"/>
          </a:xfrm>
          <a:prstGeom prst="bentConnector3">
            <a:avLst>
              <a:gd name="adj1" fmla="val 495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4765797"/>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de-DE">
                <a:hlinkClick r:id="rId6" action="ppaction://hlinksldjump"/>
              </a:rPr>
              <a:t>1.1 Concept definition</a:t>
            </a:r>
            <a:r>
              <a:rPr lang="de-DE"/>
              <a:t> &gt; 1.1.4 Functional Safety</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987410196"/>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167640">
                <a:tc>
                  <a:txBody>
                    <a:bodyPr/>
                    <a:lstStyle/>
                    <a:p>
                      <a:r>
                        <a:rPr lang="en-AU" sz="1100" noProof="0" dirty="0"/>
                        <a:t>Description</a:t>
                      </a:r>
                    </a:p>
                  </a:txBody>
                  <a:tcPr/>
                </a:tc>
                <a:tc>
                  <a:txBody>
                    <a:bodyPr/>
                    <a:lstStyle/>
                    <a:p>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3723889216"/>
                  </a:ext>
                </a:extLst>
              </a:tr>
              <a:tr h="502920">
                <a:tc>
                  <a:txBody>
                    <a:bodyPr/>
                    <a:lstStyle/>
                    <a:p>
                      <a:r>
                        <a:rPr lang="en-AU" sz="1100" noProof="0" dirty="0"/>
                        <a:t>Inputs</a:t>
                      </a:r>
                    </a:p>
                  </a:txBody>
                  <a:tcPr/>
                </a:tc>
                <a:tc>
                  <a:txBody>
                    <a:bodyPr/>
                    <a:lstStyle/>
                    <a:p>
                      <a:r>
                        <a:rPr lang="en-AU" sz="1100" b="0" noProof="0"/>
                        <a:t>Role, Use Case, System Requirement, Function, System Component, Component Interface, Component Connection, Component State</a:t>
                      </a:r>
                      <a:endParaRPr lang="en-AU" sz="1100" b="0" noProof="0" dirty="0"/>
                    </a:p>
                  </a:txBody>
                  <a:tcPr/>
                </a:tc>
                <a:extLst>
                  <a:ext uri="{0D108BD9-81ED-4DB2-BD59-A6C34878D82A}">
                    <a16:rowId xmlns:a16="http://schemas.microsoft.com/office/drawing/2014/main" val="2071258178"/>
                  </a:ext>
                </a:extLst>
              </a:tr>
              <a:tr h="50292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Function, Function Failure, System Component, Component Interface, Component Connection, Component State</a:t>
                      </a: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F88C3AF1-2C04-A2E3-6F12-611E7A884A1C}"/>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1896572590"/>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de-DE">
                <a:hlinkClick r:id="rId6" action="ppaction://hlinksldjump"/>
              </a:rPr>
              <a:t>1.1 Concept definition</a:t>
            </a:r>
            <a:r>
              <a:rPr lang="de-DE"/>
              <a:t> &gt; </a:t>
            </a:r>
            <a:r>
              <a:rPr lang="de-DE">
                <a:hlinkClick r:id="rId7" action="ppaction://hlinksldjump"/>
              </a:rPr>
              <a:t>1.1.4 Functional Safety</a:t>
            </a:r>
            <a:endParaRPr lang="de-DE" dirty="0"/>
          </a:p>
        </p:txBody>
      </p:sp>
      <p:sp>
        <p:nvSpPr>
          <p:cNvPr id="3" name="Rechteck 2">
            <a:extLst>
              <a:ext uri="{FF2B5EF4-FFF2-40B4-BE49-F238E27FC236}">
                <a16:creationId xmlns:a16="http://schemas.microsoft.com/office/drawing/2014/main" id="{86C9FA4C-8572-5DCC-B8EE-6DE2E6406DD4}"/>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7" action="ppaction://hlinksldjump"/>
              </a:rPr>
              <a:t>1.1.4 Functional Safety</a:t>
            </a:r>
            <a:endParaRPr lang="de-DE" sz="600">
              <a:solidFill>
                <a:srgbClr val="000000"/>
              </a:solidFill>
            </a:endParaRPr>
          </a:p>
        </p:txBody>
      </p:sp>
      <p:sp>
        <p:nvSpPr>
          <p:cNvPr id="4" name="Rechteck 3">
            <a:extLst>
              <a:ext uri="{FF2B5EF4-FFF2-40B4-BE49-F238E27FC236}">
                <a16:creationId xmlns:a16="http://schemas.microsoft.com/office/drawing/2014/main" id="{00ED024B-1A01-4D01-4000-9B61DB2DD8C8}"/>
              </a:ext>
            </a:extLst>
          </p:cNvPr>
          <p:cNvSpPr/>
          <p:nvPr/>
        </p:nvSpPr>
        <p:spPr>
          <a:xfrm>
            <a:off x="323528" y="1502090"/>
            <a:ext cx="2352255" cy="18617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Organization</a:t>
            </a:r>
          </a:p>
        </p:txBody>
      </p:sp>
      <p:sp>
        <p:nvSpPr>
          <p:cNvPr id="5" name="Rechteck 4">
            <a:extLst>
              <a:ext uri="{FF2B5EF4-FFF2-40B4-BE49-F238E27FC236}">
                <a16:creationId xmlns:a16="http://schemas.microsoft.com/office/drawing/2014/main" id="{FE58D60F-35C7-83B8-92FC-38FDFF187C14}"/>
              </a:ext>
            </a:extLst>
          </p:cNvPr>
          <p:cNvSpPr/>
          <p:nvPr/>
        </p:nvSpPr>
        <p:spPr>
          <a:xfrm>
            <a:off x="342145" y="1706877"/>
            <a:ext cx="2315021" cy="1861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Role</a:t>
            </a:r>
          </a:p>
        </p:txBody>
      </p:sp>
      <p:cxnSp>
        <p:nvCxnSpPr>
          <p:cNvPr id="7" name="Verbinder: gewinkelt 6">
            <a:extLst>
              <a:ext uri="{FF2B5EF4-FFF2-40B4-BE49-F238E27FC236}">
                <a16:creationId xmlns:a16="http://schemas.microsoft.com/office/drawing/2014/main" id="{865D86C0-7DCA-4208-883C-FABCCCA4B63B}"/>
              </a:ext>
            </a:extLst>
          </p:cNvPr>
          <p:cNvCxnSpPr>
            <a:stCxn id="5" idx="3"/>
            <a:endCxn id="3" idx="1"/>
          </p:cNvCxnSpPr>
          <p:nvPr/>
        </p:nvCxnSpPr>
        <p:spPr>
          <a:xfrm>
            <a:off x="2657166" y="1799962"/>
            <a:ext cx="738707" cy="1042551"/>
          </a:xfrm>
          <a:prstGeom prst="bentConnector3">
            <a:avLst>
              <a:gd name="adj1" fmla="val 5052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 name="Rechteck 7">
            <a:extLst>
              <a:ext uri="{FF2B5EF4-FFF2-40B4-BE49-F238E27FC236}">
                <a16:creationId xmlns:a16="http://schemas.microsoft.com/office/drawing/2014/main" id="{B57E5680-BE70-1BAC-4DF5-295703081340}"/>
              </a:ext>
            </a:extLst>
          </p:cNvPr>
          <p:cNvSpPr/>
          <p:nvPr/>
        </p:nvSpPr>
        <p:spPr>
          <a:xfrm>
            <a:off x="323528" y="1930280"/>
            <a:ext cx="2352255" cy="18616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9" name="Rechteck 8">
            <a:extLst>
              <a:ext uri="{FF2B5EF4-FFF2-40B4-BE49-F238E27FC236}">
                <a16:creationId xmlns:a16="http://schemas.microsoft.com/office/drawing/2014/main" id="{26141534-FD27-6AE3-55DB-B266CD493CF9}"/>
              </a:ext>
            </a:extLst>
          </p:cNvPr>
          <p:cNvSpPr/>
          <p:nvPr/>
        </p:nvSpPr>
        <p:spPr>
          <a:xfrm>
            <a:off x="342145" y="2135066"/>
            <a:ext cx="2315021" cy="1861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Use Case</a:t>
            </a:r>
          </a:p>
        </p:txBody>
      </p:sp>
      <p:cxnSp>
        <p:nvCxnSpPr>
          <p:cNvPr id="10" name="Verbinder: gewinkelt 9">
            <a:extLst>
              <a:ext uri="{FF2B5EF4-FFF2-40B4-BE49-F238E27FC236}">
                <a16:creationId xmlns:a16="http://schemas.microsoft.com/office/drawing/2014/main" id="{24A1C80C-1823-1C2E-1981-C0F7C464F1BB}"/>
              </a:ext>
            </a:extLst>
          </p:cNvPr>
          <p:cNvCxnSpPr>
            <a:stCxn id="9" idx="3"/>
            <a:endCxn id="3" idx="1"/>
          </p:cNvCxnSpPr>
          <p:nvPr/>
        </p:nvCxnSpPr>
        <p:spPr>
          <a:xfrm>
            <a:off x="2657166" y="2228151"/>
            <a:ext cx="738707" cy="614362"/>
          </a:xfrm>
          <a:prstGeom prst="bentConnector3">
            <a:avLst>
              <a:gd name="adj1" fmla="val 5052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984C949A-38BB-339C-C98C-2C178BED8725}"/>
              </a:ext>
            </a:extLst>
          </p:cNvPr>
          <p:cNvSpPr/>
          <p:nvPr/>
        </p:nvSpPr>
        <p:spPr>
          <a:xfrm>
            <a:off x="342145" y="2358469"/>
            <a:ext cx="2315021" cy="1861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Requirement</a:t>
            </a:r>
          </a:p>
        </p:txBody>
      </p:sp>
      <p:cxnSp>
        <p:nvCxnSpPr>
          <p:cNvPr id="12" name="Verbinder: gewinkelt 11">
            <a:extLst>
              <a:ext uri="{FF2B5EF4-FFF2-40B4-BE49-F238E27FC236}">
                <a16:creationId xmlns:a16="http://schemas.microsoft.com/office/drawing/2014/main" id="{0555A8AF-AB42-4FB7-3BA3-FC5101AF9CC5}"/>
              </a:ext>
            </a:extLst>
          </p:cNvPr>
          <p:cNvCxnSpPr>
            <a:stCxn id="11" idx="3"/>
            <a:endCxn id="3" idx="1"/>
          </p:cNvCxnSpPr>
          <p:nvPr/>
        </p:nvCxnSpPr>
        <p:spPr>
          <a:xfrm>
            <a:off x="2657166" y="2451554"/>
            <a:ext cx="738707" cy="390959"/>
          </a:xfrm>
          <a:prstGeom prst="bentConnector3">
            <a:avLst>
              <a:gd name="adj1" fmla="val 5052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5457FB93-4D53-725E-06F4-736B76FDDF90}"/>
              </a:ext>
            </a:extLst>
          </p:cNvPr>
          <p:cNvSpPr/>
          <p:nvPr/>
        </p:nvSpPr>
        <p:spPr>
          <a:xfrm>
            <a:off x="342145" y="2581872"/>
            <a:ext cx="2315021" cy="1861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a:t>
            </a:r>
          </a:p>
        </p:txBody>
      </p:sp>
      <p:cxnSp>
        <p:nvCxnSpPr>
          <p:cNvPr id="14" name="Verbinder: gewinkelt 13">
            <a:extLst>
              <a:ext uri="{FF2B5EF4-FFF2-40B4-BE49-F238E27FC236}">
                <a16:creationId xmlns:a16="http://schemas.microsoft.com/office/drawing/2014/main" id="{1DCE9638-AF3D-65C0-7977-C3B8F40A3720}"/>
              </a:ext>
            </a:extLst>
          </p:cNvPr>
          <p:cNvCxnSpPr>
            <a:stCxn id="13" idx="3"/>
            <a:endCxn id="3" idx="1"/>
          </p:cNvCxnSpPr>
          <p:nvPr/>
        </p:nvCxnSpPr>
        <p:spPr>
          <a:xfrm>
            <a:off x="2657166" y="2674957"/>
            <a:ext cx="738707" cy="167556"/>
          </a:xfrm>
          <a:prstGeom prst="bentConnector3">
            <a:avLst>
              <a:gd name="adj1" fmla="val 5052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3A0D03F1-7546-19D7-5525-6FC0D4AC4582}"/>
              </a:ext>
            </a:extLst>
          </p:cNvPr>
          <p:cNvSpPr/>
          <p:nvPr/>
        </p:nvSpPr>
        <p:spPr>
          <a:xfrm>
            <a:off x="323528" y="2805275"/>
            <a:ext cx="2352255" cy="18616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6" name="Rechteck 15">
            <a:extLst>
              <a:ext uri="{FF2B5EF4-FFF2-40B4-BE49-F238E27FC236}">
                <a16:creationId xmlns:a16="http://schemas.microsoft.com/office/drawing/2014/main" id="{7D324EC5-F27F-3074-1C8B-BB22442886FF}"/>
              </a:ext>
            </a:extLst>
          </p:cNvPr>
          <p:cNvSpPr/>
          <p:nvPr/>
        </p:nvSpPr>
        <p:spPr>
          <a:xfrm>
            <a:off x="342145" y="3010061"/>
            <a:ext cx="2315021" cy="18616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Systems Design</a:t>
            </a:r>
          </a:p>
        </p:txBody>
      </p:sp>
      <p:sp>
        <p:nvSpPr>
          <p:cNvPr id="17" name="Rechteck 16">
            <a:extLst>
              <a:ext uri="{FF2B5EF4-FFF2-40B4-BE49-F238E27FC236}">
                <a16:creationId xmlns:a16="http://schemas.microsoft.com/office/drawing/2014/main" id="{9C45D2BF-5A05-76E2-AEBC-75886FDA65FA}"/>
              </a:ext>
            </a:extLst>
          </p:cNvPr>
          <p:cNvSpPr/>
          <p:nvPr/>
        </p:nvSpPr>
        <p:spPr>
          <a:xfrm>
            <a:off x="360762" y="3233464"/>
            <a:ext cx="2277787" cy="1861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Component</a:t>
            </a:r>
          </a:p>
        </p:txBody>
      </p:sp>
      <p:cxnSp>
        <p:nvCxnSpPr>
          <p:cNvPr id="18" name="Verbinder: gewinkelt 17">
            <a:extLst>
              <a:ext uri="{FF2B5EF4-FFF2-40B4-BE49-F238E27FC236}">
                <a16:creationId xmlns:a16="http://schemas.microsoft.com/office/drawing/2014/main" id="{EA898913-B820-C841-8BF1-9B4058B927AB}"/>
              </a:ext>
            </a:extLst>
          </p:cNvPr>
          <p:cNvCxnSpPr>
            <a:stCxn id="17" idx="3"/>
            <a:endCxn id="3" idx="1"/>
          </p:cNvCxnSpPr>
          <p:nvPr/>
        </p:nvCxnSpPr>
        <p:spPr>
          <a:xfrm flipV="1">
            <a:off x="2638549" y="2842513"/>
            <a:ext cx="757324" cy="484036"/>
          </a:xfrm>
          <a:prstGeom prst="bentConnector3">
            <a:avLst>
              <a:gd name="adj1" fmla="val 510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9" name="Rechteck 18">
            <a:extLst>
              <a:ext uri="{FF2B5EF4-FFF2-40B4-BE49-F238E27FC236}">
                <a16:creationId xmlns:a16="http://schemas.microsoft.com/office/drawing/2014/main" id="{D7E66255-37D8-1656-B22C-369272BA5AC5}"/>
              </a:ext>
            </a:extLst>
          </p:cNvPr>
          <p:cNvSpPr/>
          <p:nvPr/>
        </p:nvSpPr>
        <p:spPr>
          <a:xfrm>
            <a:off x="360762" y="3475484"/>
            <a:ext cx="2277787" cy="18617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Interface</a:t>
            </a:r>
          </a:p>
        </p:txBody>
      </p:sp>
      <p:cxnSp>
        <p:nvCxnSpPr>
          <p:cNvPr id="20" name="Verbinder: gewinkelt 19">
            <a:extLst>
              <a:ext uri="{FF2B5EF4-FFF2-40B4-BE49-F238E27FC236}">
                <a16:creationId xmlns:a16="http://schemas.microsoft.com/office/drawing/2014/main" id="{92B50BCC-CFD0-5305-DA67-AA3F2696AF49}"/>
              </a:ext>
            </a:extLst>
          </p:cNvPr>
          <p:cNvCxnSpPr>
            <a:stCxn id="19" idx="3"/>
            <a:endCxn id="3" idx="1"/>
          </p:cNvCxnSpPr>
          <p:nvPr/>
        </p:nvCxnSpPr>
        <p:spPr>
          <a:xfrm flipV="1">
            <a:off x="2638549" y="2842513"/>
            <a:ext cx="757324" cy="726056"/>
          </a:xfrm>
          <a:prstGeom prst="bentConnector3">
            <a:avLst>
              <a:gd name="adj1" fmla="val 510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2344DA7E-340B-17AB-C14E-6757B4BE8669}"/>
              </a:ext>
            </a:extLst>
          </p:cNvPr>
          <p:cNvSpPr/>
          <p:nvPr/>
        </p:nvSpPr>
        <p:spPr>
          <a:xfrm>
            <a:off x="360762" y="3717504"/>
            <a:ext cx="2277787" cy="18617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Connection</a:t>
            </a:r>
          </a:p>
        </p:txBody>
      </p:sp>
      <p:cxnSp>
        <p:nvCxnSpPr>
          <p:cNvPr id="22" name="Verbinder: gewinkelt 21">
            <a:extLst>
              <a:ext uri="{FF2B5EF4-FFF2-40B4-BE49-F238E27FC236}">
                <a16:creationId xmlns:a16="http://schemas.microsoft.com/office/drawing/2014/main" id="{6B605CD0-6545-B6C0-25B1-6474696315F1}"/>
              </a:ext>
            </a:extLst>
          </p:cNvPr>
          <p:cNvCxnSpPr>
            <a:stCxn id="21" idx="3"/>
            <a:endCxn id="3" idx="1"/>
          </p:cNvCxnSpPr>
          <p:nvPr/>
        </p:nvCxnSpPr>
        <p:spPr>
          <a:xfrm flipV="1">
            <a:off x="2638549" y="2842513"/>
            <a:ext cx="757324" cy="968076"/>
          </a:xfrm>
          <a:prstGeom prst="bentConnector3">
            <a:avLst>
              <a:gd name="adj1" fmla="val 510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EDC482B0-287D-01A8-3438-D98295E44463}"/>
              </a:ext>
            </a:extLst>
          </p:cNvPr>
          <p:cNvSpPr/>
          <p:nvPr/>
        </p:nvSpPr>
        <p:spPr>
          <a:xfrm>
            <a:off x="360762" y="3959525"/>
            <a:ext cx="2277787" cy="18616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State</a:t>
            </a:r>
          </a:p>
        </p:txBody>
      </p:sp>
      <p:cxnSp>
        <p:nvCxnSpPr>
          <p:cNvPr id="24" name="Verbinder: gewinkelt 23">
            <a:extLst>
              <a:ext uri="{FF2B5EF4-FFF2-40B4-BE49-F238E27FC236}">
                <a16:creationId xmlns:a16="http://schemas.microsoft.com/office/drawing/2014/main" id="{F94CC442-4355-237A-C7E3-ED1EEC13BD6F}"/>
              </a:ext>
            </a:extLst>
          </p:cNvPr>
          <p:cNvCxnSpPr>
            <a:stCxn id="23" idx="3"/>
            <a:endCxn id="3" idx="1"/>
          </p:cNvCxnSpPr>
          <p:nvPr/>
        </p:nvCxnSpPr>
        <p:spPr>
          <a:xfrm flipV="1">
            <a:off x="2638549" y="2842513"/>
            <a:ext cx="757324" cy="1210097"/>
          </a:xfrm>
          <a:prstGeom prst="bentConnector3">
            <a:avLst>
              <a:gd name="adj1" fmla="val 510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48294433-6CEA-AB36-A115-6F3C4A0F40B5}"/>
              </a:ext>
            </a:extLst>
          </p:cNvPr>
          <p:cNvSpPr/>
          <p:nvPr/>
        </p:nvSpPr>
        <p:spPr>
          <a:xfrm>
            <a:off x="6468218" y="1502090"/>
            <a:ext cx="2352254" cy="24595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26" name="Rechteck 25">
            <a:extLst>
              <a:ext uri="{FF2B5EF4-FFF2-40B4-BE49-F238E27FC236}">
                <a16:creationId xmlns:a16="http://schemas.microsoft.com/office/drawing/2014/main" id="{AF924E51-113A-43B0-DA93-EA26015F87DA}"/>
              </a:ext>
            </a:extLst>
          </p:cNvPr>
          <p:cNvSpPr/>
          <p:nvPr/>
        </p:nvSpPr>
        <p:spPr>
          <a:xfrm>
            <a:off x="6492813" y="1772635"/>
            <a:ext cx="2303064" cy="2459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a:t>
            </a:r>
          </a:p>
        </p:txBody>
      </p:sp>
      <p:cxnSp>
        <p:nvCxnSpPr>
          <p:cNvPr id="27" name="Verbinder: gewinkelt 26">
            <a:extLst>
              <a:ext uri="{FF2B5EF4-FFF2-40B4-BE49-F238E27FC236}">
                <a16:creationId xmlns:a16="http://schemas.microsoft.com/office/drawing/2014/main" id="{11915045-26F1-6993-37BD-DFEE5AD35394}"/>
              </a:ext>
            </a:extLst>
          </p:cNvPr>
          <p:cNvCxnSpPr>
            <a:stCxn id="3" idx="3"/>
            <a:endCxn id="26" idx="1"/>
          </p:cNvCxnSpPr>
          <p:nvPr/>
        </p:nvCxnSpPr>
        <p:spPr>
          <a:xfrm flipV="1">
            <a:off x="5748127" y="1895610"/>
            <a:ext cx="744686" cy="946903"/>
          </a:xfrm>
          <a:prstGeom prst="bentConnector3">
            <a:avLst>
              <a:gd name="adj1" fmla="val 49774"/>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AF750548-EA9E-8C35-8080-B955537B19C7}"/>
              </a:ext>
            </a:extLst>
          </p:cNvPr>
          <p:cNvSpPr/>
          <p:nvPr/>
        </p:nvSpPr>
        <p:spPr>
          <a:xfrm>
            <a:off x="6492813" y="2067774"/>
            <a:ext cx="2303064" cy="2459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 Failure</a:t>
            </a:r>
          </a:p>
        </p:txBody>
      </p:sp>
      <p:cxnSp>
        <p:nvCxnSpPr>
          <p:cNvPr id="29" name="Verbinder: gewinkelt 28">
            <a:extLst>
              <a:ext uri="{FF2B5EF4-FFF2-40B4-BE49-F238E27FC236}">
                <a16:creationId xmlns:a16="http://schemas.microsoft.com/office/drawing/2014/main" id="{E47E099A-CEAB-0CFB-B9FA-40515FF7544B}"/>
              </a:ext>
            </a:extLst>
          </p:cNvPr>
          <p:cNvCxnSpPr>
            <a:stCxn id="3" idx="3"/>
            <a:endCxn id="28" idx="1"/>
          </p:cNvCxnSpPr>
          <p:nvPr/>
        </p:nvCxnSpPr>
        <p:spPr>
          <a:xfrm flipV="1">
            <a:off x="5748127" y="2190749"/>
            <a:ext cx="744686" cy="651764"/>
          </a:xfrm>
          <a:prstGeom prst="bentConnector3">
            <a:avLst>
              <a:gd name="adj1" fmla="val 49774"/>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0" name="Rechteck 29">
            <a:extLst>
              <a:ext uri="{FF2B5EF4-FFF2-40B4-BE49-F238E27FC236}">
                <a16:creationId xmlns:a16="http://schemas.microsoft.com/office/drawing/2014/main" id="{550326F8-CE69-EA75-7A8B-604C7D8E439A}"/>
              </a:ext>
            </a:extLst>
          </p:cNvPr>
          <p:cNvSpPr/>
          <p:nvPr/>
        </p:nvSpPr>
        <p:spPr>
          <a:xfrm>
            <a:off x="6468218" y="2362914"/>
            <a:ext cx="2352254" cy="2459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31" name="Rechteck 30">
            <a:extLst>
              <a:ext uri="{FF2B5EF4-FFF2-40B4-BE49-F238E27FC236}">
                <a16:creationId xmlns:a16="http://schemas.microsoft.com/office/drawing/2014/main" id="{FA3A4221-3AE8-3A1A-0A5F-2A1F18E55CF1}"/>
              </a:ext>
            </a:extLst>
          </p:cNvPr>
          <p:cNvSpPr/>
          <p:nvPr/>
        </p:nvSpPr>
        <p:spPr>
          <a:xfrm>
            <a:off x="6492813" y="2633458"/>
            <a:ext cx="2303064" cy="2459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Systems Design</a:t>
            </a:r>
          </a:p>
        </p:txBody>
      </p:sp>
      <p:sp>
        <p:nvSpPr>
          <p:cNvPr id="32" name="Rechteck 31">
            <a:extLst>
              <a:ext uri="{FF2B5EF4-FFF2-40B4-BE49-F238E27FC236}">
                <a16:creationId xmlns:a16="http://schemas.microsoft.com/office/drawing/2014/main" id="{EE753080-184D-F3C3-1EF2-E6A38C8E34D8}"/>
              </a:ext>
            </a:extLst>
          </p:cNvPr>
          <p:cNvSpPr/>
          <p:nvPr/>
        </p:nvSpPr>
        <p:spPr>
          <a:xfrm>
            <a:off x="6517408" y="2928597"/>
            <a:ext cx="2253874" cy="2459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Component</a:t>
            </a:r>
          </a:p>
        </p:txBody>
      </p:sp>
      <p:cxnSp>
        <p:nvCxnSpPr>
          <p:cNvPr id="33" name="Verbinder: gewinkelt 32">
            <a:extLst>
              <a:ext uri="{FF2B5EF4-FFF2-40B4-BE49-F238E27FC236}">
                <a16:creationId xmlns:a16="http://schemas.microsoft.com/office/drawing/2014/main" id="{CA489797-A8AD-6F36-2B40-BE564266F363}"/>
              </a:ext>
            </a:extLst>
          </p:cNvPr>
          <p:cNvCxnSpPr>
            <a:stCxn id="3" idx="3"/>
            <a:endCxn id="32" idx="1"/>
          </p:cNvCxnSpPr>
          <p:nvPr/>
        </p:nvCxnSpPr>
        <p:spPr>
          <a:xfrm>
            <a:off x="5748127" y="2842513"/>
            <a:ext cx="769281" cy="209059"/>
          </a:xfrm>
          <a:prstGeom prst="bentConnector3">
            <a:avLst>
              <a:gd name="adj1" fmla="val 495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4" name="Rechteck 33">
            <a:extLst>
              <a:ext uri="{FF2B5EF4-FFF2-40B4-BE49-F238E27FC236}">
                <a16:creationId xmlns:a16="http://schemas.microsoft.com/office/drawing/2014/main" id="{0611D3EA-A4D8-65A9-3B01-62286EDDA062}"/>
              </a:ext>
            </a:extLst>
          </p:cNvPr>
          <p:cNvSpPr/>
          <p:nvPr/>
        </p:nvSpPr>
        <p:spPr>
          <a:xfrm>
            <a:off x="6517408" y="3248332"/>
            <a:ext cx="2253874" cy="2459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Interface</a:t>
            </a:r>
          </a:p>
        </p:txBody>
      </p:sp>
      <p:cxnSp>
        <p:nvCxnSpPr>
          <p:cNvPr id="35" name="Verbinder: gewinkelt 34">
            <a:extLst>
              <a:ext uri="{FF2B5EF4-FFF2-40B4-BE49-F238E27FC236}">
                <a16:creationId xmlns:a16="http://schemas.microsoft.com/office/drawing/2014/main" id="{E2E43F58-514C-B11E-1130-4C071D51794A}"/>
              </a:ext>
            </a:extLst>
          </p:cNvPr>
          <p:cNvCxnSpPr>
            <a:stCxn id="3" idx="3"/>
            <a:endCxn id="34" idx="1"/>
          </p:cNvCxnSpPr>
          <p:nvPr/>
        </p:nvCxnSpPr>
        <p:spPr>
          <a:xfrm>
            <a:off x="5748127" y="2842513"/>
            <a:ext cx="769281" cy="528794"/>
          </a:xfrm>
          <a:prstGeom prst="bentConnector3">
            <a:avLst>
              <a:gd name="adj1" fmla="val 495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6" name="Rechteck 35">
            <a:extLst>
              <a:ext uri="{FF2B5EF4-FFF2-40B4-BE49-F238E27FC236}">
                <a16:creationId xmlns:a16="http://schemas.microsoft.com/office/drawing/2014/main" id="{AC246803-BE75-E3CB-1ED7-8F1DA43B7542}"/>
              </a:ext>
            </a:extLst>
          </p:cNvPr>
          <p:cNvSpPr/>
          <p:nvPr/>
        </p:nvSpPr>
        <p:spPr>
          <a:xfrm>
            <a:off x="6517408" y="3568066"/>
            <a:ext cx="2253874" cy="2459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Connection</a:t>
            </a:r>
          </a:p>
        </p:txBody>
      </p:sp>
      <p:cxnSp>
        <p:nvCxnSpPr>
          <p:cNvPr id="37" name="Verbinder: gewinkelt 36">
            <a:extLst>
              <a:ext uri="{FF2B5EF4-FFF2-40B4-BE49-F238E27FC236}">
                <a16:creationId xmlns:a16="http://schemas.microsoft.com/office/drawing/2014/main" id="{846C50CE-6731-B8D3-2B71-C4FC99C39FFB}"/>
              </a:ext>
            </a:extLst>
          </p:cNvPr>
          <p:cNvCxnSpPr>
            <a:stCxn id="3" idx="3"/>
            <a:endCxn id="36" idx="1"/>
          </p:cNvCxnSpPr>
          <p:nvPr/>
        </p:nvCxnSpPr>
        <p:spPr>
          <a:xfrm>
            <a:off x="5748127" y="2842513"/>
            <a:ext cx="769281" cy="848528"/>
          </a:xfrm>
          <a:prstGeom prst="bentConnector3">
            <a:avLst>
              <a:gd name="adj1" fmla="val 495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8" name="Rechteck 37">
            <a:extLst>
              <a:ext uri="{FF2B5EF4-FFF2-40B4-BE49-F238E27FC236}">
                <a16:creationId xmlns:a16="http://schemas.microsoft.com/office/drawing/2014/main" id="{05B9BCCA-789D-9F2E-1A45-36A5B8A24FB1}"/>
              </a:ext>
            </a:extLst>
          </p:cNvPr>
          <p:cNvSpPr/>
          <p:nvPr/>
        </p:nvSpPr>
        <p:spPr>
          <a:xfrm>
            <a:off x="6517408" y="3887800"/>
            <a:ext cx="2253874" cy="2459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State</a:t>
            </a:r>
          </a:p>
        </p:txBody>
      </p:sp>
      <p:cxnSp>
        <p:nvCxnSpPr>
          <p:cNvPr id="39" name="Verbinder: gewinkelt 38">
            <a:extLst>
              <a:ext uri="{FF2B5EF4-FFF2-40B4-BE49-F238E27FC236}">
                <a16:creationId xmlns:a16="http://schemas.microsoft.com/office/drawing/2014/main" id="{17B8A41F-E368-5B2A-2AD6-8E7977137BAA}"/>
              </a:ext>
            </a:extLst>
          </p:cNvPr>
          <p:cNvCxnSpPr>
            <a:stCxn id="3" idx="3"/>
            <a:endCxn id="38" idx="1"/>
          </p:cNvCxnSpPr>
          <p:nvPr/>
        </p:nvCxnSpPr>
        <p:spPr>
          <a:xfrm>
            <a:off x="5748127" y="2842513"/>
            <a:ext cx="769281" cy="1168262"/>
          </a:xfrm>
          <a:prstGeom prst="bentConnector3">
            <a:avLst>
              <a:gd name="adj1" fmla="val 495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39795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normAutofit fontScale="90000"/>
          </a:bodyPr>
          <a:lstStyle/>
          <a:p>
            <a:r>
              <a:rPr lang="de-DE" sz="2000">
                <a:hlinkClick r:id="rId2" action="ppaction://hlinksldjump"/>
              </a:rPr>
              <a:t>◆</a:t>
            </a:r>
            <a:r>
              <a:rPr lang="de-DE" sz="2000"/>
              <a:t> &gt; </a:t>
            </a:r>
            <a:r>
              <a:rPr lang="de-DE" sz="2000">
                <a:hlinkClick r:id="rId3" action="ppaction://hlinksldjump"/>
              </a:rPr>
              <a:t>Digital Data Package</a:t>
            </a:r>
            <a:r>
              <a:rPr lang="de-DE" sz="2000"/>
              <a:t> &gt; </a:t>
            </a:r>
            <a:r>
              <a:rPr lang="de-DE" sz="2000">
                <a:hlinkClick r:id="rId4" action="ppaction://hlinksldjump"/>
              </a:rPr>
              <a:t>2 Collaboration Use-Cases</a:t>
            </a:r>
            <a:r>
              <a:rPr lang="de-DE" sz="2000"/>
              <a:t> &gt; </a:t>
            </a:r>
            <a:r>
              <a:rPr lang="de-DE" sz="2000">
                <a:hlinkClick r:id="rId5" action="ppaction://hlinksldjump"/>
              </a:rPr>
              <a:t>1 Product Development</a:t>
            </a:r>
            <a:r>
              <a:rPr lang="de-DE" sz="2000"/>
              <a:t> &gt; 1.2 Product Design</a:t>
            </a:r>
            <a:r>
              <a:rPr lang="de-DE"/>
              <a:t>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353151722"/>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502920">
                <a:tc>
                  <a:txBody>
                    <a:bodyPr/>
                    <a:lstStyle/>
                    <a:p>
                      <a:r>
                        <a:rPr lang="en-US" sz="1100" b="0" noProof="0"/>
                        <a:t>Product Design is the specific synthesis, implentation and documentation of design solutions suggested by systems engineering.</a:t>
                      </a:r>
                    </a:p>
                    <a:p>
                      <a:r>
                        <a:rPr lang="en-US" sz="1100" b="0" noProof="0"/>
                        <a:t>Product design comprises the domain-specific design processes of mechanical, electrical/electronical design, and software engineering.</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4F2F6AF8-EEBE-7F83-87A5-31C55A63C990}"/>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D031EEE2-E289-AC2D-ECF4-93913C32345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635896" y="1779662"/>
            <a:ext cx="1237509" cy="1237509"/>
          </a:xfrm>
          <a:prstGeom prst="rect">
            <a:avLst/>
          </a:prstGeom>
        </p:spPr>
      </p:pic>
      <p:sp>
        <p:nvSpPr>
          <p:cNvPr id="10" name="Rechteck 9">
            <a:extLst>
              <a:ext uri="{FF2B5EF4-FFF2-40B4-BE49-F238E27FC236}">
                <a16:creationId xmlns:a16="http://schemas.microsoft.com/office/drawing/2014/main" id="{522A929F-7CB9-993B-B0E9-4E97D7F3E0AE}"/>
              </a:ext>
            </a:extLst>
          </p:cNvPr>
          <p:cNvSpPr/>
          <p:nvPr/>
        </p:nvSpPr>
        <p:spPr>
          <a:xfrm>
            <a:off x="3635896"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1.2.1 Mechanical Design</a:t>
            </a:r>
          </a:p>
        </p:txBody>
      </p:sp>
      <p:pic>
        <p:nvPicPr>
          <p:cNvPr id="12" name="Grafik 11">
            <a:extLst>
              <a:ext uri="{FF2B5EF4-FFF2-40B4-BE49-F238E27FC236}">
                <a16:creationId xmlns:a16="http://schemas.microsoft.com/office/drawing/2014/main" id="{C55D5671-F687-6537-AF11-28BDCE4C0F16}"/>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4999420" y="1779662"/>
            <a:ext cx="1237509" cy="1237509"/>
          </a:xfrm>
          <a:prstGeom prst="rect">
            <a:avLst/>
          </a:prstGeom>
        </p:spPr>
      </p:pic>
      <p:sp>
        <p:nvSpPr>
          <p:cNvPr id="13" name="Rechteck 12">
            <a:extLst>
              <a:ext uri="{FF2B5EF4-FFF2-40B4-BE49-F238E27FC236}">
                <a16:creationId xmlns:a16="http://schemas.microsoft.com/office/drawing/2014/main" id="{33902F89-488E-997A-71AC-E9317919506E}"/>
              </a:ext>
            </a:extLst>
          </p:cNvPr>
          <p:cNvSpPr/>
          <p:nvPr/>
        </p:nvSpPr>
        <p:spPr>
          <a:xfrm>
            <a:off x="4999420" y="3089179"/>
            <a:ext cx="1237509"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1.2.2 Electrical/Electronical Design</a:t>
            </a:r>
          </a:p>
        </p:txBody>
      </p:sp>
      <p:pic>
        <p:nvPicPr>
          <p:cNvPr id="15" name="Grafik 14">
            <a:extLst>
              <a:ext uri="{FF2B5EF4-FFF2-40B4-BE49-F238E27FC236}">
                <a16:creationId xmlns:a16="http://schemas.microsoft.com/office/drawing/2014/main" id="{63CBD93D-AFB6-C106-4F8E-ED06756F48FA}"/>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6362945" y="1779662"/>
            <a:ext cx="1237509" cy="1237509"/>
          </a:xfrm>
          <a:prstGeom prst="rect">
            <a:avLst/>
          </a:prstGeom>
        </p:spPr>
      </p:pic>
      <p:sp>
        <p:nvSpPr>
          <p:cNvPr id="16" name="Rechteck 15">
            <a:extLst>
              <a:ext uri="{FF2B5EF4-FFF2-40B4-BE49-F238E27FC236}">
                <a16:creationId xmlns:a16="http://schemas.microsoft.com/office/drawing/2014/main" id="{D6F7C4C8-E0C0-C72B-7572-A0783818FC9E}"/>
              </a:ext>
            </a:extLst>
          </p:cNvPr>
          <p:cNvSpPr/>
          <p:nvPr/>
        </p:nvSpPr>
        <p:spPr>
          <a:xfrm>
            <a:off x="6362945"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1.2.3 Software Engineering</a:t>
            </a:r>
          </a:p>
        </p:txBody>
      </p:sp>
      <p:pic>
        <p:nvPicPr>
          <p:cNvPr id="18" name="Grafik 17">
            <a:extLst>
              <a:ext uri="{FF2B5EF4-FFF2-40B4-BE49-F238E27FC236}">
                <a16:creationId xmlns:a16="http://schemas.microsoft.com/office/drawing/2014/main" id="{E32E3390-41AE-CF62-BB57-403E1ACE8920}"/>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7726469" y="1779662"/>
            <a:ext cx="1237509" cy="1237509"/>
          </a:xfrm>
          <a:prstGeom prst="rect">
            <a:avLst/>
          </a:prstGeom>
        </p:spPr>
      </p:pic>
      <p:sp>
        <p:nvSpPr>
          <p:cNvPr id="19" name="Rechteck 18">
            <a:extLst>
              <a:ext uri="{FF2B5EF4-FFF2-40B4-BE49-F238E27FC236}">
                <a16:creationId xmlns:a16="http://schemas.microsoft.com/office/drawing/2014/main" id="{EB81F52A-8DC0-9A0E-CC77-0E3A5E0F939D}"/>
              </a:ext>
            </a:extLst>
          </p:cNvPr>
          <p:cNvSpPr/>
          <p:nvPr/>
        </p:nvSpPr>
        <p:spPr>
          <a:xfrm>
            <a:off x="7726469"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800">
                <a:solidFill>
                  <a:srgbClr val="000000"/>
                </a:solidFill>
              </a:rPr>
              <a:t>1.2.4 Electrical/Mechanical Design Collaboration</a:t>
            </a:r>
            <a:endParaRPr lang="de-DE" sz="800">
              <a:solidFill>
                <a:srgbClr val="000000"/>
              </a:solidFill>
            </a:endParaRPr>
          </a:p>
        </p:txBody>
      </p:sp>
    </p:spTree>
    <p:extLst>
      <p:ext uri="{BB962C8B-B14F-4D97-AF65-F5344CB8AC3E}">
        <p14:creationId xmlns:p14="http://schemas.microsoft.com/office/powerpoint/2010/main" val="3603030819"/>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normAutofit fontScale="90000"/>
          </a:bodyPr>
          <a:lstStyle/>
          <a:p>
            <a:r>
              <a:rPr lang="de-DE" sz="2000">
                <a:hlinkClick r:id="rId2" action="ppaction://hlinksldjump"/>
              </a:rPr>
              <a:t>◆</a:t>
            </a:r>
            <a:r>
              <a:rPr lang="de-DE" sz="2000"/>
              <a:t> &gt; </a:t>
            </a:r>
            <a:r>
              <a:rPr lang="de-DE" sz="2000">
                <a:hlinkClick r:id="rId3" action="ppaction://hlinksldjump"/>
              </a:rPr>
              <a:t>Digital Data Package</a:t>
            </a:r>
            <a:r>
              <a:rPr lang="de-DE" sz="2000"/>
              <a:t> &gt; </a:t>
            </a:r>
            <a:r>
              <a:rPr lang="de-DE" sz="2000">
                <a:hlinkClick r:id="rId4" action="ppaction://hlinksldjump"/>
              </a:rPr>
              <a:t>2 Collaboration Use-Cases</a:t>
            </a:r>
            <a:r>
              <a:rPr lang="de-DE" sz="2000"/>
              <a:t> &gt; </a:t>
            </a:r>
            <a:r>
              <a:rPr lang="de-DE" sz="2000">
                <a:hlinkClick r:id="rId5" action="ppaction://hlinksldjump"/>
              </a:rPr>
              <a:t>1 Product Development</a:t>
            </a:r>
            <a:r>
              <a:rPr lang="de-DE" sz="2000"/>
              <a:t> &gt; </a:t>
            </a:r>
            <a:r>
              <a:rPr lang="en-US" sz="2000"/>
              <a:t>1.3 Verification &amp; Validation using Simulation</a:t>
            </a:r>
            <a:r>
              <a:rPr lang="de-DE"/>
              <a:t>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261444240"/>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1341120">
                <a:tc>
                  <a:txBody>
                    <a:bodyPr/>
                    <a:lstStyle/>
                    <a:p>
                      <a:r>
                        <a:rPr lang="en-US" sz="1100" b="0" noProof="0"/>
                        <a:t>Modeling and simulation (M&amp;S) is the domain-specific use of models (e.g., physical, mathematical, or logical representation of a system, entity, phenomenon, or process) as a basis for simulations to develop data utilized for management or technical decision making.</a:t>
                      </a:r>
                    </a:p>
                    <a:p>
                      <a:r>
                        <a:rPr lang="en-US" sz="1100" b="0" noProof="0"/>
                        <a:t>Simulation may include finite elements analysis, fluid analysis, DMU simulation, kinematics simulation, as well as simulation based on software prototypes. It also includes X-in-the-Loop (XiL), using integrated design and simulation models and capabilities.
Verification aims at the demonstration of product compliance to the specified design requirements.
Validation aims at the demonstration of conformance to stakeholder requirements.
Description based on: https://en.wikipedia.org/wiki/Modeling_and_simulation, ISO 29148, ISO 15288</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FC0DBAD6-82E3-C468-F7CF-7B9B66E77D06}"/>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6AAA933E-D6E1-F8AD-3E5A-0716E4F02CF8}"/>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635896" y="1779662"/>
            <a:ext cx="2529024" cy="2529024"/>
          </a:xfrm>
          <a:prstGeom prst="rect">
            <a:avLst/>
          </a:prstGeom>
        </p:spPr>
      </p:pic>
      <p:sp>
        <p:nvSpPr>
          <p:cNvPr id="10" name="Rechteck 9">
            <a:extLst>
              <a:ext uri="{FF2B5EF4-FFF2-40B4-BE49-F238E27FC236}">
                <a16:creationId xmlns:a16="http://schemas.microsoft.com/office/drawing/2014/main" id="{E34BDC17-3B84-2A09-4104-BC271A09FDD5}"/>
              </a:ext>
            </a:extLst>
          </p:cNvPr>
          <p:cNvSpPr/>
          <p:nvPr/>
        </p:nvSpPr>
        <p:spPr>
          <a:xfrm>
            <a:off x="3635896" y="4380695"/>
            <a:ext cx="2529024" cy="505805"/>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800">
                <a:solidFill>
                  <a:srgbClr val="000000"/>
                </a:solidFill>
              </a:rPr>
              <a:t>1.3.1 Plan and prepare Simulation</a:t>
            </a:r>
            <a:endParaRPr lang="de-DE" sz="800">
              <a:solidFill>
                <a:srgbClr val="000000"/>
              </a:solidFill>
            </a:endParaRPr>
          </a:p>
        </p:txBody>
      </p:sp>
      <p:pic>
        <p:nvPicPr>
          <p:cNvPr id="12" name="Grafik 11">
            <a:extLst>
              <a:ext uri="{FF2B5EF4-FFF2-40B4-BE49-F238E27FC236}">
                <a16:creationId xmlns:a16="http://schemas.microsoft.com/office/drawing/2014/main" id="{8A46717D-1391-33AF-12DD-E263A544BA08}"/>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6434954" y="1779662"/>
            <a:ext cx="2529024" cy="2529024"/>
          </a:xfrm>
          <a:prstGeom prst="rect">
            <a:avLst/>
          </a:prstGeom>
        </p:spPr>
      </p:pic>
      <p:sp>
        <p:nvSpPr>
          <p:cNvPr id="13" name="Rechteck 12">
            <a:extLst>
              <a:ext uri="{FF2B5EF4-FFF2-40B4-BE49-F238E27FC236}">
                <a16:creationId xmlns:a16="http://schemas.microsoft.com/office/drawing/2014/main" id="{CF4F7D9E-17F5-3090-5C85-D87C69775430}"/>
              </a:ext>
            </a:extLst>
          </p:cNvPr>
          <p:cNvSpPr/>
          <p:nvPr/>
        </p:nvSpPr>
        <p:spPr>
          <a:xfrm>
            <a:off x="6434954" y="4380695"/>
            <a:ext cx="2529024" cy="505805"/>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800">
                <a:solidFill>
                  <a:srgbClr val="000000"/>
                </a:solidFill>
              </a:rPr>
              <a:t>1.3.2 Perform and document Simulation</a:t>
            </a:r>
            <a:endParaRPr lang="de-DE" sz="800">
              <a:solidFill>
                <a:srgbClr val="000000"/>
              </a:solidFill>
            </a:endParaRPr>
          </a:p>
        </p:txBody>
      </p:sp>
    </p:spTree>
    <p:extLst>
      <p:ext uri="{BB962C8B-B14F-4D97-AF65-F5344CB8AC3E}">
        <p14:creationId xmlns:p14="http://schemas.microsoft.com/office/powerpoint/2010/main" val="4235561718"/>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en-US">
                <a:hlinkClick r:id="rId6" action="ppaction://hlinksldjump"/>
              </a:rPr>
              <a:t>1.3 Verification &amp; Validation using Simulation</a:t>
            </a:r>
            <a:r>
              <a:rPr lang="en-US"/>
              <a:t> &gt; 1.3.1 Plan and prepare Simulation</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521352474"/>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850" noProof="0" dirty="0"/>
                        <a:t>Description</a:t>
                      </a:r>
                    </a:p>
                  </a:txBody>
                  <a:tcPr/>
                </a:tc>
                <a:tc>
                  <a:txBody>
                    <a:bodyPr/>
                    <a:lstStyle/>
                    <a:p>
                      <a:r>
                        <a:rPr lang="en-US" sz="850" b="0" noProof="0"/>
                        <a:t>Planning and preparation of a simulation includes the specification of the simulation objectives based on product requirements and functions. This is followed by the definition of the simulation boundary conditions and the createion of simulation models according to simulation objectives.</a:t>
                      </a:r>
                      <a:endParaRPr lang="en-AU" sz="850" b="0" noProof="0" dirty="0"/>
                    </a:p>
                  </a:txBody>
                  <a:tcPr/>
                </a:tc>
                <a:extLst>
                  <a:ext uri="{0D108BD9-81ED-4DB2-BD59-A6C34878D82A}">
                    <a16:rowId xmlns:a16="http://schemas.microsoft.com/office/drawing/2014/main" val="265767748"/>
                  </a:ext>
                </a:extLst>
              </a:tr>
              <a:tr h="0">
                <a:tc>
                  <a:txBody>
                    <a:bodyPr/>
                    <a:lstStyle/>
                    <a:p>
                      <a:r>
                        <a:rPr lang="en-AU" sz="850" noProof="0" dirty="0"/>
                        <a:t>Roles</a:t>
                      </a:r>
                    </a:p>
                  </a:txBody>
                  <a:tcPr/>
                </a:tc>
                <a:tc>
                  <a:txBody>
                    <a:bodyPr/>
                    <a:lstStyle/>
                    <a:p>
                      <a:endParaRPr lang="en-AU" sz="850" b="0" noProof="0" dirty="0"/>
                    </a:p>
                  </a:txBody>
                  <a:tcPr/>
                </a:tc>
                <a:extLst>
                  <a:ext uri="{0D108BD9-81ED-4DB2-BD59-A6C34878D82A}">
                    <a16:rowId xmlns:a16="http://schemas.microsoft.com/office/drawing/2014/main" val="4228250567"/>
                  </a:ext>
                </a:extLst>
              </a:tr>
              <a:tr h="0">
                <a:tc>
                  <a:txBody>
                    <a:bodyPr/>
                    <a:lstStyle/>
                    <a:p>
                      <a:r>
                        <a:rPr lang="en-AU" sz="85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50" b="0" noProof="0" dirty="0"/>
                    </a:p>
                  </a:txBody>
                  <a:tcPr/>
                </a:tc>
                <a:extLst>
                  <a:ext uri="{0D108BD9-81ED-4DB2-BD59-A6C34878D82A}">
                    <a16:rowId xmlns:a16="http://schemas.microsoft.com/office/drawing/2014/main" val="234396257"/>
                  </a:ext>
                </a:extLst>
              </a:tr>
              <a:tr h="0">
                <a:tc>
                  <a:txBody>
                    <a:bodyPr/>
                    <a:lstStyle/>
                    <a:p>
                      <a:r>
                        <a:rPr lang="en-AU" sz="85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50" b="0" noProof="0" dirty="0"/>
                    </a:p>
                  </a:txBody>
                  <a:tcPr/>
                </a:tc>
                <a:extLst>
                  <a:ext uri="{0D108BD9-81ED-4DB2-BD59-A6C34878D82A}">
                    <a16:rowId xmlns:a16="http://schemas.microsoft.com/office/drawing/2014/main" val="929043427"/>
                  </a:ext>
                </a:extLst>
              </a:tr>
              <a:tr h="0">
                <a:tc>
                  <a:txBody>
                    <a:bodyPr/>
                    <a:lstStyle/>
                    <a:p>
                      <a:r>
                        <a:rPr lang="en-AU" sz="85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850" b="0" noProof="0"/>
                        <a:t>Analysis, Simulation &amp; Synthesis Tools, PDM Systems, </a:t>
                      </a:r>
                      <a:r>
                        <a:rPr lang="en-US" sz="850" b="0" noProof="0"/>
                        <a:t>Simulation &amp; Test Data Management Tools</a:t>
                      </a:r>
                      <a:endParaRPr lang="en-AU" sz="850" b="0" noProof="0" dirty="0"/>
                    </a:p>
                  </a:txBody>
                  <a:tcPr/>
                </a:tc>
                <a:extLst>
                  <a:ext uri="{0D108BD9-81ED-4DB2-BD59-A6C34878D82A}">
                    <a16:rowId xmlns:a16="http://schemas.microsoft.com/office/drawing/2014/main" val="3723889216"/>
                  </a:ext>
                </a:extLst>
              </a:tr>
              <a:tr h="0">
                <a:tc>
                  <a:txBody>
                    <a:bodyPr/>
                    <a:lstStyle/>
                    <a:p>
                      <a:r>
                        <a:rPr lang="en-AU" sz="850" noProof="0" dirty="0"/>
                        <a:t>Inputs</a:t>
                      </a:r>
                    </a:p>
                  </a:txBody>
                  <a:tcPr/>
                </a:tc>
                <a:tc>
                  <a:txBody>
                    <a:bodyPr/>
                    <a:lstStyle/>
                    <a:p>
                      <a:r>
                        <a:rPr lang="en-AU" sz="850" b="0" noProof="0"/>
                        <a:t>System Requirement, Function, Mechanical Component, Body, Geometric Interference, Material, Datum, Geometric Tolerance, Dimensional Size, Surface Texture, Hole, Gearing, Kinematic Mechanism, Kinematic Joint, Kinematic Sensor, Kinematic Motion, Joining Element, Painting &amp; Coating, Marking &amp; Labeling, Heat Treatment, Cleanliness, Bending Specification, Electric/Electronic Component, Electric/Electronic Port, Electric/Electronic Connection, Software Class, Software Interface, Software Component, Hydraulic/Pneumatic Connection, Hydraulic/Pneumatic Port, Joining Process</a:t>
                      </a:r>
                      <a:endParaRPr lang="en-AU" sz="850" b="0" noProof="0" dirty="0"/>
                    </a:p>
                  </a:txBody>
                  <a:tcPr/>
                </a:tc>
                <a:extLst>
                  <a:ext uri="{0D108BD9-81ED-4DB2-BD59-A6C34878D82A}">
                    <a16:rowId xmlns:a16="http://schemas.microsoft.com/office/drawing/2014/main" val="2071258178"/>
                  </a:ext>
                </a:extLst>
              </a:tr>
              <a:tr h="0">
                <a:tc>
                  <a:txBody>
                    <a:bodyPr/>
                    <a:lstStyle/>
                    <a:p>
                      <a:r>
                        <a:rPr lang="en-AU" sz="85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850" b="0" noProof="0"/>
                        <a:t>Verification Characteristic, Verification Plan, Verification Resource, Validation Criterium, Validation Plan, Validation Boundary Condition</a:t>
                      </a:r>
                      <a:endParaRPr lang="en-AU" sz="85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7815BCC4-B133-8E61-84DA-53CA4D98CE52}"/>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841381425"/>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descr="RootItem:Activity">
            <a:extLst>
              <a:ext uri="{FF2B5EF4-FFF2-40B4-BE49-F238E27FC236}">
                <a16:creationId xmlns:a16="http://schemas.microsoft.com/office/drawing/2014/main" id="{01F8A6EB-3262-5091-B363-2EE5923859B0}"/>
              </a:ext>
            </a:extLst>
          </p:cNvPr>
          <p:cNvSpPr>
            <a:spLocks noGrp="1"/>
          </p:cNvSpPr>
          <p:nvPr>
            <p:ph type="title"/>
          </p:nvPr>
        </p:nvSpPr>
        <p:spPr/>
        <p:txBody>
          <a:bodyPr>
            <a:normAutofit/>
          </a:bodyPr>
          <a:lstStyle/>
          <a:p>
            <a:r>
              <a:rPr lang="de-DE" dirty="0" err="1">
                <a:latin typeface="+mj-lt"/>
              </a:rPr>
              <a:t>Overview</a:t>
            </a:r>
            <a:r>
              <a:rPr lang="de-DE" dirty="0">
                <a:latin typeface="+mj-lt"/>
              </a:rPr>
              <a:t>: Use-Cases &amp; Information Flow</a:t>
            </a:r>
            <a:endParaRPr lang="de-DE" dirty="0"/>
          </a:p>
        </p:txBody>
      </p:sp>
      <p:sp>
        <p:nvSpPr>
          <p:cNvPr id="3" name="Rechteck 2" descr="MatrixChart&#10;MaxColumnsNb:24&#10;MaxRowsNb:32&#10;InsertAsObject:true&#10;ImageLabel:Overview Information Flow&#10;IgnoreItems:Ignore Deliverables;Datenformate&#10;InRelations:Deliverable.IsDeliveredTo.Activity.Reverse&#10;OutRelations:Deliverable.IsDeliveredBy.Activity.Reverse">
            <a:extLst>
              <a:ext uri="{FF2B5EF4-FFF2-40B4-BE49-F238E27FC236}">
                <a16:creationId xmlns:a16="http://schemas.microsoft.com/office/drawing/2014/main" id="{7C7E2F2A-1F9D-3651-2107-7E36597E0536}"/>
              </a:ext>
            </a:extLst>
          </p:cNvPr>
          <p:cNvSpPr/>
          <p:nvPr/>
        </p:nvSpPr>
        <p:spPr>
          <a:xfrm>
            <a:off x="323527" y="1203598"/>
            <a:ext cx="8496945" cy="3597211"/>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de-DE" sz="366" dirty="0">
              <a:solidFill>
                <a:schemeClr val="tx1"/>
              </a:solidFill>
            </a:endParaRPr>
          </a:p>
        </p:txBody>
      </p:sp>
    </p:spTree>
    <p:extLst>
      <p:ext uri="{BB962C8B-B14F-4D97-AF65-F5344CB8AC3E}">
        <p14:creationId xmlns:p14="http://schemas.microsoft.com/office/powerpoint/2010/main" val="993567870"/>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en-US">
                <a:hlinkClick r:id="rId6" action="ppaction://hlinksldjump"/>
              </a:rPr>
              <a:t>1.3 Verification &amp; Validation using Simulation</a:t>
            </a:r>
            <a:r>
              <a:rPr lang="en-US"/>
              <a:t> &gt; </a:t>
            </a:r>
            <a:r>
              <a:rPr lang="en-US">
                <a:hlinkClick r:id="rId7" action="ppaction://hlinksldjump"/>
              </a:rPr>
              <a:t>1.3.1 Plan and prepare Simulation</a:t>
            </a:r>
            <a:endParaRPr lang="de-DE" dirty="0"/>
          </a:p>
        </p:txBody>
      </p:sp>
      <p:sp>
        <p:nvSpPr>
          <p:cNvPr id="3" name="Rechteck 2">
            <a:extLst>
              <a:ext uri="{FF2B5EF4-FFF2-40B4-BE49-F238E27FC236}">
                <a16:creationId xmlns:a16="http://schemas.microsoft.com/office/drawing/2014/main" id="{70626578-CCB0-FDA5-5470-F614BB139B9E}"/>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en-US" sz="400">
                <a:solidFill>
                  <a:srgbClr val="000000"/>
                </a:solidFill>
                <a:hlinkClick r:id="rId7" action="ppaction://hlinksldjump"/>
              </a:rPr>
              <a:t>1.3.1 Plan and prepare Simulation</a:t>
            </a:r>
            <a:endParaRPr lang="de-DE" sz="400">
              <a:solidFill>
                <a:srgbClr val="000000"/>
              </a:solidFill>
            </a:endParaRPr>
          </a:p>
        </p:txBody>
      </p:sp>
      <p:sp>
        <p:nvSpPr>
          <p:cNvPr id="4" name="Rechteck 3">
            <a:extLst>
              <a:ext uri="{FF2B5EF4-FFF2-40B4-BE49-F238E27FC236}">
                <a16:creationId xmlns:a16="http://schemas.microsoft.com/office/drawing/2014/main" id="{F427FBA5-86BE-347C-786B-523EADF53859}"/>
              </a:ext>
            </a:extLst>
          </p:cNvPr>
          <p:cNvSpPr/>
          <p:nvPr/>
        </p:nvSpPr>
        <p:spPr>
          <a:xfrm>
            <a:off x="117322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400">
                <a:solidFill>
                  <a:srgbClr val="000000"/>
                </a:solidFill>
              </a:rPr>
              <a:t>Analysis, Simulation &amp; Synthesis Tools</a:t>
            </a:r>
          </a:p>
        </p:txBody>
      </p:sp>
      <p:cxnSp>
        <p:nvCxnSpPr>
          <p:cNvPr id="5" name="Verbinder: gewinkelt 4">
            <a:extLst>
              <a:ext uri="{FF2B5EF4-FFF2-40B4-BE49-F238E27FC236}">
                <a16:creationId xmlns:a16="http://schemas.microsoft.com/office/drawing/2014/main" id="{F4610815-53DE-46A2-7E46-6577E7DE9E05}"/>
              </a:ext>
            </a:extLst>
          </p:cNvPr>
          <p:cNvCxnSpPr>
            <a:stCxn id="4" idx="0"/>
            <a:endCxn id="3" idx="2"/>
          </p:cNvCxnSpPr>
          <p:nvPr/>
        </p:nvCxnSpPr>
        <p:spPr>
          <a:xfrm rot="5400000" flipH="1" flipV="1">
            <a:off x="2823470" y="2434405"/>
            <a:ext cx="1160400" cy="233666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1B5CDE21-44DF-B13A-F881-AA1A6020E153}"/>
              </a:ext>
            </a:extLst>
          </p:cNvPr>
          <p:cNvSpPr/>
          <p:nvPr/>
        </p:nvSpPr>
        <p:spPr>
          <a:xfrm>
            <a:off x="3351464"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400">
                <a:solidFill>
                  <a:srgbClr val="000000"/>
                </a:solidFill>
              </a:rPr>
              <a:t>PDM Systems</a:t>
            </a:r>
          </a:p>
        </p:txBody>
      </p:sp>
      <p:cxnSp>
        <p:nvCxnSpPr>
          <p:cNvPr id="8" name="Verbinder: gewinkelt 7">
            <a:extLst>
              <a:ext uri="{FF2B5EF4-FFF2-40B4-BE49-F238E27FC236}">
                <a16:creationId xmlns:a16="http://schemas.microsoft.com/office/drawing/2014/main" id="{CA9E3F4B-A92E-113B-F5A7-895F23604FFB}"/>
              </a:ext>
            </a:extLst>
          </p:cNvPr>
          <p:cNvCxnSpPr>
            <a:stCxn id="7" idx="0"/>
            <a:endCxn id="3" idx="2"/>
          </p:cNvCxnSpPr>
          <p:nvPr/>
        </p:nvCxnSpPr>
        <p:spPr>
          <a:xfrm rot="5400000" flipH="1" flipV="1">
            <a:off x="3912591" y="3523527"/>
            <a:ext cx="1160400" cy="158417"/>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8DFA3014-DB15-6CE1-9D88-604D4A99D1A4}"/>
              </a:ext>
            </a:extLst>
          </p:cNvPr>
          <p:cNvSpPr/>
          <p:nvPr/>
        </p:nvSpPr>
        <p:spPr>
          <a:xfrm>
            <a:off x="5529707"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400">
                <a:solidFill>
                  <a:srgbClr val="000000"/>
                </a:solidFill>
              </a:rPr>
              <a:t>Simulation &amp; Test Data Management Tools</a:t>
            </a:r>
            <a:endParaRPr lang="de-DE" sz="400">
              <a:solidFill>
                <a:srgbClr val="000000"/>
              </a:solidFill>
            </a:endParaRPr>
          </a:p>
        </p:txBody>
      </p:sp>
      <p:cxnSp>
        <p:nvCxnSpPr>
          <p:cNvPr id="10" name="Verbinder: gewinkelt 9">
            <a:extLst>
              <a:ext uri="{FF2B5EF4-FFF2-40B4-BE49-F238E27FC236}">
                <a16:creationId xmlns:a16="http://schemas.microsoft.com/office/drawing/2014/main" id="{239896A5-1A9C-8763-407D-90D6C9201CB6}"/>
              </a:ext>
            </a:extLst>
          </p:cNvPr>
          <p:cNvCxnSpPr>
            <a:stCxn id="9" idx="0"/>
            <a:endCxn id="3" idx="2"/>
          </p:cNvCxnSpPr>
          <p:nvPr/>
        </p:nvCxnSpPr>
        <p:spPr>
          <a:xfrm rot="16200000" flipV="1">
            <a:off x="5001713" y="2592822"/>
            <a:ext cx="1160400" cy="2019826"/>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7E67D324-DDC8-8263-2701-443EFAAF56D2}"/>
              </a:ext>
            </a:extLst>
          </p:cNvPr>
          <p:cNvSpPr/>
          <p:nvPr/>
        </p:nvSpPr>
        <p:spPr>
          <a:xfrm>
            <a:off x="323528" y="1502090"/>
            <a:ext cx="2352255" cy="5437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Product Architecture</a:t>
            </a:r>
          </a:p>
        </p:txBody>
      </p:sp>
      <p:sp>
        <p:nvSpPr>
          <p:cNvPr id="12" name="Rechteck 11">
            <a:extLst>
              <a:ext uri="{FF2B5EF4-FFF2-40B4-BE49-F238E27FC236}">
                <a16:creationId xmlns:a16="http://schemas.microsoft.com/office/drawing/2014/main" id="{80FD117F-6DB9-E6FB-1A8D-C7C9AC03868C}"/>
              </a:ext>
            </a:extLst>
          </p:cNvPr>
          <p:cNvSpPr/>
          <p:nvPr/>
        </p:nvSpPr>
        <p:spPr>
          <a:xfrm>
            <a:off x="328966" y="1561906"/>
            <a:ext cx="2341379" cy="5437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System Requirement</a:t>
            </a:r>
          </a:p>
        </p:txBody>
      </p:sp>
      <p:cxnSp>
        <p:nvCxnSpPr>
          <p:cNvPr id="13" name="Verbinder: gewinkelt 12">
            <a:extLst>
              <a:ext uri="{FF2B5EF4-FFF2-40B4-BE49-F238E27FC236}">
                <a16:creationId xmlns:a16="http://schemas.microsoft.com/office/drawing/2014/main" id="{8E807D13-48D7-8684-8A9D-D730BA439A3E}"/>
              </a:ext>
            </a:extLst>
          </p:cNvPr>
          <p:cNvCxnSpPr>
            <a:stCxn id="12" idx="3"/>
            <a:endCxn id="3" idx="1"/>
          </p:cNvCxnSpPr>
          <p:nvPr/>
        </p:nvCxnSpPr>
        <p:spPr>
          <a:xfrm>
            <a:off x="2670345" y="1589095"/>
            <a:ext cx="725528" cy="1253418"/>
          </a:xfrm>
          <a:prstGeom prst="bentConnector3">
            <a:avLst>
              <a:gd name="adj1" fmla="val 501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4" name="Rechteck 13">
            <a:extLst>
              <a:ext uri="{FF2B5EF4-FFF2-40B4-BE49-F238E27FC236}">
                <a16:creationId xmlns:a16="http://schemas.microsoft.com/office/drawing/2014/main" id="{783379FB-F481-A999-E22D-066255E842CF}"/>
              </a:ext>
            </a:extLst>
          </p:cNvPr>
          <p:cNvSpPr/>
          <p:nvPr/>
        </p:nvSpPr>
        <p:spPr>
          <a:xfrm>
            <a:off x="328966" y="1627159"/>
            <a:ext cx="2341379"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Function</a:t>
            </a:r>
          </a:p>
        </p:txBody>
      </p:sp>
      <p:cxnSp>
        <p:nvCxnSpPr>
          <p:cNvPr id="15" name="Verbinder: gewinkelt 14">
            <a:extLst>
              <a:ext uri="{FF2B5EF4-FFF2-40B4-BE49-F238E27FC236}">
                <a16:creationId xmlns:a16="http://schemas.microsoft.com/office/drawing/2014/main" id="{857376F0-D930-0852-E5B7-B0CDC983606A}"/>
              </a:ext>
            </a:extLst>
          </p:cNvPr>
          <p:cNvCxnSpPr>
            <a:stCxn id="14" idx="3"/>
            <a:endCxn id="3" idx="1"/>
          </p:cNvCxnSpPr>
          <p:nvPr/>
        </p:nvCxnSpPr>
        <p:spPr>
          <a:xfrm>
            <a:off x="2670345" y="1654348"/>
            <a:ext cx="725528" cy="1188165"/>
          </a:xfrm>
          <a:prstGeom prst="bentConnector3">
            <a:avLst>
              <a:gd name="adj1" fmla="val 5015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B5B860C3-898C-5F96-A7FD-A2C92A8877C1}"/>
              </a:ext>
            </a:extLst>
          </p:cNvPr>
          <p:cNvSpPr/>
          <p:nvPr/>
        </p:nvSpPr>
        <p:spPr>
          <a:xfrm>
            <a:off x="323528" y="1692412"/>
            <a:ext cx="2352255" cy="5437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Product Design</a:t>
            </a:r>
          </a:p>
        </p:txBody>
      </p:sp>
      <p:sp>
        <p:nvSpPr>
          <p:cNvPr id="17" name="Rechteck 16">
            <a:extLst>
              <a:ext uri="{FF2B5EF4-FFF2-40B4-BE49-F238E27FC236}">
                <a16:creationId xmlns:a16="http://schemas.microsoft.com/office/drawing/2014/main" id="{801A2BE2-0130-B0B5-13AF-7CEE3C7253DB}"/>
              </a:ext>
            </a:extLst>
          </p:cNvPr>
          <p:cNvSpPr/>
          <p:nvPr/>
        </p:nvSpPr>
        <p:spPr>
          <a:xfrm>
            <a:off x="328966" y="1752228"/>
            <a:ext cx="2341379" cy="5437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Mechanical Design</a:t>
            </a:r>
          </a:p>
        </p:txBody>
      </p:sp>
      <p:sp>
        <p:nvSpPr>
          <p:cNvPr id="18" name="Rechteck 17">
            <a:extLst>
              <a:ext uri="{FF2B5EF4-FFF2-40B4-BE49-F238E27FC236}">
                <a16:creationId xmlns:a16="http://schemas.microsoft.com/office/drawing/2014/main" id="{19FDD335-ED21-B26A-F386-AA96B1E53ED3}"/>
              </a:ext>
            </a:extLst>
          </p:cNvPr>
          <p:cNvSpPr/>
          <p:nvPr/>
        </p:nvSpPr>
        <p:spPr>
          <a:xfrm>
            <a:off x="334404" y="1817481"/>
            <a:ext cx="2330503" cy="5437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Mechanical Component</a:t>
            </a:r>
          </a:p>
        </p:txBody>
      </p:sp>
      <p:cxnSp>
        <p:nvCxnSpPr>
          <p:cNvPr id="19" name="Verbinder: gewinkelt 18">
            <a:extLst>
              <a:ext uri="{FF2B5EF4-FFF2-40B4-BE49-F238E27FC236}">
                <a16:creationId xmlns:a16="http://schemas.microsoft.com/office/drawing/2014/main" id="{96BCBD38-FE39-ECAF-4BCA-465D58878B7E}"/>
              </a:ext>
            </a:extLst>
          </p:cNvPr>
          <p:cNvCxnSpPr>
            <a:stCxn id="18" idx="3"/>
            <a:endCxn id="3" idx="1"/>
          </p:cNvCxnSpPr>
          <p:nvPr/>
        </p:nvCxnSpPr>
        <p:spPr>
          <a:xfrm>
            <a:off x="2664907" y="1844670"/>
            <a:ext cx="730966" cy="997843"/>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72548ACC-B5D2-F621-2C8C-F6CA87518447}"/>
              </a:ext>
            </a:extLst>
          </p:cNvPr>
          <p:cNvSpPr/>
          <p:nvPr/>
        </p:nvSpPr>
        <p:spPr>
          <a:xfrm>
            <a:off x="334404" y="1888172"/>
            <a:ext cx="2330503" cy="5437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Body</a:t>
            </a:r>
          </a:p>
        </p:txBody>
      </p:sp>
      <p:cxnSp>
        <p:nvCxnSpPr>
          <p:cNvPr id="21" name="Verbinder: gewinkelt 20">
            <a:extLst>
              <a:ext uri="{FF2B5EF4-FFF2-40B4-BE49-F238E27FC236}">
                <a16:creationId xmlns:a16="http://schemas.microsoft.com/office/drawing/2014/main" id="{893FCD52-0C94-8489-8F64-A46A8F0CE114}"/>
              </a:ext>
            </a:extLst>
          </p:cNvPr>
          <p:cNvCxnSpPr>
            <a:stCxn id="20" idx="3"/>
            <a:endCxn id="3" idx="1"/>
          </p:cNvCxnSpPr>
          <p:nvPr/>
        </p:nvCxnSpPr>
        <p:spPr>
          <a:xfrm>
            <a:off x="2664907" y="1915361"/>
            <a:ext cx="730966" cy="927152"/>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2FF0842C-D232-8AD3-9479-D85D5F4F5973}"/>
              </a:ext>
            </a:extLst>
          </p:cNvPr>
          <p:cNvSpPr/>
          <p:nvPr/>
        </p:nvSpPr>
        <p:spPr>
          <a:xfrm>
            <a:off x="334404" y="1958863"/>
            <a:ext cx="2330503" cy="5437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Geometric Interference</a:t>
            </a:r>
          </a:p>
        </p:txBody>
      </p:sp>
      <p:cxnSp>
        <p:nvCxnSpPr>
          <p:cNvPr id="23" name="Verbinder: gewinkelt 22">
            <a:extLst>
              <a:ext uri="{FF2B5EF4-FFF2-40B4-BE49-F238E27FC236}">
                <a16:creationId xmlns:a16="http://schemas.microsoft.com/office/drawing/2014/main" id="{30BB6662-063B-070A-3523-81A684683F63}"/>
              </a:ext>
            </a:extLst>
          </p:cNvPr>
          <p:cNvCxnSpPr>
            <a:stCxn id="22" idx="3"/>
            <a:endCxn id="3" idx="1"/>
          </p:cNvCxnSpPr>
          <p:nvPr/>
        </p:nvCxnSpPr>
        <p:spPr>
          <a:xfrm>
            <a:off x="2664907" y="1986052"/>
            <a:ext cx="730966" cy="856461"/>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5E34C518-EC22-9B2A-6F53-4ADFEC6A7629}"/>
              </a:ext>
            </a:extLst>
          </p:cNvPr>
          <p:cNvSpPr/>
          <p:nvPr/>
        </p:nvSpPr>
        <p:spPr>
          <a:xfrm>
            <a:off x="334404" y="2029554"/>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Material</a:t>
            </a:r>
          </a:p>
        </p:txBody>
      </p:sp>
      <p:cxnSp>
        <p:nvCxnSpPr>
          <p:cNvPr id="25" name="Verbinder: gewinkelt 24">
            <a:extLst>
              <a:ext uri="{FF2B5EF4-FFF2-40B4-BE49-F238E27FC236}">
                <a16:creationId xmlns:a16="http://schemas.microsoft.com/office/drawing/2014/main" id="{B69B8D1D-75E5-825F-38A2-1A08BD0467DC}"/>
              </a:ext>
            </a:extLst>
          </p:cNvPr>
          <p:cNvCxnSpPr>
            <a:stCxn id="24" idx="3"/>
            <a:endCxn id="3" idx="1"/>
          </p:cNvCxnSpPr>
          <p:nvPr/>
        </p:nvCxnSpPr>
        <p:spPr>
          <a:xfrm>
            <a:off x="2664907" y="2056743"/>
            <a:ext cx="730966" cy="785770"/>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6" name="Rechteck 25">
            <a:extLst>
              <a:ext uri="{FF2B5EF4-FFF2-40B4-BE49-F238E27FC236}">
                <a16:creationId xmlns:a16="http://schemas.microsoft.com/office/drawing/2014/main" id="{BCC01DFB-69EC-A82A-A7CF-FB96127816E8}"/>
              </a:ext>
            </a:extLst>
          </p:cNvPr>
          <p:cNvSpPr/>
          <p:nvPr/>
        </p:nvSpPr>
        <p:spPr>
          <a:xfrm>
            <a:off x="334404" y="2100245"/>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Datum</a:t>
            </a:r>
          </a:p>
        </p:txBody>
      </p:sp>
      <p:cxnSp>
        <p:nvCxnSpPr>
          <p:cNvPr id="27" name="Verbinder: gewinkelt 26">
            <a:extLst>
              <a:ext uri="{FF2B5EF4-FFF2-40B4-BE49-F238E27FC236}">
                <a16:creationId xmlns:a16="http://schemas.microsoft.com/office/drawing/2014/main" id="{D5F2350D-17D7-F61C-C025-F5BFF01B4409}"/>
              </a:ext>
            </a:extLst>
          </p:cNvPr>
          <p:cNvCxnSpPr>
            <a:stCxn id="26" idx="3"/>
            <a:endCxn id="3" idx="1"/>
          </p:cNvCxnSpPr>
          <p:nvPr/>
        </p:nvCxnSpPr>
        <p:spPr>
          <a:xfrm>
            <a:off x="2664907" y="2127434"/>
            <a:ext cx="730966" cy="715079"/>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B8F89ED9-FA21-30A0-675D-7F079C7E51C8}"/>
              </a:ext>
            </a:extLst>
          </p:cNvPr>
          <p:cNvSpPr/>
          <p:nvPr/>
        </p:nvSpPr>
        <p:spPr>
          <a:xfrm>
            <a:off x="334404" y="2170936"/>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Geometric Tolerance</a:t>
            </a:r>
          </a:p>
        </p:txBody>
      </p:sp>
      <p:cxnSp>
        <p:nvCxnSpPr>
          <p:cNvPr id="29" name="Verbinder: gewinkelt 28">
            <a:extLst>
              <a:ext uri="{FF2B5EF4-FFF2-40B4-BE49-F238E27FC236}">
                <a16:creationId xmlns:a16="http://schemas.microsoft.com/office/drawing/2014/main" id="{9F0E76D1-C3FC-5887-3410-479C66CA025A}"/>
              </a:ext>
            </a:extLst>
          </p:cNvPr>
          <p:cNvCxnSpPr>
            <a:stCxn id="28" idx="3"/>
            <a:endCxn id="3" idx="1"/>
          </p:cNvCxnSpPr>
          <p:nvPr/>
        </p:nvCxnSpPr>
        <p:spPr>
          <a:xfrm>
            <a:off x="2664907" y="2198125"/>
            <a:ext cx="730966" cy="644388"/>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0" name="Rechteck 29">
            <a:extLst>
              <a:ext uri="{FF2B5EF4-FFF2-40B4-BE49-F238E27FC236}">
                <a16:creationId xmlns:a16="http://schemas.microsoft.com/office/drawing/2014/main" id="{1476FA34-EB23-F387-2B58-8DFB0D70BA2C}"/>
              </a:ext>
            </a:extLst>
          </p:cNvPr>
          <p:cNvSpPr/>
          <p:nvPr/>
        </p:nvSpPr>
        <p:spPr>
          <a:xfrm>
            <a:off x="334404" y="2241627"/>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Dimensional Size</a:t>
            </a:r>
          </a:p>
        </p:txBody>
      </p:sp>
      <p:cxnSp>
        <p:nvCxnSpPr>
          <p:cNvPr id="31" name="Verbinder: gewinkelt 30">
            <a:extLst>
              <a:ext uri="{FF2B5EF4-FFF2-40B4-BE49-F238E27FC236}">
                <a16:creationId xmlns:a16="http://schemas.microsoft.com/office/drawing/2014/main" id="{2CB9D29B-15B5-E7AA-41EE-7C7330D278AE}"/>
              </a:ext>
            </a:extLst>
          </p:cNvPr>
          <p:cNvCxnSpPr>
            <a:stCxn id="30" idx="3"/>
            <a:endCxn id="3" idx="1"/>
          </p:cNvCxnSpPr>
          <p:nvPr/>
        </p:nvCxnSpPr>
        <p:spPr>
          <a:xfrm>
            <a:off x="2664907" y="2268816"/>
            <a:ext cx="730966" cy="573697"/>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2" name="Rechteck 31">
            <a:extLst>
              <a:ext uri="{FF2B5EF4-FFF2-40B4-BE49-F238E27FC236}">
                <a16:creationId xmlns:a16="http://schemas.microsoft.com/office/drawing/2014/main" id="{EF201BD7-1A5C-8343-37A0-F45A691C8D7D}"/>
              </a:ext>
            </a:extLst>
          </p:cNvPr>
          <p:cNvSpPr/>
          <p:nvPr/>
        </p:nvSpPr>
        <p:spPr>
          <a:xfrm>
            <a:off x="334404" y="2312318"/>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Surface Texture</a:t>
            </a:r>
          </a:p>
        </p:txBody>
      </p:sp>
      <p:cxnSp>
        <p:nvCxnSpPr>
          <p:cNvPr id="33" name="Verbinder: gewinkelt 32">
            <a:extLst>
              <a:ext uri="{FF2B5EF4-FFF2-40B4-BE49-F238E27FC236}">
                <a16:creationId xmlns:a16="http://schemas.microsoft.com/office/drawing/2014/main" id="{151CACFB-18CC-1669-D484-28D1905985DC}"/>
              </a:ext>
            </a:extLst>
          </p:cNvPr>
          <p:cNvCxnSpPr>
            <a:stCxn id="32" idx="3"/>
            <a:endCxn id="3" idx="1"/>
          </p:cNvCxnSpPr>
          <p:nvPr/>
        </p:nvCxnSpPr>
        <p:spPr>
          <a:xfrm>
            <a:off x="2664907" y="2339507"/>
            <a:ext cx="730966" cy="503006"/>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4" name="Rechteck 33">
            <a:extLst>
              <a:ext uri="{FF2B5EF4-FFF2-40B4-BE49-F238E27FC236}">
                <a16:creationId xmlns:a16="http://schemas.microsoft.com/office/drawing/2014/main" id="{8BBD13DA-F878-C560-7395-13DB5B8A5EC4}"/>
              </a:ext>
            </a:extLst>
          </p:cNvPr>
          <p:cNvSpPr/>
          <p:nvPr/>
        </p:nvSpPr>
        <p:spPr>
          <a:xfrm>
            <a:off x="334404" y="2383009"/>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Hole</a:t>
            </a:r>
          </a:p>
        </p:txBody>
      </p:sp>
      <p:cxnSp>
        <p:nvCxnSpPr>
          <p:cNvPr id="35" name="Verbinder: gewinkelt 34">
            <a:extLst>
              <a:ext uri="{FF2B5EF4-FFF2-40B4-BE49-F238E27FC236}">
                <a16:creationId xmlns:a16="http://schemas.microsoft.com/office/drawing/2014/main" id="{46ECDA1F-F59A-A77B-51BE-FDE290CDABAF}"/>
              </a:ext>
            </a:extLst>
          </p:cNvPr>
          <p:cNvCxnSpPr>
            <a:stCxn id="34" idx="3"/>
            <a:endCxn id="3" idx="1"/>
          </p:cNvCxnSpPr>
          <p:nvPr/>
        </p:nvCxnSpPr>
        <p:spPr>
          <a:xfrm>
            <a:off x="2664907" y="2410198"/>
            <a:ext cx="730966" cy="432315"/>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6" name="Rechteck 35">
            <a:extLst>
              <a:ext uri="{FF2B5EF4-FFF2-40B4-BE49-F238E27FC236}">
                <a16:creationId xmlns:a16="http://schemas.microsoft.com/office/drawing/2014/main" id="{2883B325-98CB-1239-CD2A-449752AA46A2}"/>
              </a:ext>
            </a:extLst>
          </p:cNvPr>
          <p:cNvSpPr/>
          <p:nvPr/>
        </p:nvSpPr>
        <p:spPr>
          <a:xfrm>
            <a:off x="334404" y="2453700"/>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Gearing</a:t>
            </a:r>
          </a:p>
        </p:txBody>
      </p:sp>
      <p:cxnSp>
        <p:nvCxnSpPr>
          <p:cNvPr id="37" name="Verbinder: gewinkelt 36">
            <a:extLst>
              <a:ext uri="{FF2B5EF4-FFF2-40B4-BE49-F238E27FC236}">
                <a16:creationId xmlns:a16="http://schemas.microsoft.com/office/drawing/2014/main" id="{25CCF13E-A584-A247-9382-80E4C756AE52}"/>
              </a:ext>
            </a:extLst>
          </p:cNvPr>
          <p:cNvCxnSpPr>
            <a:stCxn id="36" idx="3"/>
            <a:endCxn id="3" idx="1"/>
          </p:cNvCxnSpPr>
          <p:nvPr/>
        </p:nvCxnSpPr>
        <p:spPr>
          <a:xfrm>
            <a:off x="2664907" y="2480889"/>
            <a:ext cx="730966" cy="361624"/>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8" name="Rechteck 37">
            <a:extLst>
              <a:ext uri="{FF2B5EF4-FFF2-40B4-BE49-F238E27FC236}">
                <a16:creationId xmlns:a16="http://schemas.microsoft.com/office/drawing/2014/main" id="{1443A851-70F4-8C9C-F767-83FA40D82FE8}"/>
              </a:ext>
            </a:extLst>
          </p:cNvPr>
          <p:cNvSpPr/>
          <p:nvPr/>
        </p:nvSpPr>
        <p:spPr>
          <a:xfrm>
            <a:off x="334404" y="2524391"/>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Kinematic Mechanism</a:t>
            </a:r>
          </a:p>
        </p:txBody>
      </p:sp>
      <p:cxnSp>
        <p:nvCxnSpPr>
          <p:cNvPr id="39" name="Verbinder: gewinkelt 38">
            <a:extLst>
              <a:ext uri="{FF2B5EF4-FFF2-40B4-BE49-F238E27FC236}">
                <a16:creationId xmlns:a16="http://schemas.microsoft.com/office/drawing/2014/main" id="{EFAA0913-EA9A-C709-3DFF-D950DE616A8A}"/>
              </a:ext>
            </a:extLst>
          </p:cNvPr>
          <p:cNvCxnSpPr>
            <a:stCxn id="38" idx="3"/>
            <a:endCxn id="3" idx="1"/>
          </p:cNvCxnSpPr>
          <p:nvPr/>
        </p:nvCxnSpPr>
        <p:spPr>
          <a:xfrm>
            <a:off x="2664907" y="2551580"/>
            <a:ext cx="730966" cy="290933"/>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0" name="Rechteck 39">
            <a:extLst>
              <a:ext uri="{FF2B5EF4-FFF2-40B4-BE49-F238E27FC236}">
                <a16:creationId xmlns:a16="http://schemas.microsoft.com/office/drawing/2014/main" id="{6038E251-A138-BCF7-49D7-7FBA34E7916E}"/>
              </a:ext>
            </a:extLst>
          </p:cNvPr>
          <p:cNvSpPr/>
          <p:nvPr/>
        </p:nvSpPr>
        <p:spPr>
          <a:xfrm>
            <a:off x="334404" y="2595082"/>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Kinematic Joint</a:t>
            </a:r>
          </a:p>
        </p:txBody>
      </p:sp>
      <p:cxnSp>
        <p:nvCxnSpPr>
          <p:cNvPr id="41" name="Verbinder: gewinkelt 40">
            <a:extLst>
              <a:ext uri="{FF2B5EF4-FFF2-40B4-BE49-F238E27FC236}">
                <a16:creationId xmlns:a16="http://schemas.microsoft.com/office/drawing/2014/main" id="{9A72EB56-3E5E-FF48-2864-9073027C06E9}"/>
              </a:ext>
            </a:extLst>
          </p:cNvPr>
          <p:cNvCxnSpPr>
            <a:stCxn id="40" idx="3"/>
            <a:endCxn id="3" idx="1"/>
          </p:cNvCxnSpPr>
          <p:nvPr/>
        </p:nvCxnSpPr>
        <p:spPr>
          <a:xfrm>
            <a:off x="2664907" y="2622271"/>
            <a:ext cx="730966" cy="220242"/>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2" name="Rechteck 41">
            <a:extLst>
              <a:ext uri="{FF2B5EF4-FFF2-40B4-BE49-F238E27FC236}">
                <a16:creationId xmlns:a16="http://schemas.microsoft.com/office/drawing/2014/main" id="{369202FB-3927-EF9F-3F86-218FD898D4D7}"/>
              </a:ext>
            </a:extLst>
          </p:cNvPr>
          <p:cNvSpPr/>
          <p:nvPr/>
        </p:nvSpPr>
        <p:spPr>
          <a:xfrm>
            <a:off x="334404" y="2665773"/>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Kinematic Sensor</a:t>
            </a:r>
          </a:p>
        </p:txBody>
      </p:sp>
      <p:cxnSp>
        <p:nvCxnSpPr>
          <p:cNvPr id="43" name="Verbinder: gewinkelt 42">
            <a:extLst>
              <a:ext uri="{FF2B5EF4-FFF2-40B4-BE49-F238E27FC236}">
                <a16:creationId xmlns:a16="http://schemas.microsoft.com/office/drawing/2014/main" id="{98309A45-12A5-0843-23AF-0B178EACC433}"/>
              </a:ext>
            </a:extLst>
          </p:cNvPr>
          <p:cNvCxnSpPr>
            <a:stCxn id="42" idx="3"/>
            <a:endCxn id="3" idx="1"/>
          </p:cNvCxnSpPr>
          <p:nvPr/>
        </p:nvCxnSpPr>
        <p:spPr>
          <a:xfrm>
            <a:off x="2664907" y="2692962"/>
            <a:ext cx="730966" cy="149551"/>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4" name="Rechteck 43">
            <a:extLst>
              <a:ext uri="{FF2B5EF4-FFF2-40B4-BE49-F238E27FC236}">
                <a16:creationId xmlns:a16="http://schemas.microsoft.com/office/drawing/2014/main" id="{E603E04B-1F85-2F2C-E6FB-96C1E841760F}"/>
              </a:ext>
            </a:extLst>
          </p:cNvPr>
          <p:cNvSpPr/>
          <p:nvPr/>
        </p:nvSpPr>
        <p:spPr>
          <a:xfrm>
            <a:off x="334404" y="2736464"/>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Kinematic Motion</a:t>
            </a:r>
          </a:p>
        </p:txBody>
      </p:sp>
      <p:cxnSp>
        <p:nvCxnSpPr>
          <p:cNvPr id="45" name="Verbinder: gewinkelt 44">
            <a:extLst>
              <a:ext uri="{FF2B5EF4-FFF2-40B4-BE49-F238E27FC236}">
                <a16:creationId xmlns:a16="http://schemas.microsoft.com/office/drawing/2014/main" id="{4A1F16E7-ACBF-2B38-F5FD-7A97D525B9F7}"/>
              </a:ext>
            </a:extLst>
          </p:cNvPr>
          <p:cNvCxnSpPr>
            <a:stCxn id="44" idx="3"/>
            <a:endCxn id="3" idx="1"/>
          </p:cNvCxnSpPr>
          <p:nvPr/>
        </p:nvCxnSpPr>
        <p:spPr>
          <a:xfrm>
            <a:off x="2664907" y="2763653"/>
            <a:ext cx="730966" cy="78860"/>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6" name="Rechteck 45">
            <a:extLst>
              <a:ext uri="{FF2B5EF4-FFF2-40B4-BE49-F238E27FC236}">
                <a16:creationId xmlns:a16="http://schemas.microsoft.com/office/drawing/2014/main" id="{2F7B5669-0D3C-80A3-0A89-0C30C3BBB8A3}"/>
              </a:ext>
            </a:extLst>
          </p:cNvPr>
          <p:cNvSpPr/>
          <p:nvPr/>
        </p:nvSpPr>
        <p:spPr>
          <a:xfrm>
            <a:off x="334404" y="2807155"/>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Joining Element</a:t>
            </a:r>
          </a:p>
        </p:txBody>
      </p:sp>
      <p:cxnSp>
        <p:nvCxnSpPr>
          <p:cNvPr id="47" name="Verbinder: gewinkelt 46">
            <a:extLst>
              <a:ext uri="{FF2B5EF4-FFF2-40B4-BE49-F238E27FC236}">
                <a16:creationId xmlns:a16="http://schemas.microsoft.com/office/drawing/2014/main" id="{FC6457BA-C555-D4CE-6FAC-672354FB0C8F}"/>
              </a:ext>
            </a:extLst>
          </p:cNvPr>
          <p:cNvCxnSpPr>
            <a:stCxn id="46" idx="3"/>
            <a:endCxn id="3" idx="1"/>
          </p:cNvCxnSpPr>
          <p:nvPr/>
        </p:nvCxnSpPr>
        <p:spPr>
          <a:xfrm>
            <a:off x="2664907" y="2834344"/>
            <a:ext cx="730966" cy="8169"/>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8" name="Rechteck 47">
            <a:extLst>
              <a:ext uri="{FF2B5EF4-FFF2-40B4-BE49-F238E27FC236}">
                <a16:creationId xmlns:a16="http://schemas.microsoft.com/office/drawing/2014/main" id="{E7C97EA7-E841-1AAB-CDA4-94F689685839}"/>
              </a:ext>
            </a:extLst>
          </p:cNvPr>
          <p:cNvSpPr/>
          <p:nvPr/>
        </p:nvSpPr>
        <p:spPr>
          <a:xfrm>
            <a:off x="334404" y="2877846"/>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Painting &amp; Coating</a:t>
            </a:r>
          </a:p>
        </p:txBody>
      </p:sp>
      <p:cxnSp>
        <p:nvCxnSpPr>
          <p:cNvPr id="49" name="Verbinder: gewinkelt 48">
            <a:extLst>
              <a:ext uri="{FF2B5EF4-FFF2-40B4-BE49-F238E27FC236}">
                <a16:creationId xmlns:a16="http://schemas.microsoft.com/office/drawing/2014/main" id="{ABF065DF-282A-7B10-E09E-DCD583633C82}"/>
              </a:ext>
            </a:extLst>
          </p:cNvPr>
          <p:cNvCxnSpPr>
            <a:stCxn id="48" idx="3"/>
            <a:endCxn id="3" idx="1"/>
          </p:cNvCxnSpPr>
          <p:nvPr/>
        </p:nvCxnSpPr>
        <p:spPr>
          <a:xfrm flipV="1">
            <a:off x="2664907" y="2842513"/>
            <a:ext cx="730966" cy="62522"/>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0" name="Rechteck 49">
            <a:extLst>
              <a:ext uri="{FF2B5EF4-FFF2-40B4-BE49-F238E27FC236}">
                <a16:creationId xmlns:a16="http://schemas.microsoft.com/office/drawing/2014/main" id="{C9CDABFA-062F-6CF4-F671-0C76A85AE36B}"/>
              </a:ext>
            </a:extLst>
          </p:cNvPr>
          <p:cNvSpPr/>
          <p:nvPr/>
        </p:nvSpPr>
        <p:spPr>
          <a:xfrm>
            <a:off x="334404" y="2948537"/>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Marking &amp; Labeling</a:t>
            </a:r>
          </a:p>
        </p:txBody>
      </p:sp>
      <p:cxnSp>
        <p:nvCxnSpPr>
          <p:cNvPr id="51" name="Verbinder: gewinkelt 50">
            <a:extLst>
              <a:ext uri="{FF2B5EF4-FFF2-40B4-BE49-F238E27FC236}">
                <a16:creationId xmlns:a16="http://schemas.microsoft.com/office/drawing/2014/main" id="{BD24CF94-6089-A976-B70F-32C043357651}"/>
              </a:ext>
            </a:extLst>
          </p:cNvPr>
          <p:cNvCxnSpPr>
            <a:stCxn id="50" idx="3"/>
            <a:endCxn id="3" idx="1"/>
          </p:cNvCxnSpPr>
          <p:nvPr/>
        </p:nvCxnSpPr>
        <p:spPr>
          <a:xfrm flipV="1">
            <a:off x="2664907" y="2842513"/>
            <a:ext cx="730966" cy="133213"/>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2" name="Rechteck 51">
            <a:extLst>
              <a:ext uri="{FF2B5EF4-FFF2-40B4-BE49-F238E27FC236}">
                <a16:creationId xmlns:a16="http://schemas.microsoft.com/office/drawing/2014/main" id="{B8821CBE-4137-1C0D-950F-421E286303BB}"/>
              </a:ext>
            </a:extLst>
          </p:cNvPr>
          <p:cNvSpPr/>
          <p:nvPr/>
        </p:nvSpPr>
        <p:spPr>
          <a:xfrm>
            <a:off x="334404" y="3019228"/>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Heat Treatment</a:t>
            </a:r>
          </a:p>
        </p:txBody>
      </p:sp>
      <p:cxnSp>
        <p:nvCxnSpPr>
          <p:cNvPr id="53" name="Verbinder: gewinkelt 52">
            <a:extLst>
              <a:ext uri="{FF2B5EF4-FFF2-40B4-BE49-F238E27FC236}">
                <a16:creationId xmlns:a16="http://schemas.microsoft.com/office/drawing/2014/main" id="{3629E278-DAFF-DA2D-ADE4-F20613471E07}"/>
              </a:ext>
            </a:extLst>
          </p:cNvPr>
          <p:cNvCxnSpPr>
            <a:stCxn id="52" idx="3"/>
            <a:endCxn id="3" idx="1"/>
          </p:cNvCxnSpPr>
          <p:nvPr/>
        </p:nvCxnSpPr>
        <p:spPr>
          <a:xfrm flipV="1">
            <a:off x="2664907" y="2842513"/>
            <a:ext cx="730966" cy="203904"/>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4" name="Rechteck 53">
            <a:extLst>
              <a:ext uri="{FF2B5EF4-FFF2-40B4-BE49-F238E27FC236}">
                <a16:creationId xmlns:a16="http://schemas.microsoft.com/office/drawing/2014/main" id="{90ADDFBE-0ABC-60F5-C99C-AE0E944DE2E2}"/>
              </a:ext>
            </a:extLst>
          </p:cNvPr>
          <p:cNvSpPr/>
          <p:nvPr/>
        </p:nvSpPr>
        <p:spPr>
          <a:xfrm>
            <a:off x="334404" y="3089919"/>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Cleanliness</a:t>
            </a:r>
          </a:p>
        </p:txBody>
      </p:sp>
      <p:cxnSp>
        <p:nvCxnSpPr>
          <p:cNvPr id="55" name="Verbinder: gewinkelt 54">
            <a:extLst>
              <a:ext uri="{FF2B5EF4-FFF2-40B4-BE49-F238E27FC236}">
                <a16:creationId xmlns:a16="http://schemas.microsoft.com/office/drawing/2014/main" id="{E1FAFBAC-BEA5-BE65-A277-8E98AAA8ADAC}"/>
              </a:ext>
            </a:extLst>
          </p:cNvPr>
          <p:cNvCxnSpPr>
            <a:stCxn id="54" idx="3"/>
            <a:endCxn id="3" idx="1"/>
          </p:cNvCxnSpPr>
          <p:nvPr/>
        </p:nvCxnSpPr>
        <p:spPr>
          <a:xfrm flipV="1">
            <a:off x="2664907" y="2842513"/>
            <a:ext cx="730966" cy="274595"/>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6" name="Rechteck 55">
            <a:extLst>
              <a:ext uri="{FF2B5EF4-FFF2-40B4-BE49-F238E27FC236}">
                <a16:creationId xmlns:a16="http://schemas.microsoft.com/office/drawing/2014/main" id="{A7306CFF-6992-AD07-899F-1BBFDDC3DDE6}"/>
              </a:ext>
            </a:extLst>
          </p:cNvPr>
          <p:cNvSpPr/>
          <p:nvPr/>
        </p:nvSpPr>
        <p:spPr>
          <a:xfrm>
            <a:off x="334404" y="3160610"/>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Bending Specification</a:t>
            </a:r>
          </a:p>
        </p:txBody>
      </p:sp>
      <p:cxnSp>
        <p:nvCxnSpPr>
          <p:cNvPr id="57" name="Verbinder: gewinkelt 56">
            <a:extLst>
              <a:ext uri="{FF2B5EF4-FFF2-40B4-BE49-F238E27FC236}">
                <a16:creationId xmlns:a16="http://schemas.microsoft.com/office/drawing/2014/main" id="{BD280F3D-24E8-32D2-8FBA-79C5C8405F34}"/>
              </a:ext>
            </a:extLst>
          </p:cNvPr>
          <p:cNvCxnSpPr>
            <a:stCxn id="56" idx="3"/>
            <a:endCxn id="3" idx="1"/>
          </p:cNvCxnSpPr>
          <p:nvPr/>
        </p:nvCxnSpPr>
        <p:spPr>
          <a:xfrm flipV="1">
            <a:off x="2664907" y="2842513"/>
            <a:ext cx="730966" cy="345286"/>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8" name="Rechteck 57">
            <a:extLst>
              <a:ext uri="{FF2B5EF4-FFF2-40B4-BE49-F238E27FC236}">
                <a16:creationId xmlns:a16="http://schemas.microsoft.com/office/drawing/2014/main" id="{2DDA0C42-D42F-45FE-7203-0A6CEA1B1C67}"/>
              </a:ext>
            </a:extLst>
          </p:cNvPr>
          <p:cNvSpPr/>
          <p:nvPr/>
        </p:nvSpPr>
        <p:spPr>
          <a:xfrm>
            <a:off x="328966" y="3231301"/>
            <a:ext cx="2341379" cy="5437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Electric/Electronic Design</a:t>
            </a:r>
          </a:p>
        </p:txBody>
      </p:sp>
      <p:sp>
        <p:nvSpPr>
          <p:cNvPr id="59" name="Rechteck 58">
            <a:extLst>
              <a:ext uri="{FF2B5EF4-FFF2-40B4-BE49-F238E27FC236}">
                <a16:creationId xmlns:a16="http://schemas.microsoft.com/office/drawing/2014/main" id="{4F96F99A-3EE3-312C-7FBC-1EFF4079AD58}"/>
              </a:ext>
            </a:extLst>
          </p:cNvPr>
          <p:cNvSpPr/>
          <p:nvPr/>
        </p:nvSpPr>
        <p:spPr>
          <a:xfrm>
            <a:off x="334404" y="3296555"/>
            <a:ext cx="2330503" cy="5437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Electric/Electronic Component</a:t>
            </a:r>
          </a:p>
        </p:txBody>
      </p:sp>
      <p:cxnSp>
        <p:nvCxnSpPr>
          <p:cNvPr id="60" name="Verbinder: gewinkelt 59">
            <a:extLst>
              <a:ext uri="{FF2B5EF4-FFF2-40B4-BE49-F238E27FC236}">
                <a16:creationId xmlns:a16="http://schemas.microsoft.com/office/drawing/2014/main" id="{38BF5AFF-78F9-A6FB-3CD4-7DAF7DC3800B}"/>
              </a:ext>
            </a:extLst>
          </p:cNvPr>
          <p:cNvCxnSpPr>
            <a:stCxn id="59" idx="3"/>
            <a:endCxn id="3" idx="1"/>
          </p:cNvCxnSpPr>
          <p:nvPr/>
        </p:nvCxnSpPr>
        <p:spPr>
          <a:xfrm flipV="1">
            <a:off x="2664907" y="2842513"/>
            <a:ext cx="730966" cy="481231"/>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1" name="Rechteck 60">
            <a:extLst>
              <a:ext uri="{FF2B5EF4-FFF2-40B4-BE49-F238E27FC236}">
                <a16:creationId xmlns:a16="http://schemas.microsoft.com/office/drawing/2014/main" id="{506C499C-84A5-2E5E-43FE-FE6C6410BA3F}"/>
              </a:ext>
            </a:extLst>
          </p:cNvPr>
          <p:cNvSpPr/>
          <p:nvPr/>
        </p:nvSpPr>
        <p:spPr>
          <a:xfrm>
            <a:off x="334404" y="3367245"/>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Electric/Electronic Port</a:t>
            </a:r>
          </a:p>
        </p:txBody>
      </p:sp>
      <p:cxnSp>
        <p:nvCxnSpPr>
          <p:cNvPr id="62" name="Verbinder: gewinkelt 61">
            <a:extLst>
              <a:ext uri="{FF2B5EF4-FFF2-40B4-BE49-F238E27FC236}">
                <a16:creationId xmlns:a16="http://schemas.microsoft.com/office/drawing/2014/main" id="{C74C14ED-5880-24DB-ECA5-3987306715F2}"/>
              </a:ext>
            </a:extLst>
          </p:cNvPr>
          <p:cNvCxnSpPr>
            <a:stCxn id="61" idx="3"/>
            <a:endCxn id="3" idx="1"/>
          </p:cNvCxnSpPr>
          <p:nvPr/>
        </p:nvCxnSpPr>
        <p:spPr>
          <a:xfrm flipV="1">
            <a:off x="2664907" y="2842513"/>
            <a:ext cx="730966" cy="551921"/>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3" name="Rechteck 62">
            <a:extLst>
              <a:ext uri="{FF2B5EF4-FFF2-40B4-BE49-F238E27FC236}">
                <a16:creationId xmlns:a16="http://schemas.microsoft.com/office/drawing/2014/main" id="{308EB09C-A567-2512-9731-6CE30F459B90}"/>
              </a:ext>
            </a:extLst>
          </p:cNvPr>
          <p:cNvSpPr/>
          <p:nvPr/>
        </p:nvSpPr>
        <p:spPr>
          <a:xfrm>
            <a:off x="334404" y="3437936"/>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Electric/Electronic Connection</a:t>
            </a:r>
          </a:p>
        </p:txBody>
      </p:sp>
      <p:cxnSp>
        <p:nvCxnSpPr>
          <p:cNvPr id="64" name="Verbinder: gewinkelt 63">
            <a:extLst>
              <a:ext uri="{FF2B5EF4-FFF2-40B4-BE49-F238E27FC236}">
                <a16:creationId xmlns:a16="http://schemas.microsoft.com/office/drawing/2014/main" id="{61C5457F-6B04-8E1B-24EA-DF12DBB10A31}"/>
              </a:ext>
            </a:extLst>
          </p:cNvPr>
          <p:cNvCxnSpPr>
            <a:stCxn id="63" idx="3"/>
            <a:endCxn id="3" idx="1"/>
          </p:cNvCxnSpPr>
          <p:nvPr/>
        </p:nvCxnSpPr>
        <p:spPr>
          <a:xfrm flipV="1">
            <a:off x="2664907" y="2842513"/>
            <a:ext cx="730966" cy="622612"/>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5" name="Rechteck 64">
            <a:extLst>
              <a:ext uri="{FF2B5EF4-FFF2-40B4-BE49-F238E27FC236}">
                <a16:creationId xmlns:a16="http://schemas.microsoft.com/office/drawing/2014/main" id="{6E7C963F-8719-EC17-BFE8-C97E38AD1362}"/>
              </a:ext>
            </a:extLst>
          </p:cNvPr>
          <p:cNvSpPr/>
          <p:nvPr/>
        </p:nvSpPr>
        <p:spPr>
          <a:xfrm>
            <a:off x="328966" y="3508627"/>
            <a:ext cx="2341379" cy="5437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Software Design</a:t>
            </a:r>
          </a:p>
        </p:txBody>
      </p:sp>
      <p:sp>
        <p:nvSpPr>
          <p:cNvPr id="66" name="Rechteck 65">
            <a:extLst>
              <a:ext uri="{FF2B5EF4-FFF2-40B4-BE49-F238E27FC236}">
                <a16:creationId xmlns:a16="http://schemas.microsoft.com/office/drawing/2014/main" id="{01769994-9DF7-C0AD-F339-3388254C0B3D}"/>
              </a:ext>
            </a:extLst>
          </p:cNvPr>
          <p:cNvSpPr/>
          <p:nvPr/>
        </p:nvSpPr>
        <p:spPr>
          <a:xfrm>
            <a:off x="334404" y="3573880"/>
            <a:ext cx="2330503" cy="5437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Software Class</a:t>
            </a:r>
          </a:p>
        </p:txBody>
      </p:sp>
      <p:cxnSp>
        <p:nvCxnSpPr>
          <p:cNvPr id="67" name="Verbinder: gewinkelt 66">
            <a:extLst>
              <a:ext uri="{FF2B5EF4-FFF2-40B4-BE49-F238E27FC236}">
                <a16:creationId xmlns:a16="http://schemas.microsoft.com/office/drawing/2014/main" id="{2151860E-E40D-46D8-4F49-E88FBDE9FAFE}"/>
              </a:ext>
            </a:extLst>
          </p:cNvPr>
          <p:cNvCxnSpPr>
            <a:stCxn id="66" idx="3"/>
            <a:endCxn id="3" idx="1"/>
          </p:cNvCxnSpPr>
          <p:nvPr/>
        </p:nvCxnSpPr>
        <p:spPr>
          <a:xfrm flipV="1">
            <a:off x="2664907" y="2842513"/>
            <a:ext cx="730966" cy="758556"/>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8" name="Rechteck 67">
            <a:extLst>
              <a:ext uri="{FF2B5EF4-FFF2-40B4-BE49-F238E27FC236}">
                <a16:creationId xmlns:a16="http://schemas.microsoft.com/office/drawing/2014/main" id="{BF634D91-987F-D84B-A627-156E7B532449}"/>
              </a:ext>
            </a:extLst>
          </p:cNvPr>
          <p:cNvSpPr/>
          <p:nvPr/>
        </p:nvSpPr>
        <p:spPr>
          <a:xfrm>
            <a:off x="334404" y="3644570"/>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Software Interface</a:t>
            </a:r>
          </a:p>
        </p:txBody>
      </p:sp>
      <p:cxnSp>
        <p:nvCxnSpPr>
          <p:cNvPr id="69" name="Verbinder: gewinkelt 68">
            <a:extLst>
              <a:ext uri="{FF2B5EF4-FFF2-40B4-BE49-F238E27FC236}">
                <a16:creationId xmlns:a16="http://schemas.microsoft.com/office/drawing/2014/main" id="{AC783356-3FC1-52B8-6130-C6DD4A1C72CC}"/>
              </a:ext>
            </a:extLst>
          </p:cNvPr>
          <p:cNvCxnSpPr>
            <a:stCxn id="68" idx="3"/>
            <a:endCxn id="3" idx="1"/>
          </p:cNvCxnSpPr>
          <p:nvPr/>
        </p:nvCxnSpPr>
        <p:spPr>
          <a:xfrm flipV="1">
            <a:off x="2664907" y="2842513"/>
            <a:ext cx="730966" cy="829246"/>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0" name="Rechteck 69">
            <a:extLst>
              <a:ext uri="{FF2B5EF4-FFF2-40B4-BE49-F238E27FC236}">
                <a16:creationId xmlns:a16="http://schemas.microsoft.com/office/drawing/2014/main" id="{87080AFB-1ADB-34A5-F3AB-631CE9CE9F73}"/>
              </a:ext>
            </a:extLst>
          </p:cNvPr>
          <p:cNvSpPr/>
          <p:nvPr/>
        </p:nvSpPr>
        <p:spPr>
          <a:xfrm>
            <a:off x="334404" y="3715261"/>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Software Component</a:t>
            </a:r>
          </a:p>
        </p:txBody>
      </p:sp>
      <p:cxnSp>
        <p:nvCxnSpPr>
          <p:cNvPr id="71" name="Verbinder: gewinkelt 70">
            <a:extLst>
              <a:ext uri="{FF2B5EF4-FFF2-40B4-BE49-F238E27FC236}">
                <a16:creationId xmlns:a16="http://schemas.microsoft.com/office/drawing/2014/main" id="{8E5F1866-F74A-71E5-B992-D4C8E8F24CA1}"/>
              </a:ext>
            </a:extLst>
          </p:cNvPr>
          <p:cNvCxnSpPr>
            <a:stCxn id="70" idx="3"/>
            <a:endCxn id="3" idx="1"/>
          </p:cNvCxnSpPr>
          <p:nvPr/>
        </p:nvCxnSpPr>
        <p:spPr>
          <a:xfrm flipV="1">
            <a:off x="2664907" y="2842513"/>
            <a:ext cx="730966" cy="899937"/>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2" name="Rechteck 71">
            <a:extLst>
              <a:ext uri="{FF2B5EF4-FFF2-40B4-BE49-F238E27FC236}">
                <a16:creationId xmlns:a16="http://schemas.microsoft.com/office/drawing/2014/main" id="{163252A9-0BF1-DD67-57ED-3A7AC665F7C8}"/>
              </a:ext>
            </a:extLst>
          </p:cNvPr>
          <p:cNvSpPr/>
          <p:nvPr/>
        </p:nvSpPr>
        <p:spPr>
          <a:xfrm>
            <a:off x="328966" y="3785951"/>
            <a:ext cx="2341379" cy="5437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Fluids</a:t>
            </a:r>
          </a:p>
        </p:txBody>
      </p:sp>
      <p:sp>
        <p:nvSpPr>
          <p:cNvPr id="73" name="Rechteck 72">
            <a:extLst>
              <a:ext uri="{FF2B5EF4-FFF2-40B4-BE49-F238E27FC236}">
                <a16:creationId xmlns:a16="http://schemas.microsoft.com/office/drawing/2014/main" id="{78412AD2-67D7-FFB4-463A-49F30BDD18B0}"/>
              </a:ext>
            </a:extLst>
          </p:cNvPr>
          <p:cNvSpPr/>
          <p:nvPr/>
        </p:nvSpPr>
        <p:spPr>
          <a:xfrm>
            <a:off x="334404" y="3851204"/>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Hydraulic/Pneumatic Connection</a:t>
            </a:r>
          </a:p>
        </p:txBody>
      </p:sp>
      <p:cxnSp>
        <p:nvCxnSpPr>
          <p:cNvPr id="74" name="Verbinder: gewinkelt 73">
            <a:extLst>
              <a:ext uri="{FF2B5EF4-FFF2-40B4-BE49-F238E27FC236}">
                <a16:creationId xmlns:a16="http://schemas.microsoft.com/office/drawing/2014/main" id="{F59FCC52-1595-39E4-669D-0D8AD687C47F}"/>
              </a:ext>
            </a:extLst>
          </p:cNvPr>
          <p:cNvCxnSpPr>
            <a:stCxn id="73" idx="3"/>
            <a:endCxn id="3" idx="1"/>
          </p:cNvCxnSpPr>
          <p:nvPr/>
        </p:nvCxnSpPr>
        <p:spPr>
          <a:xfrm flipV="1">
            <a:off x="2664907" y="2842513"/>
            <a:ext cx="730966" cy="1035880"/>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5" name="Rechteck 74">
            <a:extLst>
              <a:ext uri="{FF2B5EF4-FFF2-40B4-BE49-F238E27FC236}">
                <a16:creationId xmlns:a16="http://schemas.microsoft.com/office/drawing/2014/main" id="{EABC7D8F-2480-11BA-3E47-092AA3587379}"/>
              </a:ext>
            </a:extLst>
          </p:cNvPr>
          <p:cNvSpPr/>
          <p:nvPr/>
        </p:nvSpPr>
        <p:spPr>
          <a:xfrm>
            <a:off x="334404" y="3921895"/>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Hydraulic/Pneumatic Port</a:t>
            </a:r>
          </a:p>
        </p:txBody>
      </p:sp>
      <p:cxnSp>
        <p:nvCxnSpPr>
          <p:cNvPr id="76" name="Verbinder: gewinkelt 75">
            <a:extLst>
              <a:ext uri="{FF2B5EF4-FFF2-40B4-BE49-F238E27FC236}">
                <a16:creationId xmlns:a16="http://schemas.microsoft.com/office/drawing/2014/main" id="{4260A070-B389-96F6-0404-F67103D839B5}"/>
              </a:ext>
            </a:extLst>
          </p:cNvPr>
          <p:cNvCxnSpPr>
            <a:stCxn id="75" idx="3"/>
            <a:endCxn id="3" idx="1"/>
          </p:cNvCxnSpPr>
          <p:nvPr/>
        </p:nvCxnSpPr>
        <p:spPr>
          <a:xfrm flipV="1">
            <a:off x="2664907" y="2842513"/>
            <a:ext cx="730966" cy="1106571"/>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7" name="Rechteck 76">
            <a:extLst>
              <a:ext uri="{FF2B5EF4-FFF2-40B4-BE49-F238E27FC236}">
                <a16:creationId xmlns:a16="http://schemas.microsoft.com/office/drawing/2014/main" id="{1BB0F75E-8591-A5BC-DE7C-A160892959DB}"/>
              </a:ext>
            </a:extLst>
          </p:cNvPr>
          <p:cNvSpPr/>
          <p:nvPr/>
        </p:nvSpPr>
        <p:spPr>
          <a:xfrm>
            <a:off x="323528" y="3992586"/>
            <a:ext cx="2352255" cy="5437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Manufacturing &amp; Supply Chain</a:t>
            </a:r>
          </a:p>
        </p:txBody>
      </p:sp>
      <p:sp>
        <p:nvSpPr>
          <p:cNvPr id="78" name="Rechteck 77">
            <a:extLst>
              <a:ext uri="{FF2B5EF4-FFF2-40B4-BE49-F238E27FC236}">
                <a16:creationId xmlns:a16="http://schemas.microsoft.com/office/drawing/2014/main" id="{EC2AAD29-EF94-CF1D-F770-E0E7A0DFEFED}"/>
              </a:ext>
            </a:extLst>
          </p:cNvPr>
          <p:cNvSpPr/>
          <p:nvPr/>
        </p:nvSpPr>
        <p:spPr>
          <a:xfrm>
            <a:off x="328966" y="4052401"/>
            <a:ext cx="2341379" cy="5437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Manufacturing Process</a:t>
            </a:r>
          </a:p>
        </p:txBody>
      </p:sp>
      <p:sp>
        <p:nvSpPr>
          <p:cNvPr id="79" name="Rechteck 78">
            <a:extLst>
              <a:ext uri="{FF2B5EF4-FFF2-40B4-BE49-F238E27FC236}">
                <a16:creationId xmlns:a16="http://schemas.microsoft.com/office/drawing/2014/main" id="{A4AF289B-FB00-AF64-7947-EFD33A6503A9}"/>
              </a:ext>
            </a:extLst>
          </p:cNvPr>
          <p:cNvSpPr/>
          <p:nvPr/>
        </p:nvSpPr>
        <p:spPr>
          <a:xfrm>
            <a:off x="334404" y="4117654"/>
            <a:ext cx="2330503" cy="5437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Joining Process</a:t>
            </a:r>
          </a:p>
        </p:txBody>
      </p:sp>
      <p:cxnSp>
        <p:nvCxnSpPr>
          <p:cNvPr id="80" name="Verbinder: gewinkelt 79">
            <a:extLst>
              <a:ext uri="{FF2B5EF4-FFF2-40B4-BE49-F238E27FC236}">
                <a16:creationId xmlns:a16="http://schemas.microsoft.com/office/drawing/2014/main" id="{75308393-94D5-C71E-5711-655FCE48D4C3}"/>
              </a:ext>
            </a:extLst>
          </p:cNvPr>
          <p:cNvCxnSpPr>
            <a:stCxn id="79" idx="3"/>
            <a:endCxn id="3" idx="1"/>
          </p:cNvCxnSpPr>
          <p:nvPr/>
        </p:nvCxnSpPr>
        <p:spPr>
          <a:xfrm flipV="1">
            <a:off x="2664907" y="2842513"/>
            <a:ext cx="730966" cy="1302330"/>
          </a:xfrm>
          <a:prstGeom prst="bentConnector3">
            <a:avLst>
              <a:gd name="adj1" fmla="val 503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1" name="Rechteck 80">
            <a:extLst>
              <a:ext uri="{FF2B5EF4-FFF2-40B4-BE49-F238E27FC236}">
                <a16:creationId xmlns:a16="http://schemas.microsoft.com/office/drawing/2014/main" id="{AAD91EAF-E1FB-C1C7-0663-AB42CAA3124E}"/>
              </a:ext>
            </a:extLst>
          </p:cNvPr>
          <p:cNvSpPr/>
          <p:nvPr/>
        </p:nvSpPr>
        <p:spPr>
          <a:xfrm>
            <a:off x="6468218" y="1502090"/>
            <a:ext cx="2352254" cy="2882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Product Verification</a:t>
            </a:r>
          </a:p>
        </p:txBody>
      </p:sp>
      <p:sp>
        <p:nvSpPr>
          <p:cNvPr id="82" name="Rechteck 81">
            <a:extLst>
              <a:ext uri="{FF2B5EF4-FFF2-40B4-BE49-F238E27FC236}">
                <a16:creationId xmlns:a16="http://schemas.microsoft.com/office/drawing/2014/main" id="{6D94474B-4FDD-E8C5-C8D6-98132547CBC1}"/>
              </a:ext>
            </a:extLst>
          </p:cNvPr>
          <p:cNvSpPr/>
          <p:nvPr/>
        </p:nvSpPr>
        <p:spPr>
          <a:xfrm>
            <a:off x="6497044" y="1819180"/>
            <a:ext cx="2294602" cy="2882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Verification Characteristic</a:t>
            </a:r>
          </a:p>
        </p:txBody>
      </p:sp>
      <p:cxnSp>
        <p:nvCxnSpPr>
          <p:cNvPr id="83" name="Verbinder: gewinkelt 82">
            <a:extLst>
              <a:ext uri="{FF2B5EF4-FFF2-40B4-BE49-F238E27FC236}">
                <a16:creationId xmlns:a16="http://schemas.microsoft.com/office/drawing/2014/main" id="{E833F899-ABF9-70C6-E135-F4CEFE48AF76}"/>
              </a:ext>
            </a:extLst>
          </p:cNvPr>
          <p:cNvCxnSpPr>
            <a:stCxn id="3" idx="3"/>
            <a:endCxn id="82" idx="1"/>
          </p:cNvCxnSpPr>
          <p:nvPr/>
        </p:nvCxnSpPr>
        <p:spPr>
          <a:xfrm flipV="1">
            <a:off x="5748127" y="1963312"/>
            <a:ext cx="748917" cy="879201"/>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4" name="Rechteck 83">
            <a:extLst>
              <a:ext uri="{FF2B5EF4-FFF2-40B4-BE49-F238E27FC236}">
                <a16:creationId xmlns:a16="http://schemas.microsoft.com/office/drawing/2014/main" id="{D0925AAE-A70D-944A-7EAE-AA86E09D44B6}"/>
              </a:ext>
            </a:extLst>
          </p:cNvPr>
          <p:cNvSpPr/>
          <p:nvPr/>
        </p:nvSpPr>
        <p:spPr>
          <a:xfrm>
            <a:off x="6497044" y="2165096"/>
            <a:ext cx="2294602" cy="2882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Verification Plan</a:t>
            </a:r>
          </a:p>
        </p:txBody>
      </p:sp>
      <p:cxnSp>
        <p:nvCxnSpPr>
          <p:cNvPr id="85" name="Verbinder: gewinkelt 84">
            <a:extLst>
              <a:ext uri="{FF2B5EF4-FFF2-40B4-BE49-F238E27FC236}">
                <a16:creationId xmlns:a16="http://schemas.microsoft.com/office/drawing/2014/main" id="{AABCFFE8-7946-797F-333B-2EDFAF0A7114}"/>
              </a:ext>
            </a:extLst>
          </p:cNvPr>
          <p:cNvCxnSpPr>
            <a:stCxn id="3" idx="3"/>
            <a:endCxn id="84" idx="1"/>
          </p:cNvCxnSpPr>
          <p:nvPr/>
        </p:nvCxnSpPr>
        <p:spPr>
          <a:xfrm flipV="1">
            <a:off x="5748127" y="2309228"/>
            <a:ext cx="748917" cy="533285"/>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6" name="Rechteck 85">
            <a:extLst>
              <a:ext uri="{FF2B5EF4-FFF2-40B4-BE49-F238E27FC236}">
                <a16:creationId xmlns:a16="http://schemas.microsoft.com/office/drawing/2014/main" id="{5CECC4B9-6FBF-88CA-AC04-6E21422457F3}"/>
              </a:ext>
            </a:extLst>
          </p:cNvPr>
          <p:cNvSpPr/>
          <p:nvPr/>
        </p:nvSpPr>
        <p:spPr>
          <a:xfrm>
            <a:off x="6497044" y="2511012"/>
            <a:ext cx="2294602" cy="2882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Verification Resource</a:t>
            </a:r>
          </a:p>
        </p:txBody>
      </p:sp>
      <p:cxnSp>
        <p:nvCxnSpPr>
          <p:cNvPr id="87" name="Verbinder: gewinkelt 86">
            <a:extLst>
              <a:ext uri="{FF2B5EF4-FFF2-40B4-BE49-F238E27FC236}">
                <a16:creationId xmlns:a16="http://schemas.microsoft.com/office/drawing/2014/main" id="{99CD1571-D92B-E91D-01AB-40F0C3630C7D}"/>
              </a:ext>
            </a:extLst>
          </p:cNvPr>
          <p:cNvCxnSpPr>
            <a:stCxn id="3" idx="3"/>
            <a:endCxn id="86" idx="1"/>
          </p:cNvCxnSpPr>
          <p:nvPr/>
        </p:nvCxnSpPr>
        <p:spPr>
          <a:xfrm flipV="1">
            <a:off x="5748127" y="2655144"/>
            <a:ext cx="748917" cy="187369"/>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8" name="Rechteck 87">
            <a:extLst>
              <a:ext uri="{FF2B5EF4-FFF2-40B4-BE49-F238E27FC236}">
                <a16:creationId xmlns:a16="http://schemas.microsoft.com/office/drawing/2014/main" id="{6E1035AC-C37D-1AF0-347E-196B0B4FA64C}"/>
              </a:ext>
            </a:extLst>
          </p:cNvPr>
          <p:cNvSpPr/>
          <p:nvPr/>
        </p:nvSpPr>
        <p:spPr>
          <a:xfrm>
            <a:off x="6468218" y="2856929"/>
            <a:ext cx="2352254" cy="2882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Product Validation</a:t>
            </a:r>
          </a:p>
        </p:txBody>
      </p:sp>
      <p:sp>
        <p:nvSpPr>
          <p:cNvPr id="89" name="Rechteck 88">
            <a:extLst>
              <a:ext uri="{FF2B5EF4-FFF2-40B4-BE49-F238E27FC236}">
                <a16:creationId xmlns:a16="http://schemas.microsoft.com/office/drawing/2014/main" id="{5B708F95-9F0D-53ED-501C-F5B247D70528}"/>
              </a:ext>
            </a:extLst>
          </p:cNvPr>
          <p:cNvSpPr/>
          <p:nvPr/>
        </p:nvSpPr>
        <p:spPr>
          <a:xfrm>
            <a:off x="6497044" y="3174018"/>
            <a:ext cx="2294602" cy="2882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Validation Criterium</a:t>
            </a:r>
          </a:p>
        </p:txBody>
      </p:sp>
      <p:cxnSp>
        <p:nvCxnSpPr>
          <p:cNvPr id="90" name="Verbinder: gewinkelt 89">
            <a:extLst>
              <a:ext uri="{FF2B5EF4-FFF2-40B4-BE49-F238E27FC236}">
                <a16:creationId xmlns:a16="http://schemas.microsoft.com/office/drawing/2014/main" id="{E38A9F5C-96EB-C66F-EF62-B3FF41E5E428}"/>
              </a:ext>
            </a:extLst>
          </p:cNvPr>
          <p:cNvCxnSpPr>
            <a:stCxn id="3" idx="3"/>
            <a:endCxn id="89" idx="1"/>
          </p:cNvCxnSpPr>
          <p:nvPr/>
        </p:nvCxnSpPr>
        <p:spPr>
          <a:xfrm>
            <a:off x="5748127" y="2842513"/>
            <a:ext cx="748917" cy="475637"/>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1" name="Rechteck 90">
            <a:extLst>
              <a:ext uri="{FF2B5EF4-FFF2-40B4-BE49-F238E27FC236}">
                <a16:creationId xmlns:a16="http://schemas.microsoft.com/office/drawing/2014/main" id="{E68DCCC2-6499-9BE4-6CD7-D186F0C62CF5}"/>
              </a:ext>
            </a:extLst>
          </p:cNvPr>
          <p:cNvSpPr/>
          <p:nvPr/>
        </p:nvSpPr>
        <p:spPr>
          <a:xfrm>
            <a:off x="6497044" y="3519934"/>
            <a:ext cx="2294602" cy="2882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Validation Plan</a:t>
            </a:r>
          </a:p>
        </p:txBody>
      </p:sp>
      <p:cxnSp>
        <p:nvCxnSpPr>
          <p:cNvPr id="92" name="Verbinder: gewinkelt 91">
            <a:extLst>
              <a:ext uri="{FF2B5EF4-FFF2-40B4-BE49-F238E27FC236}">
                <a16:creationId xmlns:a16="http://schemas.microsoft.com/office/drawing/2014/main" id="{06FA56F3-2DBB-294B-B3D1-BBD7FFF63EFF}"/>
              </a:ext>
            </a:extLst>
          </p:cNvPr>
          <p:cNvCxnSpPr>
            <a:stCxn id="3" idx="3"/>
            <a:endCxn id="91" idx="1"/>
          </p:cNvCxnSpPr>
          <p:nvPr/>
        </p:nvCxnSpPr>
        <p:spPr>
          <a:xfrm>
            <a:off x="5748127" y="2842513"/>
            <a:ext cx="748917" cy="821553"/>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3" name="Rechteck 92">
            <a:extLst>
              <a:ext uri="{FF2B5EF4-FFF2-40B4-BE49-F238E27FC236}">
                <a16:creationId xmlns:a16="http://schemas.microsoft.com/office/drawing/2014/main" id="{08781238-A5A1-0F2E-A7B3-693083D07C28}"/>
              </a:ext>
            </a:extLst>
          </p:cNvPr>
          <p:cNvSpPr/>
          <p:nvPr/>
        </p:nvSpPr>
        <p:spPr>
          <a:xfrm>
            <a:off x="6497044" y="3865850"/>
            <a:ext cx="2294602" cy="2882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Validation Boundary Condition</a:t>
            </a:r>
          </a:p>
        </p:txBody>
      </p:sp>
      <p:cxnSp>
        <p:nvCxnSpPr>
          <p:cNvPr id="94" name="Verbinder: gewinkelt 93">
            <a:extLst>
              <a:ext uri="{FF2B5EF4-FFF2-40B4-BE49-F238E27FC236}">
                <a16:creationId xmlns:a16="http://schemas.microsoft.com/office/drawing/2014/main" id="{B0C217D2-DD92-53B1-8A57-48B4C743D4E4}"/>
              </a:ext>
            </a:extLst>
          </p:cNvPr>
          <p:cNvCxnSpPr>
            <a:stCxn id="3" idx="3"/>
            <a:endCxn id="93" idx="1"/>
          </p:cNvCxnSpPr>
          <p:nvPr/>
        </p:nvCxnSpPr>
        <p:spPr>
          <a:xfrm>
            <a:off x="5748127" y="2842513"/>
            <a:ext cx="748917" cy="1167469"/>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5192695"/>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en-US">
                <a:hlinkClick r:id="rId6" action="ppaction://hlinksldjump"/>
              </a:rPr>
              <a:t>1.3 Verification &amp; Validation using Simulation</a:t>
            </a:r>
            <a:r>
              <a:rPr lang="en-US"/>
              <a:t> &gt; 1.3.2 Perform and document Simulation</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820056710"/>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502920">
                <a:tc>
                  <a:txBody>
                    <a:bodyPr/>
                    <a:lstStyle/>
                    <a:p>
                      <a:r>
                        <a:rPr lang="en-AU" sz="1100" noProof="0" dirty="0"/>
                        <a:t>Description</a:t>
                      </a:r>
                    </a:p>
                  </a:txBody>
                  <a:tcPr/>
                </a:tc>
                <a:tc>
                  <a:txBody>
                    <a:bodyPr/>
                    <a:lstStyle/>
                    <a:p>
                      <a:r>
                        <a:rPr lang="en-US" sz="1100" b="0" noProof="0"/>
                        <a:t>Simulation execution includes performing the simulation as well as documenting and summarizing the simulation results.</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33528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Analysis, Simulation &amp; Synthesis Tools, </a:t>
                      </a:r>
                      <a:r>
                        <a:rPr lang="en-US" sz="1100" b="0" noProof="0"/>
                        <a:t>Simulation &amp; Test Data Management Tools</a:t>
                      </a:r>
                      <a:endParaRPr lang="en-AU" sz="1100" b="0" noProof="0" dirty="0"/>
                    </a:p>
                  </a:txBody>
                  <a:tcPr/>
                </a:tc>
                <a:extLst>
                  <a:ext uri="{0D108BD9-81ED-4DB2-BD59-A6C34878D82A}">
                    <a16:rowId xmlns:a16="http://schemas.microsoft.com/office/drawing/2014/main" val="3723889216"/>
                  </a:ext>
                </a:extLst>
              </a:tr>
              <a:tr h="502920">
                <a:tc>
                  <a:txBody>
                    <a:bodyPr/>
                    <a:lstStyle/>
                    <a:p>
                      <a:r>
                        <a:rPr lang="en-AU" sz="1100" noProof="0" dirty="0"/>
                        <a:t>Inputs</a:t>
                      </a:r>
                    </a:p>
                  </a:txBody>
                  <a:tcPr/>
                </a:tc>
                <a:tc>
                  <a:txBody>
                    <a:bodyPr/>
                    <a:lstStyle/>
                    <a:p>
                      <a:r>
                        <a:rPr lang="en-AU" sz="1100" b="0" noProof="0"/>
                        <a:t>Mechanical Component, Body, Material, Validation Criterium, Validation Plan, Validation Boundary Condition, Validation Run</a:t>
                      </a:r>
                      <a:endParaRPr lang="en-AU" sz="1100" b="0" noProof="0" dirty="0"/>
                    </a:p>
                  </a:txBody>
                  <a:tcPr/>
                </a:tc>
                <a:extLst>
                  <a:ext uri="{0D108BD9-81ED-4DB2-BD59-A6C34878D82A}">
                    <a16:rowId xmlns:a16="http://schemas.microsoft.com/office/drawing/2014/main" val="2071258178"/>
                  </a:ext>
                </a:extLst>
              </a:tr>
              <a:tr h="33528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Verification Run, Verification Result, Validation Run, Validation Result</a:t>
                      </a: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D1FA008C-CC83-EA14-649A-4B0288CA6813}"/>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456718005"/>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en-US">
                <a:hlinkClick r:id="rId6" action="ppaction://hlinksldjump"/>
              </a:rPr>
              <a:t>1.3 Verification &amp; Validation using Simulation</a:t>
            </a:r>
            <a:r>
              <a:rPr lang="en-US"/>
              <a:t> &gt; </a:t>
            </a:r>
            <a:r>
              <a:rPr lang="en-US">
                <a:hlinkClick r:id="rId7" action="ppaction://hlinksldjump"/>
              </a:rPr>
              <a:t>1.3.2 Perform and document Simulation</a:t>
            </a:r>
            <a:endParaRPr lang="de-DE" dirty="0"/>
          </a:p>
        </p:txBody>
      </p:sp>
      <p:sp>
        <p:nvSpPr>
          <p:cNvPr id="3" name="Rechteck 2">
            <a:extLst>
              <a:ext uri="{FF2B5EF4-FFF2-40B4-BE49-F238E27FC236}">
                <a16:creationId xmlns:a16="http://schemas.microsoft.com/office/drawing/2014/main" id="{AFBB4259-7D38-E6AB-8479-AECA8522D658}"/>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en-US" sz="600">
                <a:solidFill>
                  <a:srgbClr val="000000"/>
                </a:solidFill>
                <a:hlinkClick r:id="rId7" action="ppaction://hlinksldjump"/>
              </a:rPr>
              <a:t>1.3.2 Perform and document Simulation</a:t>
            </a:r>
            <a:endParaRPr lang="de-DE" sz="600">
              <a:solidFill>
                <a:srgbClr val="000000"/>
              </a:solidFill>
            </a:endParaRPr>
          </a:p>
        </p:txBody>
      </p:sp>
      <p:sp>
        <p:nvSpPr>
          <p:cNvPr id="4" name="Rechteck 3">
            <a:extLst>
              <a:ext uri="{FF2B5EF4-FFF2-40B4-BE49-F238E27FC236}">
                <a16:creationId xmlns:a16="http://schemas.microsoft.com/office/drawing/2014/main" id="{2075BA8A-56A7-D1AA-DDE8-13398E083903}"/>
              </a:ext>
            </a:extLst>
          </p:cNvPr>
          <p:cNvSpPr/>
          <p:nvPr/>
        </p:nvSpPr>
        <p:spPr>
          <a:xfrm>
            <a:off x="234155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Analysis, Simulation &amp; Synthesis Tools</a:t>
            </a:r>
          </a:p>
        </p:txBody>
      </p:sp>
      <p:cxnSp>
        <p:nvCxnSpPr>
          <p:cNvPr id="5" name="Verbinder: gewinkelt 4">
            <a:extLst>
              <a:ext uri="{FF2B5EF4-FFF2-40B4-BE49-F238E27FC236}">
                <a16:creationId xmlns:a16="http://schemas.microsoft.com/office/drawing/2014/main" id="{4C08901B-E886-5940-5A38-B6CB6B09CC70}"/>
              </a:ext>
            </a:extLst>
          </p:cNvPr>
          <p:cNvCxnSpPr>
            <a:stCxn id="4" idx="0"/>
            <a:endCxn id="3" idx="2"/>
          </p:cNvCxnSpPr>
          <p:nvPr/>
        </p:nvCxnSpPr>
        <p:spPr>
          <a:xfrm rot="5400000" flipH="1" flipV="1">
            <a:off x="3407635" y="3018570"/>
            <a:ext cx="1160400" cy="116833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53A7D340-32EF-001F-C7EE-32F9F17B18E8}"/>
              </a:ext>
            </a:extLst>
          </p:cNvPr>
          <p:cNvSpPr/>
          <p:nvPr/>
        </p:nvSpPr>
        <p:spPr>
          <a:xfrm>
            <a:off x="4519795"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600">
                <a:solidFill>
                  <a:srgbClr val="000000"/>
                </a:solidFill>
              </a:rPr>
              <a:t>Simulation &amp; Test Data Management Tools</a:t>
            </a:r>
            <a:endParaRPr lang="de-DE" sz="600">
              <a:solidFill>
                <a:srgbClr val="000000"/>
              </a:solidFill>
            </a:endParaRPr>
          </a:p>
        </p:txBody>
      </p:sp>
      <p:cxnSp>
        <p:nvCxnSpPr>
          <p:cNvPr id="8" name="Verbinder: gewinkelt 7">
            <a:extLst>
              <a:ext uri="{FF2B5EF4-FFF2-40B4-BE49-F238E27FC236}">
                <a16:creationId xmlns:a16="http://schemas.microsoft.com/office/drawing/2014/main" id="{E0796850-B458-75AD-DD13-18C7EEF78ABB}"/>
              </a:ext>
            </a:extLst>
          </p:cNvPr>
          <p:cNvCxnSpPr>
            <a:stCxn id="7" idx="0"/>
            <a:endCxn id="3" idx="2"/>
          </p:cNvCxnSpPr>
          <p:nvPr/>
        </p:nvCxnSpPr>
        <p:spPr>
          <a:xfrm rot="16200000" flipV="1">
            <a:off x="4496757" y="3097778"/>
            <a:ext cx="1160400" cy="1009913"/>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047F1223-942E-4AD0-B96A-A532FDD004DD}"/>
              </a:ext>
            </a:extLst>
          </p:cNvPr>
          <p:cNvSpPr/>
          <p:nvPr/>
        </p:nvSpPr>
        <p:spPr>
          <a:xfrm>
            <a:off x="323528" y="1502090"/>
            <a:ext cx="2352255" cy="22340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0" name="Rechteck 9">
            <a:extLst>
              <a:ext uri="{FF2B5EF4-FFF2-40B4-BE49-F238E27FC236}">
                <a16:creationId xmlns:a16="http://schemas.microsoft.com/office/drawing/2014/main" id="{5193DCCC-F1FC-C749-2776-4CEDA187ED88}"/>
              </a:ext>
            </a:extLst>
          </p:cNvPr>
          <p:cNvSpPr/>
          <p:nvPr/>
        </p:nvSpPr>
        <p:spPr>
          <a:xfrm>
            <a:off x="345868" y="1747835"/>
            <a:ext cx="2307574" cy="22340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1" name="Rechteck 10">
            <a:extLst>
              <a:ext uri="{FF2B5EF4-FFF2-40B4-BE49-F238E27FC236}">
                <a16:creationId xmlns:a16="http://schemas.microsoft.com/office/drawing/2014/main" id="{FEFA3F11-7E09-4012-2E93-35B4C1228E19}"/>
              </a:ext>
            </a:extLst>
          </p:cNvPr>
          <p:cNvSpPr/>
          <p:nvPr/>
        </p:nvSpPr>
        <p:spPr>
          <a:xfrm>
            <a:off x="368209" y="2015919"/>
            <a:ext cx="2262893"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2" name="Verbinder: gewinkelt 11">
            <a:extLst>
              <a:ext uri="{FF2B5EF4-FFF2-40B4-BE49-F238E27FC236}">
                <a16:creationId xmlns:a16="http://schemas.microsoft.com/office/drawing/2014/main" id="{2EEFE4C8-9136-8FF7-54E4-F24405E5A1CD}"/>
              </a:ext>
            </a:extLst>
          </p:cNvPr>
          <p:cNvCxnSpPr>
            <a:stCxn id="11" idx="3"/>
            <a:endCxn id="3" idx="1"/>
          </p:cNvCxnSpPr>
          <p:nvPr/>
        </p:nvCxnSpPr>
        <p:spPr>
          <a:xfrm>
            <a:off x="2631102" y="2127621"/>
            <a:ext cx="764771" cy="714892"/>
          </a:xfrm>
          <a:prstGeom prst="bentConnector3">
            <a:avLst>
              <a:gd name="adj1" fmla="val 5126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4DD3F881-1B81-5EAB-4D02-C6A7083696D7}"/>
              </a:ext>
            </a:extLst>
          </p:cNvPr>
          <p:cNvSpPr/>
          <p:nvPr/>
        </p:nvSpPr>
        <p:spPr>
          <a:xfrm>
            <a:off x="368209" y="2306344"/>
            <a:ext cx="2262893"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4" name="Verbinder: gewinkelt 13">
            <a:extLst>
              <a:ext uri="{FF2B5EF4-FFF2-40B4-BE49-F238E27FC236}">
                <a16:creationId xmlns:a16="http://schemas.microsoft.com/office/drawing/2014/main" id="{F20DF722-8B4A-7974-9998-5E3F857C8677}"/>
              </a:ext>
            </a:extLst>
          </p:cNvPr>
          <p:cNvCxnSpPr>
            <a:stCxn id="13" idx="3"/>
            <a:endCxn id="3" idx="1"/>
          </p:cNvCxnSpPr>
          <p:nvPr/>
        </p:nvCxnSpPr>
        <p:spPr>
          <a:xfrm>
            <a:off x="2631102" y="2418046"/>
            <a:ext cx="764771" cy="424467"/>
          </a:xfrm>
          <a:prstGeom prst="bentConnector3">
            <a:avLst>
              <a:gd name="adj1" fmla="val 5126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A1734DD4-700F-3583-4658-0803D7DEF484}"/>
              </a:ext>
            </a:extLst>
          </p:cNvPr>
          <p:cNvSpPr/>
          <p:nvPr/>
        </p:nvSpPr>
        <p:spPr>
          <a:xfrm>
            <a:off x="368209" y="2596769"/>
            <a:ext cx="2262893"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6" name="Verbinder: gewinkelt 15">
            <a:extLst>
              <a:ext uri="{FF2B5EF4-FFF2-40B4-BE49-F238E27FC236}">
                <a16:creationId xmlns:a16="http://schemas.microsoft.com/office/drawing/2014/main" id="{768417C1-2531-EA92-CEA7-3E1B3F088445}"/>
              </a:ext>
            </a:extLst>
          </p:cNvPr>
          <p:cNvCxnSpPr>
            <a:stCxn id="15" idx="3"/>
            <a:endCxn id="3" idx="1"/>
          </p:cNvCxnSpPr>
          <p:nvPr/>
        </p:nvCxnSpPr>
        <p:spPr>
          <a:xfrm>
            <a:off x="2631102" y="2708471"/>
            <a:ext cx="764771" cy="134042"/>
          </a:xfrm>
          <a:prstGeom prst="bentConnector3">
            <a:avLst>
              <a:gd name="adj1" fmla="val 51267"/>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1B18EA4E-7B06-1A2D-2B66-6D6CFB889368}"/>
              </a:ext>
            </a:extLst>
          </p:cNvPr>
          <p:cNvSpPr/>
          <p:nvPr/>
        </p:nvSpPr>
        <p:spPr>
          <a:xfrm>
            <a:off x="323528" y="2887194"/>
            <a:ext cx="2352255" cy="22340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Validation</a:t>
            </a:r>
          </a:p>
        </p:txBody>
      </p:sp>
      <p:sp>
        <p:nvSpPr>
          <p:cNvPr id="18" name="Rechteck 17">
            <a:extLst>
              <a:ext uri="{FF2B5EF4-FFF2-40B4-BE49-F238E27FC236}">
                <a16:creationId xmlns:a16="http://schemas.microsoft.com/office/drawing/2014/main" id="{30BB8DCD-F412-47D7-8BF4-4A7F6CF19A8E}"/>
              </a:ext>
            </a:extLst>
          </p:cNvPr>
          <p:cNvSpPr/>
          <p:nvPr/>
        </p:nvSpPr>
        <p:spPr>
          <a:xfrm>
            <a:off x="345868" y="3132938"/>
            <a:ext cx="2307574"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Criterium</a:t>
            </a:r>
          </a:p>
        </p:txBody>
      </p:sp>
      <p:cxnSp>
        <p:nvCxnSpPr>
          <p:cNvPr id="19" name="Verbinder: gewinkelt 18">
            <a:extLst>
              <a:ext uri="{FF2B5EF4-FFF2-40B4-BE49-F238E27FC236}">
                <a16:creationId xmlns:a16="http://schemas.microsoft.com/office/drawing/2014/main" id="{BB9BCBFF-18DC-0C8A-E866-215AAB1DE74E}"/>
              </a:ext>
            </a:extLst>
          </p:cNvPr>
          <p:cNvCxnSpPr>
            <a:stCxn id="18" idx="3"/>
            <a:endCxn id="3" idx="1"/>
          </p:cNvCxnSpPr>
          <p:nvPr/>
        </p:nvCxnSpPr>
        <p:spPr>
          <a:xfrm flipV="1">
            <a:off x="2653442" y="2842513"/>
            <a:ext cx="742431" cy="402127"/>
          </a:xfrm>
          <a:prstGeom prst="bentConnector3">
            <a:avLst>
              <a:gd name="adj1" fmla="val 5062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9CFAB487-8922-1217-99E3-C2C4C978FF49}"/>
              </a:ext>
            </a:extLst>
          </p:cNvPr>
          <p:cNvSpPr/>
          <p:nvPr/>
        </p:nvSpPr>
        <p:spPr>
          <a:xfrm>
            <a:off x="345868" y="3401023"/>
            <a:ext cx="2307574"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Plan</a:t>
            </a:r>
          </a:p>
        </p:txBody>
      </p:sp>
      <p:cxnSp>
        <p:nvCxnSpPr>
          <p:cNvPr id="21" name="Verbinder: gewinkelt 20">
            <a:extLst>
              <a:ext uri="{FF2B5EF4-FFF2-40B4-BE49-F238E27FC236}">
                <a16:creationId xmlns:a16="http://schemas.microsoft.com/office/drawing/2014/main" id="{6463EF00-1FA9-3F93-4B78-E8E428762201}"/>
              </a:ext>
            </a:extLst>
          </p:cNvPr>
          <p:cNvCxnSpPr>
            <a:stCxn id="20" idx="3"/>
            <a:endCxn id="3" idx="1"/>
          </p:cNvCxnSpPr>
          <p:nvPr/>
        </p:nvCxnSpPr>
        <p:spPr>
          <a:xfrm flipV="1">
            <a:off x="2653442" y="2842513"/>
            <a:ext cx="742431" cy="670212"/>
          </a:xfrm>
          <a:prstGeom prst="bentConnector3">
            <a:avLst>
              <a:gd name="adj1" fmla="val 5062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47CC5FBC-6364-0FE0-D9AB-C05E3CFB034E}"/>
              </a:ext>
            </a:extLst>
          </p:cNvPr>
          <p:cNvSpPr/>
          <p:nvPr/>
        </p:nvSpPr>
        <p:spPr>
          <a:xfrm>
            <a:off x="345868" y="3669108"/>
            <a:ext cx="2307574"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Boundary Condition</a:t>
            </a:r>
          </a:p>
        </p:txBody>
      </p:sp>
      <p:cxnSp>
        <p:nvCxnSpPr>
          <p:cNvPr id="23" name="Verbinder: gewinkelt 22">
            <a:extLst>
              <a:ext uri="{FF2B5EF4-FFF2-40B4-BE49-F238E27FC236}">
                <a16:creationId xmlns:a16="http://schemas.microsoft.com/office/drawing/2014/main" id="{AA03A0F3-9F41-D66B-6B35-D6CE11052283}"/>
              </a:ext>
            </a:extLst>
          </p:cNvPr>
          <p:cNvCxnSpPr>
            <a:stCxn id="22" idx="3"/>
            <a:endCxn id="3" idx="1"/>
          </p:cNvCxnSpPr>
          <p:nvPr/>
        </p:nvCxnSpPr>
        <p:spPr>
          <a:xfrm flipV="1">
            <a:off x="2653442" y="2842513"/>
            <a:ext cx="742431" cy="938297"/>
          </a:xfrm>
          <a:prstGeom prst="bentConnector3">
            <a:avLst>
              <a:gd name="adj1" fmla="val 5062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E550F08E-3960-C94D-8CDB-1BB17A2C8A39}"/>
              </a:ext>
            </a:extLst>
          </p:cNvPr>
          <p:cNvSpPr/>
          <p:nvPr/>
        </p:nvSpPr>
        <p:spPr>
          <a:xfrm>
            <a:off x="345868" y="3937193"/>
            <a:ext cx="2307574" cy="22340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Run</a:t>
            </a:r>
          </a:p>
        </p:txBody>
      </p:sp>
      <p:cxnSp>
        <p:nvCxnSpPr>
          <p:cNvPr id="25" name="Verbinder: gewinkelt 24">
            <a:extLst>
              <a:ext uri="{FF2B5EF4-FFF2-40B4-BE49-F238E27FC236}">
                <a16:creationId xmlns:a16="http://schemas.microsoft.com/office/drawing/2014/main" id="{1008FC4B-199F-8B8E-34CE-CBEC06C168DD}"/>
              </a:ext>
            </a:extLst>
          </p:cNvPr>
          <p:cNvCxnSpPr>
            <a:stCxn id="24" idx="3"/>
            <a:endCxn id="3" idx="1"/>
          </p:cNvCxnSpPr>
          <p:nvPr/>
        </p:nvCxnSpPr>
        <p:spPr>
          <a:xfrm flipV="1">
            <a:off x="2653442" y="2842513"/>
            <a:ext cx="742431" cy="1206382"/>
          </a:xfrm>
          <a:prstGeom prst="bentConnector3">
            <a:avLst>
              <a:gd name="adj1" fmla="val 5062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6" name="Rechteck 25">
            <a:extLst>
              <a:ext uri="{FF2B5EF4-FFF2-40B4-BE49-F238E27FC236}">
                <a16:creationId xmlns:a16="http://schemas.microsoft.com/office/drawing/2014/main" id="{746E0C30-C3EA-2CE3-537B-D52F2667BD0A}"/>
              </a:ext>
            </a:extLst>
          </p:cNvPr>
          <p:cNvSpPr/>
          <p:nvPr/>
        </p:nvSpPr>
        <p:spPr>
          <a:xfrm>
            <a:off x="6468218" y="1600360"/>
            <a:ext cx="2352254"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Verification</a:t>
            </a:r>
          </a:p>
        </p:txBody>
      </p:sp>
      <p:sp>
        <p:nvSpPr>
          <p:cNvPr id="27" name="Rechteck 26">
            <a:extLst>
              <a:ext uri="{FF2B5EF4-FFF2-40B4-BE49-F238E27FC236}">
                <a16:creationId xmlns:a16="http://schemas.microsoft.com/office/drawing/2014/main" id="{29412EB1-D2F1-CD48-D085-2D31A1105F39}"/>
              </a:ext>
            </a:extLst>
          </p:cNvPr>
          <p:cNvSpPr/>
          <p:nvPr/>
        </p:nvSpPr>
        <p:spPr>
          <a:xfrm>
            <a:off x="6504222" y="1996409"/>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Verification Run</a:t>
            </a:r>
          </a:p>
        </p:txBody>
      </p:sp>
      <p:cxnSp>
        <p:nvCxnSpPr>
          <p:cNvPr id="28" name="Verbinder: gewinkelt 27">
            <a:extLst>
              <a:ext uri="{FF2B5EF4-FFF2-40B4-BE49-F238E27FC236}">
                <a16:creationId xmlns:a16="http://schemas.microsoft.com/office/drawing/2014/main" id="{E4F0735D-CBB7-E979-7394-8C7A60A221C6}"/>
              </a:ext>
            </a:extLst>
          </p:cNvPr>
          <p:cNvCxnSpPr>
            <a:stCxn id="3" idx="3"/>
            <a:endCxn id="27" idx="1"/>
          </p:cNvCxnSpPr>
          <p:nvPr/>
        </p:nvCxnSpPr>
        <p:spPr>
          <a:xfrm flipV="1">
            <a:off x="5748127" y="2176432"/>
            <a:ext cx="756095" cy="666081"/>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97C2AA79-5353-CF33-E369-7DB25DD842DA}"/>
              </a:ext>
            </a:extLst>
          </p:cNvPr>
          <p:cNvSpPr/>
          <p:nvPr/>
        </p:nvSpPr>
        <p:spPr>
          <a:xfrm>
            <a:off x="6504222" y="2428463"/>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Verification Result</a:t>
            </a:r>
          </a:p>
        </p:txBody>
      </p:sp>
      <p:cxnSp>
        <p:nvCxnSpPr>
          <p:cNvPr id="30" name="Verbinder: gewinkelt 29">
            <a:extLst>
              <a:ext uri="{FF2B5EF4-FFF2-40B4-BE49-F238E27FC236}">
                <a16:creationId xmlns:a16="http://schemas.microsoft.com/office/drawing/2014/main" id="{D6FE8FBA-B3F7-61DC-3DF0-0C6486086E83}"/>
              </a:ext>
            </a:extLst>
          </p:cNvPr>
          <p:cNvCxnSpPr>
            <a:stCxn id="3" idx="3"/>
            <a:endCxn id="29" idx="1"/>
          </p:cNvCxnSpPr>
          <p:nvPr/>
        </p:nvCxnSpPr>
        <p:spPr>
          <a:xfrm flipV="1">
            <a:off x="5748127" y="2608486"/>
            <a:ext cx="756095" cy="234027"/>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6BF0F915-FD9A-2868-DFF9-485F81FB56DB}"/>
              </a:ext>
            </a:extLst>
          </p:cNvPr>
          <p:cNvSpPr/>
          <p:nvPr/>
        </p:nvSpPr>
        <p:spPr>
          <a:xfrm>
            <a:off x="6468218" y="2860517"/>
            <a:ext cx="2352254"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Validation</a:t>
            </a:r>
          </a:p>
        </p:txBody>
      </p:sp>
      <p:sp>
        <p:nvSpPr>
          <p:cNvPr id="32" name="Rechteck 31">
            <a:extLst>
              <a:ext uri="{FF2B5EF4-FFF2-40B4-BE49-F238E27FC236}">
                <a16:creationId xmlns:a16="http://schemas.microsoft.com/office/drawing/2014/main" id="{FA2CDDBD-A965-A411-B2EA-3B3A9CB3A62F}"/>
              </a:ext>
            </a:extLst>
          </p:cNvPr>
          <p:cNvSpPr/>
          <p:nvPr/>
        </p:nvSpPr>
        <p:spPr>
          <a:xfrm>
            <a:off x="6504222" y="3256567"/>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Run</a:t>
            </a:r>
          </a:p>
        </p:txBody>
      </p:sp>
      <p:cxnSp>
        <p:nvCxnSpPr>
          <p:cNvPr id="33" name="Verbinder: gewinkelt 32">
            <a:extLst>
              <a:ext uri="{FF2B5EF4-FFF2-40B4-BE49-F238E27FC236}">
                <a16:creationId xmlns:a16="http://schemas.microsoft.com/office/drawing/2014/main" id="{427AEFF9-3296-7522-2EDF-4BB9462C6EFC}"/>
              </a:ext>
            </a:extLst>
          </p:cNvPr>
          <p:cNvCxnSpPr>
            <a:stCxn id="3" idx="3"/>
            <a:endCxn id="32" idx="1"/>
          </p:cNvCxnSpPr>
          <p:nvPr/>
        </p:nvCxnSpPr>
        <p:spPr>
          <a:xfrm>
            <a:off x="5748127" y="2842513"/>
            <a:ext cx="756095" cy="594077"/>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4" name="Rechteck 33">
            <a:extLst>
              <a:ext uri="{FF2B5EF4-FFF2-40B4-BE49-F238E27FC236}">
                <a16:creationId xmlns:a16="http://schemas.microsoft.com/office/drawing/2014/main" id="{B51AED8E-D086-6391-2747-3300B6CE389E}"/>
              </a:ext>
            </a:extLst>
          </p:cNvPr>
          <p:cNvSpPr/>
          <p:nvPr/>
        </p:nvSpPr>
        <p:spPr>
          <a:xfrm>
            <a:off x="6504222" y="3688621"/>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Result</a:t>
            </a:r>
          </a:p>
        </p:txBody>
      </p:sp>
      <p:cxnSp>
        <p:nvCxnSpPr>
          <p:cNvPr id="35" name="Verbinder: gewinkelt 34">
            <a:extLst>
              <a:ext uri="{FF2B5EF4-FFF2-40B4-BE49-F238E27FC236}">
                <a16:creationId xmlns:a16="http://schemas.microsoft.com/office/drawing/2014/main" id="{1C207329-C277-6D05-B5E7-4359FB30E5BB}"/>
              </a:ext>
            </a:extLst>
          </p:cNvPr>
          <p:cNvCxnSpPr>
            <a:stCxn id="3" idx="3"/>
            <a:endCxn id="34" idx="1"/>
          </p:cNvCxnSpPr>
          <p:nvPr/>
        </p:nvCxnSpPr>
        <p:spPr>
          <a:xfrm>
            <a:off x="5748127" y="2842513"/>
            <a:ext cx="756095" cy="1026131"/>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059467"/>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normAutofit fontScale="90000"/>
          </a:bodyPr>
          <a:lstStyle/>
          <a:p>
            <a:r>
              <a:rPr lang="de-DE" sz="2000">
                <a:hlinkClick r:id="rId2" action="ppaction://hlinksldjump"/>
              </a:rPr>
              <a:t>◆</a:t>
            </a:r>
            <a:r>
              <a:rPr lang="de-DE" sz="2000"/>
              <a:t> &gt; </a:t>
            </a:r>
            <a:r>
              <a:rPr lang="de-DE" sz="2000">
                <a:hlinkClick r:id="rId3" action="ppaction://hlinksldjump"/>
              </a:rPr>
              <a:t>Digital Data Package</a:t>
            </a:r>
            <a:r>
              <a:rPr lang="de-DE" sz="2000"/>
              <a:t> &gt; </a:t>
            </a:r>
            <a:r>
              <a:rPr lang="de-DE" sz="2000">
                <a:hlinkClick r:id="rId4" action="ppaction://hlinksldjump"/>
              </a:rPr>
              <a:t>2 Collaboration Use-Cases</a:t>
            </a:r>
            <a:r>
              <a:rPr lang="de-DE" sz="2000"/>
              <a:t> &gt; </a:t>
            </a:r>
            <a:r>
              <a:rPr lang="de-DE" sz="2000">
                <a:hlinkClick r:id="rId5" action="ppaction://hlinksldjump"/>
              </a:rPr>
              <a:t>1 Product Development</a:t>
            </a:r>
            <a:r>
              <a:rPr lang="de-DE" sz="2000"/>
              <a:t> &gt; </a:t>
            </a:r>
            <a:r>
              <a:rPr lang="en-US" sz="2000"/>
              <a:t>1.4 Verification &amp; Validation using Test</a:t>
            </a:r>
            <a:r>
              <a:rPr lang="de-DE"/>
              <a:t>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4142394633"/>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670560">
                <a:tc>
                  <a:txBody>
                    <a:bodyPr/>
                    <a:lstStyle/>
                    <a:p>
                      <a:r>
                        <a:rPr lang="en-US" sz="1100" b="0" noProof="0"/>
                        <a:t>While simulation is based on virtual models, testing is based on prototypes and samples.</a:t>
                      </a:r>
                    </a:p>
                    <a:p>
                      <a:r>
                        <a:rPr lang="en-US" sz="1100" b="0" noProof="0"/>
                        <a:t>Verification is to demonstrate product compliance to the specified design requirements. Validation is to demonstrate conformance to stakeholder requirements.</a:t>
                      </a:r>
                    </a:p>
                    <a:p>
                      <a:r>
                        <a:rPr lang="en-US" sz="1100" b="0" noProof="0"/>
                        <a:t>Description based on ISO 29148, resp. ISO 15288</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C69D397F-5AA8-9F4D-2D68-D077A9462222}"/>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721D7781-7F92-74D8-39F3-6B1CE16D273A}"/>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635896" y="1779662"/>
            <a:ext cx="2529024" cy="2529024"/>
          </a:xfrm>
          <a:prstGeom prst="rect">
            <a:avLst/>
          </a:prstGeom>
        </p:spPr>
      </p:pic>
      <p:sp>
        <p:nvSpPr>
          <p:cNvPr id="10" name="Rechteck 9">
            <a:extLst>
              <a:ext uri="{FF2B5EF4-FFF2-40B4-BE49-F238E27FC236}">
                <a16:creationId xmlns:a16="http://schemas.microsoft.com/office/drawing/2014/main" id="{CC892F17-31A6-2513-9DDF-BC510533428C}"/>
              </a:ext>
            </a:extLst>
          </p:cNvPr>
          <p:cNvSpPr/>
          <p:nvPr/>
        </p:nvSpPr>
        <p:spPr>
          <a:xfrm>
            <a:off x="3635896" y="4380695"/>
            <a:ext cx="2529024" cy="505805"/>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1.4.1 Prepare Testing</a:t>
            </a:r>
          </a:p>
        </p:txBody>
      </p:sp>
      <p:pic>
        <p:nvPicPr>
          <p:cNvPr id="12" name="Grafik 11">
            <a:extLst>
              <a:ext uri="{FF2B5EF4-FFF2-40B4-BE49-F238E27FC236}">
                <a16:creationId xmlns:a16="http://schemas.microsoft.com/office/drawing/2014/main" id="{A3434DE4-0F4F-B198-7592-5B609729BAF0}"/>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6434954" y="1779662"/>
            <a:ext cx="2529024" cy="2529024"/>
          </a:xfrm>
          <a:prstGeom prst="rect">
            <a:avLst/>
          </a:prstGeom>
        </p:spPr>
      </p:pic>
      <p:sp>
        <p:nvSpPr>
          <p:cNvPr id="13" name="Rechteck 12">
            <a:extLst>
              <a:ext uri="{FF2B5EF4-FFF2-40B4-BE49-F238E27FC236}">
                <a16:creationId xmlns:a16="http://schemas.microsoft.com/office/drawing/2014/main" id="{93373F2F-C80B-5A3A-8B63-5BBE44D0BD30}"/>
              </a:ext>
            </a:extLst>
          </p:cNvPr>
          <p:cNvSpPr/>
          <p:nvPr/>
        </p:nvSpPr>
        <p:spPr>
          <a:xfrm>
            <a:off x="6434954" y="4380695"/>
            <a:ext cx="2529024" cy="505805"/>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800">
                <a:solidFill>
                  <a:srgbClr val="000000"/>
                </a:solidFill>
              </a:rPr>
              <a:t>1.4.2 Perform and document Testing</a:t>
            </a:r>
            <a:endParaRPr lang="de-DE" sz="800">
              <a:solidFill>
                <a:srgbClr val="000000"/>
              </a:solidFill>
            </a:endParaRPr>
          </a:p>
        </p:txBody>
      </p:sp>
    </p:spTree>
    <p:extLst>
      <p:ext uri="{BB962C8B-B14F-4D97-AF65-F5344CB8AC3E}">
        <p14:creationId xmlns:p14="http://schemas.microsoft.com/office/powerpoint/2010/main" val="3959895707"/>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en-US">
                <a:hlinkClick r:id="rId6" action="ppaction://hlinksldjump"/>
              </a:rPr>
              <a:t>1.4 Verification &amp; Validation using Test</a:t>
            </a:r>
            <a:r>
              <a:rPr lang="en-US"/>
              <a:t> &gt; 1.4.1 Prepare Testing</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487972314"/>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900" noProof="0" dirty="0"/>
                        <a:t>Description</a:t>
                      </a:r>
                    </a:p>
                  </a:txBody>
                  <a:tcPr/>
                </a:tc>
                <a:tc>
                  <a:txBody>
                    <a:bodyPr/>
                    <a:lstStyle/>
                    <a:p>
                      <a:r>
                        <a:rPr lang="en-US" sz="900" b="0" noProof="0"/>
                        <a:t>Testing preparation includes the definition of product requirements and functions to be validated, the specification, design and manufacturing of samples, prototypes and test rigs.</a:t>
                      </a:r>
                      <a:endParaRPr lang="en-AU" sz="900" b="0" noProof="0" dirty="0"/>
                    </a:p>
                  </a:txBody>
                  <a:tcPr/>
                </a:tc>
                <a:extLst>
                  <a:ext uri="{0D108BD9-81ED-4DB2-BD59-A6C34878D82A}">
                    <a16:rowId xmlns:a16="http://schemas.microsoft.com/office/drawing/2014/main" val="265767748"/>
                  </a:ext>
                </a:extLst>
              </a:tr>
              <a:tr h="0">
                <a:tc>
                  <a:txBody>
                    <a:bodyPr/>
                    <a:lstStyle/>
                    <a:p>
                      <a:r>
                        <a:rPr lang="en-AU" sz="900" noProof="0" dirty="0"/>
                        <a:t>Roles</a:t>
                      </a:r>
                    </a:p>
                  </a:txBody>
                  <a:tcPr/>
                </a:tc>
                <a:tc>
                  <a:txBody>
                    <a:bodyPr/>
                    <a:lstStyle/>
                    <a:p>
                      <a:endParaRPr lang="en-AU" sz="900" b="0" noProof="0" dirty="0"/>
                    </a:p>
                  </a:txBody>
                  <a:tcPr/>
                </a:tc>
                <a:extLst>
                  <a:ext uri="{0D108BD9-81ED-4DB2-BD59-A6C34878D82A}">
                    <a16:rowId xmlns:a16="http://schemas.microsoft.com/office/drawing/2014/main" val="4228250567"/>
                  </a:ext>
                </a:extLst>
              </a:tr>
              <a:tr h="0">
                <a:tc>
                  <a:txBody>
                    <a:bodyPr/>
                    <a:lstStyle/>
                    <a:p>
                      <a:r>
                        <a:rPr lang="en-AU" sz="9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00" b="0" noProof="0" dirty="0"/>
                    </a:p>
                  </a:txBody>
                  <a:tcPr/>
                </a:tc>
                <a:extLst>
                  <a:ext uri="{0D108BD9-81ED-4DB2-BD59-A6C34878D82A}">
                    <a16:rowId xmlns:a16="http://schemas.microsoft.com/office/drawing/2014/main" val="234396257"/>
                  </a:ext>
                </a:extLst>
              </a:tr>
              <a:tr h="0">
                <a:tc>
                  <a:txBody>
                    <a:bodyPr/>
                    <a:lstStyle/>
                    <a:p>
                      <a:r>
                        <a:rPr lang="en-AU" sz="9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00" b="0" noProof="0" dirty="0"/>
                    </a:p>
                  </a:txBody>
                  <a:tcPr/>
                </a:tc>
                <a:extLst>
                  <a:ext uri="{0D108BD9-81ED-4DB2-BD59-A6C34878D82A}">
                    <a16:rowId xmlns:a16="http://schemas.microsoft.com/office/drawing/2014/main" val="929043427"/>
                  </a:ext>
                </a:extLst>
              </a:tr>
              <a:tr h="0">
                <a:tc>
                  <a:txBody>
                    <a:bodyPr/>
                    <a:lstStyle/>
                    <a:p>
                      <a:r>
                        <a:rPr lang="en-AU" sz="9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900" b="0" noProof="0"/>
                        <a:t>ECAD Systems, MCAD Systems, PDM Systems, </a:t>
                      </a:r>
                      <a:r>
                        <a:rPr lang="en-US" sz="900" b="0" noProof="0"/>
                        <a:t>Simulation &amp; Test Data Management Tools, Software Development Tools</a:t>
                      </a:r>
                      <a:endParaRPr lang="en-AU" sz="900" b="0" noProof="0" dirty="0"/>
                    </a:p>
                  </a:txBody>
                  <a:tcPr/>
                </a:tc>
                <a:extLst>
                  <a:ext uri="{0D108BD9-81ED-4DB2-BD59-A6C34878D82A}">
                    <a16:rowId xmlns:a16="http://schemas.microsoft.com/office/drawing/2014/main" val="3723889216"/>
                  </a:ext>
                </a:extLst>
              </a:tr>
              <a:tr h="0">
                <a:tc>
                  <a:txBody>
                    <a:bodyPr/>
                    <a:lstStyle/>
                    <a:p>
                      <a:r>
                        <a:rPr lang="en-AU" sz="900" noProof="0" dirty="0"/>
                        <a:t>Inputs</a:t>
                      </a:r>
                    </a:p>
                  </a:txBody>
                  <a:tcPr/>
                </a:tc>
                <a:tc>
                  <a:txBody>
                    <a:bodyPr/>
                    <a:lstStyle/>
                    <a:p>
                      <a:r>
                        <a:rPr lang="en-AU" sz="900" b="0" noProof="0"/>
                        <a:t>System Requirement, Function, Mechanical Component, Body, Material, Datum, Geometric Tolerance, Dimensional Size, Surface Texture, Hole, Gearing, Kinematic Mechanism, Kinematic Joint, Kinematic Sensor, Kinematic Motion, Joining Element, Painting &amp; Coating, Marking &amp; Labeling, Heat Treatment, Cleanliness, Bending Specification, Electric/Electronic Component, Electric/Electronic Port, Electric/Electronic Connection, Software Class, Software Interface, Software Component, Hydraulic/Pneumatic Connection, Hydraulic/Pneumatic Port, Joining Process</a:t>
                      </a:r>
                      <a:endParaRPr lang="en-AU" sz="900" b="0" noProof="0" dirty="0"/>
                    </a:p>
                  </a:txBody>
                  <a:tcPr/>
                </a:tc>
                <a:extLst>
                  <a:ext uri="{0D108BD9-81ED-4DB2-BD59-A6C34878D82A}">
                    <a16:rowId xmlns:a16="http://schemas.microsoft.com/office/drawing/2014/main" val="2071258178"/>
                  </a:ext>
                </a:extLst>
              </a:tr>
              <a:tr h="0">
                <a:tc>
                  <a:txBody>
                    <a:bodyPr/>
                    <a:lstStyle/>
                    <a:p>
                      <a:r>
                        <a:rPr lang="en-AU" sz="9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900" b="0" noProof="0"/>
                        <a:t>Verification Characteristic, Verification Plan, Verification Resource, Validation Criterium, Validation Plan, Validation Boundary Condition</a:t>
                      </a:r>
                      <a:endParaRPr lang="en-AU" sz="9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791A74EB-F23F-705B-D844-31CA3B74CA38}"/>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83334903"/>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en-US">
                <a:hlinkClick r:id="rId6" action="ppaction://hlinksldjump"/>
              </a:rPr>
              <a:t>1.4 Verification &amp; Validation using Test</a:t>
            </a:r>
            <a:r>
              <a:rPr lang="en-US"/>
              <a:t> &gt; </a:t>
            </a:r>
            <a:r>
              <a:rPr lang="en-US">
                <a:hlinkClick r:id="rId7" action="ppaction://hlinksldjump"/>
              </a:rPr>
              <a:t>1.4.1 Prepare Testing</a:t>
            </a:r>
            <a:endParaRPr lang="de-DE" dirty="0"/>
          </a:p>
        </p:txBody>
      </p:sp>
      <p:sp>
        <p:nvSpPr>
          <p:cNvPr id="3" name="Rechteck 2">
            <a:extLst>
              <a:ext uri="{FF2B5EF4-FFF2-40B4-BE49-F238E27FC236}">
                <a16:creationId xmlns:a16="http://schemas.microsoft.com/office/drawing/2014/main" id="{F4772B3C-F7B4-25B2-906C-0EE3D41BB020}"/>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400">
                <a:solidFill>
                  <a:srgbClr val="000000"/>
                </a:solidFill>
                <a:hlinkClick r:id="rId7" action="ppaction://hlinksldjump"/>
              </a:rPr>
              <a:t>1.4.1 Prepare Testing</a:t>
            </a:r>
            <a:endParaRPr lang="de-DE" sz="400">
              <a:solidFill>
                <a:srgbClr val="000000"/>
              </a:solidFill>
            </a:endParaRPr>
          </a:p>
        </p:txBody>
      </p:sp>
      <p:sp>
        <p:nvSpPr>
          <p:cNvPr id="4" name="Rechteck 3">
            <a:extLst>
              <a:ext uri="{FF2B5EF4-FFF2-40B4-BE49-F238E27FC236}">
                <a16:creationId xmlns:a16="http://schemas.microsoft.com/office/drawing/2014/main" id="{32ABA72F-E7A2-A749-47AC-4702887D611F}"/>
              </a:ext>
            </a:extLst>
          </p:cNvPr>
          <p:cNvSpPr/>
          <p:nvPr/>
        </p:nvSpPr>
        <p:spPr>
          <a:xfrm>
            <a:off x="323528" y="4182935"/>
            <a:ext cx="1573508"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400">
                <a:solidFill>
                  <a:srgbClr val="000000"/>
                </a:solidFill>
              </a:rPr>
              <a:t>ECAD Systems</a:t>
            </a:r>
          </a:p>
        </p:txBody>
      </p:sp>
      <p:cxnSp>
        <p:nvCxnSpPr>
          <p:cNvPr id="5" name="Verbinder: gewinkelt 4">
            <a:extLst>
              <a:ext uri="{FF2B5EF4-FFF2-40B4-BE49-F238E27FC236}">
                <a16:creationId xmlns:a16="http://schemas.microsoft.com/office/drawing/2014/main" id="{DAE9660C-262B-886D-4B6E-AB0A9152E7B4}"/>
              </a:ext>
            </a:extLst>
          </p:cNvPr>
          <p:cNvCxnSpPr>
            <a:stCxn id="4" idx="0"/>
            <a:endCxn id="3" idx="2"/>
          </p:cNvCxnSpPr>
          <p:nvPr/>
        </p:nvCxnSpPr>
        <p:spPr>
          <a:xfrm rot="5400000" flipH="1" flipV="1">
            <a:off x="2260941" y="1871876"/>
            <a:ext cx="1160400" cy="3461718"/>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067DC3D4-5CDB-A67A-D43F-D4F71EAAF0FA}"/>
              </a:ext>
            </a:extLst>
          </p:cNvPr>
          <p:cNvSpPr/>
          <p:nvPr/>
        </p:nvSpPr>
        <p:spPr>
          <a:xfrm>
            <a:off x="1951042" y="4182935"/>
            <a:ext cx="1573508"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400">
                <a:solidFill>
                  <a:srgbClr val="000000"/>
                </a:solidFill>
              </a:rPr>
              <a:t>MCAD Systems</a:t>
            </a:r>
          </a:p>
        </p:txBody>
      </p:sp>
      <p:cxnSp>
        <p:nvCxnSpPr>
          <p:cNvPr id="8" name="Verbinder: gewinkelt 7">
            <a:extLst>
              <a:ext uri="{FF2B5EF4-FFF2-40B4-BE49-F238E27FC236}">
                <a16:creationId xmlns:a16="http://schemas.microsoft.com/office/drawing/2014/main" id="{E016F3FA-B6C9-340B-786A-ABA24E014BCD}"/>
              </a:ext>
            </a:extLst>
          </p:cNvPr>
          <p:cNvCxnSpPr>
            <a:stCxn id="7" idx="0"/>
            <a:endCxn id="3" idx="2"/>
          </p:cNvCxnSpPr>
          <p:nvPr/>
        </p:nvCxnSpPr>
        <p:spPr>
          <a:xfrm rot="5400000" flipH="1" flipV="1">
            <a:off x="3074698" y="2685633"/>
            <a:ext cx="1160400" cy="1834204"/>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E8AAA8C6-FF52-E765-B9F0-EA862F45E723}"/>
              </a:ext>
            </a:extLst>
          </p:cNvPr>
          <p:cNvSpPr/>
          <p:nvPr/>
        </p:nvSpPr>
        <p:spPr>
          <a:xfrm>
            <a:off x="3578557" y="4182935"/>
            <a:ext cx="1573508"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400">
                <a:solidFill>
                  <a:srgbClr val="000000"/>
                </a:solidFill>
              </a:rPr>
              <a:t>PDM Systems</a:t>
            </a:r>
          </a:p>
        </p:txBody>
      </p:sp>
      <p:cxnSp>
        <p:nvCxnSpPr>
          <p:cNvPr id="10" name="Verbinder: gewinkelt 9">
            <a:extLst>
              <a:ext uri="{FF2B5EF4-FFF2-40B4-BE49-F238E27FC236}">
                <a16:creationId xmlns:a16="http://schemas.microsoft.com/office/drawing/2014/main" id="{7FE5BD58-C057-D6EC-8800-6F974E92340A}"/>
              </a:ext>
            </a:extLst>
          </p:cNvPr>
          <p:cNvCxnSpPr>
            <a:stCxn id="9" idx="0"/>
            <a:endCxn id="3" idx="2"/>
          </p:cNvCxnSpPr>
          <p:nvPr/>
        </p:nvCxnSpPr>
        <p:spPr>
          <a:xfrm rot="5400000" flipH="1" flipV="1">
            <a:off x="3888455" y="3499391"/>
            <a:ext cx="1160400" cy="206689"/>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023F9AC6-CA73-8015-2A5F-04C67116D8EB}"/>
              </a:ext>
            </a:extLst>
          </p:cNvPr>
          <p:cNvSpPr/>
          <p:nvPr/>
        </p:nvSpPr>
        <p:spPr>
          <a:xfrm>
            <a:off x="5206071" y="4182935"/>
            <a:ext cx="1573508"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400">
                <a:solidFill>
                  <a:srgbClr val="000000"/>
                </a:solidFill>
              </a:rPr>
              <a:t>Simulation &amp; Test Data Management Tools</a:t>
            </a:r>
            <a:endParaRPr lang="de-DE" sz="400">
              <a:solidFill>
                <a:srgbClr val="000000"/>
              </a:solidFill>
            </a:endParaRPr>
          </a:p>
        </p:txBody>
      </p:sp>
      <p:cxnSp>
        <p:nvCxnSpPr>
          <p:cNvPr id="12" name="Verbinder: gewinkelt 11">
            <a:extLst>
              <a:ext uri="{FF2B5EF4-FFF2-40B4-BE49-F238E27FC236}">
                <a16:creationId xmlns:a16="http://schemas.microsoft.com/office/drawing/2014/main" id="{98EA23F2-6E12-51D8-578F-4861A58E96DD}"/>
              </a:ext>
            </a:extLst>
          </p:cNvPr>
          <p:cNvCxnSpPr>
            <a:stCxn id="11" idx="0"/>
            <a:endCxn id="3" idx="2"/>
          </p:cNvCxnSpPr>
          <p:nvPr/>
        </p:nvCxnSpPr>
        <p:spPr>
          <a:xfrm rot="16200000" flipV="1">
            <a:off x="4702213" y="2892322"/>
            <a:ext cx="1160400" cy="1420825"/>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31A09106-20CE-FFC4-9FE1-FEB3A350ED3C}"/>
              </a:ext>
            </a:extLst>
          </p:cNvPr>
          <p:cNvSpPr/>
          <p:nvPr/>
        </p:nvSpPr>
        <p:spPr>
          <a:xfrm>
            <a:off x="6833586" y="4182935"/>
            <a:ext cx="1573508"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400">
                <a:solidFill>
                  <a:srgbClr val="000000"/>
                </a:solidFill>
              </a:rPr>
              <a:t>Software Development Tools</a:t>
            </a:r>
          </a:p>
        </p:txBody>
      </p:sp>
      <p:cxnSp>
        <p:nvCxnSpPr>
          <p:cNvPr id="14" name="Verbinder: gewinkelt 13">
            <a:extLst>
              <a:ext uri="{FF2B5EF4-FFF2-40B4-BE49-F238E27FC236}">
                <a16:creationId xmlns:a16="http://schemas.microsoft.com/office/drawing/2014/main" id="{29DFC7B8-A6A8-1866-AE88-DA4A69D3B198}"/>
              </a:ext>
            </a:extLst>
          </p:cNvPr>
          <p:cNvCxnSpPr>
            <a:stCxn id="13" idx="0"/>
            <a:endCxn id="3" idx="2"/>
          </p:cNvCxnSpPr>
          <p:nvPr/>
        </p:nvCxnSpPr>
        <p:spPr>
          <a:xfrm rot="16200000" flipV="1">
            <a:off x="5515970" y="2078565"/>
            <a:ext cx="1160400" cy="304834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643DBFE5-F2CF-E018-D0DE-4FAA333C79F3}"/>
              </a:ext>
            </a:extLst>
          </p:cNvPr>
          <p:cNvSpPr/>
          <p:nvPr/>
        </p:nvSpPr>
        <p:spPr>
          <a:xfrm>
            <a:off x="323528" y="1502090"/>
            <a:ext cx="2352255" cy="5585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Product Architecture</a:t>
            </a:r>
          </a:p>
        </p:txBody>
      </p:sp>
      <p:sp>
        <p:nvSpPr>
          <p:cNvPr id="16" name="Rechteck 15">
            <a:extLst>
              <a:ext uri="{FF2B5EF4-FFF2-40B4-BE49-F238E27FC236}">
                <a16:creationId xmlns:a16="http://schemas.microsoft.com/office/drawing/2014/main" id="{888047C3-33E0-7DB9-3D38-6CBF0890207E}"/>
              </a:ext>
            </a:extLst>
          </p:cNvPr>
          <p:cNvSpPr/>
          <p:nvPr/>
        </p:nvSpPr>
        <p:spPr>
          <a:xfrm>
            <a:off x="329113" y="1563526"/>
            <a:ext cx="234108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System Requirement</a:t>
            </a:r>
          </a:p>
        </p:txBody>
      </p:sp>
      <p:cxnSp>
        <p:nvCxnSpPr>
          <p:cNvPr id="17" name="Verbinder: gewinkelt 16">
            <a:extLst>
              <a:ext uri="{FF2B5EF4-FFF2-40B4-BE49-F238E27FC236}">
                <a16:creationId xmlns:a16="http://schemas.microsoft.com/office/drawing/2014/main" id="{5292562B-D0FE-B0A4-F145-2A6A461C1D2F}"/>
              </a:ext>
            </a:extLst>
          </p:cNvPr>
          <p:cNvCxnSpPr>
            <a:stCxn id="16" idx="3"/>
            <a:endCxn id="3" idx="1"/>
          </p:cNvCxnSpPr>
          <p:nvPr/>
        </p:nvCxnSpPr>
        <p:spPr>
          <a:xfrm>
            <a:off x="2670198" y="1591451"/>
            <a:ext cx="725675" cy="1251062"/>
          </a:xfrm>
          <a:prstGeom prst="bentConnector3">
            <a:avLst>
              <a:gd name="adj1" fmla="val 5015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343012FC-ADEA-3385-B0D1-4C5344792B16}"/>
              </a:ext>
            </a:extLst>
          </p:cNvPr>
          <p:cNvSpPr/>
          <p:nvPr/>
        </p:nvSpPr>
        <p:spPr>
          <a:xfrm>
            <a:off x="329113" y="1630546"/>
            <a:ext cx="234108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Function</a:t>
            </a:r>
          </a:p>
        </p:txBody>
      </p:sp>
      <p:cxnSp>
        <p:nvCxnSpPr>
          <p:cNvPr id="19" name="Verbinder: gewinkelt 18">
            <a:extLst>
              <a:ext uri="{FF2B5EF4-FFF2-40B4-BE49-F238E27FC236}">
                <a16:creationId xmlns:a16="http://schemas.microsoft.com/office/drawing/2014/main" id="{BEFF4025-815F-1069-836D-02995DC97D19}"/>
              </a:ext>
            </a:extLst>
          </p:cNvPr>
          <p:cNvCxnSpPr>
            <a:stCxn id="18" idx="3"/>
            <a:endCxn id="3" idx="1"/>
          </p:cNvCxnSpPr>
          <p:nvPr/>
        </p:nvCxnSpPr>
        <p:spPr>
          <a:xfrm>
            <a:off x="2670198" y="1658472"/>
            <a:ext cx="725675" cy="1184041"/>
          </a:xfrm>
          <a:prstGeom prst="bentConnector3">
            <a:avLst>
              <a:gd name="adj1" fmla="val 5015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37BF5EE2-D49B-1E45-DD29-969D284CC659}"/>
              </a:ext>
            </a:extLst>
          </p:cNvPr>
          <p:cNvSpPr/>
          <p:nvPr/>
        </p:nvSpPr>
        <p:spPr>
          <a:xfrm>
            <a:off x="323528" y="1697567"/>
            <a:ext cx="2352255" cy="5585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Product Design</a:t>
            </a:r>
          </a:p>
        </p:txBody>
      </p:sp>
      <p:sp>
        <p:nvSpPr>
          <p:cNvPr id="21" name="Rechteck 20">
            <a:extLst>
              <a:ext uri="{FF2B5EF4-FFF2-40B4-BE49-F238E27FC236}">
                <a16:creationId xmlns:a16="http://schemas.microsoft.com/office/drawing/2014/main" id="{31E978AE-E0B4-30C0-3598-34DBAC274977}"/>
              </a:ext>
            </a:extLst>
          </p:cNvPr>
          <p:cNvSpPr/>
          <p:nvPr/>
        </p:nvSpPr>
        <p:spPr>
          <a:xfrm>
            <a:off x="329113" y="1759002"/>
            <a:ext cx="2341085" cy="5585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Mechanical Design</a:t>
            </a:r>
          </a:p>
        </p:txBody>
      </p:sp>
      <p:sp>
        <p:nvSpPr>
          <p:cNvPr id="22" name="Rechteck 21">
            <a:extLst>
              <a:ext uri="{FF2B5EF4-FFF2-40B4-BE49-F238E27FC236}">
                <a16:creationId xmlns:a16="http://schemas.microsoft.com/office/drawing/2014/main" id="{8E00C736-3066-3DF5-A6DC-0ABA2FBC1681}"/>
              </a:ext>
            </a:extLst>
          </p:cNvPr>
          <p:cNvSpPr/>
          <p:nvPr/>
        </p:nvSpPr>
        <p:spPr>
          <a:xfrm>
            <a:off x="334698" y="1826023"/>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Mechanical Component</a:t>
            </a:r>
          </a:p>
        </p:txBody>
      </p:sp>
      <p:cxnSp>
        <p:nvCxnSpPr>
          <p:cNvPr id="23" name="Verbinder: gewinkelt 22">
            <a:extLst>
              <a:ext uri="{FF2B5EF4-FFF2-40B4-BE49-F238E27FC236}">
                <a16:creationId xmlns:a16="http://schemas.microsoft.com/office/drawing/2014/main" id="{FBD7BFD9-AE87-4FEC-6270-5E04DFBA548D}"/>
              </a:ext>
            </a:extLst>
          </p:cNvPr>
          <p:cNvCxnSpPr>
            <a:stCxn id="22" idx="3"/>
            <a:endCxn id="3" idx="1"/>
          </p:cNvCxnSpPr>
          <p:nvPr/>
        </p:nvCxnSpPr>
        <p:spPr>
          <a:xfrm>
            <a:off x="2664613" y="1853948"/>
            <a:ext cx="731260" cy="988565"/>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80864CBC-FF0E-9029-1FCB-34FB0DCD58C7}"/>
              </a:ext>
            </a:extLst>
          </p:cNvPr>
          <p:cNvSpPr/>
          <p:nvPr/>
        </p:nvSpPr>
        <p:spPr>
          <a:xfrm>
            <a:off x="334698" y="1898628"/>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Body</a:t>
            </a:r>
          </a:p>
        </p:txBody>
      </p:sp>
      <p:cxnSp>
        <p:nvCxnSpPr>
          <p:cNvPr id="25" name="Verbinder: gewinkelt 24">
            <a:extLst>
              <a:ext uri="{FF2B5EF4-FFF2-40B4-BE49-F238E27FC236}">
                <a16:creationId xmlns:a16="http://schemas.microsoft.com/office/drawing/2014/main" id="{C37DB634-89F6-1DE3-B4F3-EB1415F1C073}"/>
              </a:ext>
            </a:extLst>
          </p:cNvPr>
          <p:cNvCxnSpPr>
            <a:stCxn id="24" idx="3"/>
            <a:endCxn id="3" idx="1"/>
          </p:cNvCxnSpPr>
          <p:nvPr/>
        </p:nvCxnSpPr>
        <p:spPr>
          <a:xfrm>
            <a:off x="2664613" y="1926554"/>
            <a:ext cx="731260" cy="915959"/>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6" name="Rechteck 25">
            <a:extLst>
              <a:ext uri="{FF2B5EF4-FFF2-40B4-BE49-F238E27FC236}">
                <a16:creationId xmlns:a16="http://schemas.microsoft.com/office/drawing/2014/main" id="{0854E84C-4B76-C77E-2A71-9A219CABEDE4}"/>
              </a:ext>
            </a:extLst>
          </p:cNvPr>
          <p:cNvSpPr/>
          <p:nvPr/>
        </p:nvSpPr>
        <p:spPr>
          <a:xfrm>
            <a:off x="334698" y="1971234"/>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Material</a:t>
            </a:r>
          </a:p>
        </p:txBody>
      </p:sp>
      <p:cxnSp>
        <p:nvCxnSpPr>
          <p:cNvPr id="27" name="Verbinder: gewinkelt 26">
            <a:extLst>
              <a:ext uri="{FF2B5EF4-FFF2-40B4-BE49-F238E27FC236}">
                <a16:creationId xmlns:a16="http://schemas.microsoft.com/office/drawing/2014/main" id="{0BDFE7A7-7BA0-59A0-3771-CA6C4966AB8B}"/>
              </a:ext>
            </a:extLst>
          </p:cNvPr>
          <p:cNvCxnSpPr>
            <a:stCxn id="26" idx="3"/>
            <a:endCxn id="3" idx="1"/>
          </p:cNvCxnSpPr>
          <p:nvPr/>
        </p:nvCxnSpPr>
        <p:spPr>
          <a:xfrm>
            <a:off x="2664613" y="1999159"/>
            <a:ext cx="731260" cy="843354"/>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3F45DE8F-BA2D-9001-ACBB-700E46A63622}"/>
              </a:ext>
            </a:extLst>
          </p:cNvPr>
          <p:cNvSpPr/>
          <p:nvPr/>
        </p:nvSpPr>
        <p:spPr>
          <a:xfrm>
            <a:off x="334698" y="2043840"/>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Datum</a:t>
            </a:r>
          </a:p>
        </p:txBody>
      </p:sp>
      <p:cxnSp>
        <p:nvCxnSpPr>
          <p:cNvPr id="29" name="Verbinder: gewinkelt 28">
            <a:extLst>
              <a:ext uri="{FF2B5EF4-FFF2-40B4-BE49-F238E27FC236}">
                <a16:creationId xmlns:a16="http://schemas.microsoft.com/office/drawing/2014/main" id="{30005268-8E21-13E4-C4A0-30027B7CA4E6}"/>
              </a:ext>
            </a:extLst>
          </p:cNvPr>
          <p:cNvCxnSpPr>
            <a:stCxn id="28" idx="3"/>
            <a:endCxn id="3" idx="1"/>
          </p:cNvCxnSpPr>
          <p:nvPr/>
        </p:nvCxnSpPr>
        <p:spPr>
          <a:xfrm>
            <a:off x="2664613" y="2071765"/>
            <a:ext cx="731260" cy="770748"/>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0" name="Rechteck 29">
            <a:extLst>
              <a:ext uri="{FF2B5EF4-FFF2-40B4-BE49-F238E27FC236}">
                <a16:creationId xmlns:a16="http://schemas.microsoft.com/office/drawing/2014/main" id="{B1DB65FF-7685-EF3C-2DBE-4DCBA43A8E79}"/>
              </a:ext>
            </a:extLst>
          </p:cNvPr>
          <p:cNvSpPr/>
          <p:nvPr/>
        </p:nvSpPr>
        <p:spPr>
          <a:xfrm>
            <a:off x="334698" y="2116445"/>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Geometric Tolerance</a:t>
            </a:r>
          </a:p>
        </p:txBody>
      </p:sp>
      <p:cxnSp>
        <p:nvCxnSpPr>
          <p:cNvPr id="31" name="Verbinder: gewinkelt 30">
            <a:extLst>
              <a:ext uri="{FF2B5EF4-FFF2-40B4-BE49-F238E27FC236}">
                <a16:creationId xmlns:a16="http://schemas.microsoft.com/office/drawing/2014/main" id="{41D9FF07-7FC4-78A7-9F3A-8E9F8EBEBADF}"/>
              </a:ext>
            </a:extLst>
          </p:cNvPr>
          <p:cNvCxnSpPr>
            <a:stCxn id="30" idx="3"/>
            <a:endCxn id="3" idx="1"/>
          </p:cNvCxnSpPr>
          <p:nvPr/>
        </p:nvCxnSpPr>
        <p:spPr>
          <a:xfrm>
            <a:off x="2664613" y="2144371"/>
            <a:ext cx="731260" cy="698142"/>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2" name="Rechteck 31">
            <a:extLst>
              <a:ext uri="{FF2B5EF4-FFF2-40B4-BE49-F238E27FC236}">
                <a16:creationId xmlns:a16="http://schemas.microsoft.com/office/drawing/2014/main" id="{C4C323B2-BA45-F7E3-3A9E-B1F03652A738}"/>
              </a:ext>
            </a:extLst>
          </p:cNvPr>
          <p:cNvSpPr/>
          <p:nvPr/>
        </p:nvSpPr>
        <p:spPr>
          <a:xfrm>
            <a:off x="334698" y="2189051"/>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Dimensional Size</a:t>
            </a:r>
          </a:p>
        </p:txBody>
      </p:sp>
      <p:cxnSp>
        <p:nvCxnSpPr>
          <p:cNvPr id="33" name="Verbinder: gewinkelt 32">
            <a:extLst>
              <a:ext uri="{FF2B5EF4-FFF2-40B4-BE49-F238E27FC236}">
                <a16:creationId xmlns:a16="http://schemas.microsoft.com/office/drawing/2014/main" id="{4459326C-374E-820D-8BBF-8B757307DE7C}"/>
              </a:ext>
            </a:extLst>
          </p:cNvPr>
          <p:cNvCxnSpPr>
            <a:stCxn id="32" idx="3"/>
            <a:endCxn id="3" idx="1"/>
          </p:cNvCxnSpPr>
          <p:nvPr/>
        </p:nvCxnSpPr>
        <p:spPr>
          <a:xfrm>
            <a:off x="2664613" y="2216976"/>
            <a:ext cx="731260" cy="625537"/>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4" name="Rechteck 33">
            <a:extLst>
              <a:ext uri="{FF2B5EF4-FFF2-40B4-BE49-F238E27FC236}">
                <a16:creationId xmlns:a16="http://schemas.microsoft.com/office/drawing/2014/main" id="{B6137D1B-F849-8D7D-E53A-6FA8588168B1}"/>
              </a:ext>
            </a:extLst>
          </p:cNvPr>
          <p:cNvSpPr/>
          <p:nvPr/>
        </p:nvSpPr>
        <p:spPr>
          <a:xfrm>
            <a:off x="334698" y="2261657"/>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Surface Texture</a:t>
            </a:r>
          </a:p>
        </p:txBody>
      </p:sp>
      <p:cxnSp>
        <p:nvCxnSpPr>
          <p:cNvPr id="35" name="Verbinder: gewinkelt 34">
            <a:extLst>
              <a:ext uri="{FF2B5EF4-FFF2-40B4-BE49-F238E27FC236}">
                <a16:creationId xmlns:a16="http://schemas.microsoft.com/office/drawing/2014/main" id="{546F201A-8532-60A3-ED24-90F5CDF2B47C}"/>
              </a:ext>
            </a:extLst>
          </p:cNvPr>
          <p:cNvCxnSpPr>
            <a:stCxn id="34" idx="3"/>
            <a:endCxn id="3" idx="1"/>
          </p:cNvCxnSpPr>
          <p:nvPr/>
        </p:nvCxnSpPr>
        <p:spPr>
          <a:xfrm>
            <a:off x="2664613" y="2289582"/>
            <a:ext cx="731260" cy="552931"/>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6" name="Rechteck 35">
            <a:extLst>
              <a:ext uri="{FF2B5EF4-FFF2-40B4-BE49-F238E27FC236}">
                <a16:creationId xmlns:a16="http://schemas.microsoft.com/office/drawing/2014/main" id="{C17AB36E-76A0-0A8E-3136-8FB6FE4BFD24}"/>
              </a:ext>
            </a:extLst>
          </p:cNvPr>
          <p:cNvSpPr/>
          <p:nvPr/>
        </p:nvSpPr>
        <p:spPr>
          <a:xfrm>
            <a:off x="334698" y="2334262"/>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Hole</a:t>
            </a:r>
          </a:p>
        </p:txBody>
      </p:sp>
      <p:cxnSp>
        <p:nvCxnSpPr>
          <p:cNvPr id="37" name="Verbinder: gewinkelt 36">
            <a:extLst>
              <a:ext uri="{FF2B5EF4-FFF2-40B4-BE49-F238E27FC236}">
                <a16:creationId xmlns:a16="http://schemas.microsoft.com/office/drawing/2014/main" id="{1842DE39-D869-85FA-CEC1-C3E4856C9CE5}"/>
              </a:ext>
            </a:extLst>
          </p:cNvPr>
          <p:cNvCxnSpPr>
            <a:stCxn id="36" idx="3"/>
            <a:endCxn id="3" idx="1"/>
          </p:cNvCxnSpPr>
          <p:nvPr/>
        </p:nvCxnSpPr>
        <p:spPr>
          <a:xfrm>
            <a:off x="2664613" y="2362188"/>
            <a:ext cx="731260" cy="480325"/>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8" name="Rechteck 37">
            <a:extLst>
              <a:ext uri="{FF2B5EF4-FFF2-40B4-BE49-F238E27FC236}">
                <a16:creationId xmlns:a16="http://schemas.microsoft.com/office/drawing/2014/main" id="{D9BA0D9E-BB8C-761F-4D89-9B18FA68BDA9}"/>
              </a:ext>
            </a:extLst>
          </p:cNvPr>
          <p:cNvSpPr/>
          <p:nvPr/>
        </p:nvSpPr>
        <p:spPr>
          <a:xfrm>
            <a:off x="334698" y="2406868"/>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Gearing</a:t>
            </a:r>
          </a:p>
        </p:txBody>
      </p:sp>
      <p:cxnSp>
        <p:nvCxnSpPr>
          <p:cNvPr id="39" name="Verbinder: gewinkelt 38">
            <a:extLst>
              <a:ext uri="{FF2B5EF4-FFF2-40B4-BE49-F238E27FC236}">
                <a16:creationId xmlns:a16="http://schemas.microsoft.com/office/drawing/2014/main" id="{4C74DAEA-2E0C-7D9C-32E0-5E632F188A6F}"/>
              </a:ext>
            </a:extLst>
          </p:cNvPr>
          <p:cNvCxnSpPr>
            <a:stCxn id="38" idx="3"/>
            <a:endCxn id="3" idx="1"/>
          </p:cNvCxnSpPr>
          <p:nvPr/>
        </p:nvCxnSpPr>
        <p:spPr>
          <a:xfrm>
            <a:off x="2664613" y="2434793"/>
            <a:ext cx="731260" cy="407720"/>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0" name="Rechteck 39">
            <a:extLst>
              <a:ext uri="{FF2B5EF4-FFF2-40B4-BE49-F238E27FC236}">
                <a16:creationId xmlns:a16="http://schemas.microsoft.com/office/drawing/2014/main" id="{1DFF2BF8-D7B9-ACF6-3871-577981D44968}"/>
              </a:ext>
            </a:extLst>
          </p:cNvPr>
          <p:cNvSpPr/>
          <p:nvPr/>
        </p:nvSpPr>
        <p:spPr>
          <a:xfrm>
            <a:off x="334698" y="2479474"/>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Kinematic Mechanism</a:t>
            </a:r>
          </a:p>
        </p:txBody>
      </p:sp>
      <p:cxnSp>
        <p:nvCxnSpPr>
          <p:cNvPr id="41" name="Verbinder: gewinkelt 40">
            <a:extLst>
              <a:ext uri="{FF2B5EF4-FFF2-40B4-BE49-F238E27FC236}">
                <a16:creationId xmlns:a16="http://schemas.microsoft.com/office/drawing/2014/main" id="{80DC763F-CF79-9139-6D49-F5854C871EBC}"/>
              </a:ext>
            </a:extLst>
          </p:cNvPr>
          <p:cNvCxnSpPr>
            <a:stCxn id="40" idx="3"/>
            <a:endCxn id="3" idx="1"/>
          </p:cNvCxnSpPr>
          <p:nvPr/>
        </p:nvCxnSpPr>
        <p:spPr>
          <a:xfrm>
            <a:off x="2664613" y="2507399"/>
            <a:ext cx="731260" cy="335114"/>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2" name="Rechteck 41">
            <a:extLst>
              <a:ext uri="{FF2B5EF4-FFF2-40B4-BE49-F238E27FC236}">
                <a16:creationId xmlns:a16="http://schemas.microsoft.com/office/drawing/2014/main" id="{F0FDC47A-87CB-EA73-4ED0-A7A167930B79}"/>
              </a:ext>
            </a:extLst>
          </p:cNvPr>
          <p:cNvSpPr/>
          <p:nvPr/>
        </p:nvSpPr>
        <p:spPr>
          <a:xfrm>
            <a:off x="334698" y="2552079"/>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Kinematic Joint</a:t>
            </a:r>
          </a:p>
        </p:txBody>
      </p:sp>
      <p:cxnSp>
        <p:nvCxnSpPr>
          <p:cNvPr id="43" name="Verbinder: gewinkelt 42">
            <a:extLst>
              <a:ext uri="{FF2B5EF4-FFF2-40B4-BE49-F238E27FC236}">
                <a16:creationId xmlns:a16="http://schemas.microsoft.com/office/drawing/2014/main" id="{23061D24-B496-9F61-6B1F-E6E2575AD525}"/>
              </a:ext>
            </a:extLst>
          </p:cNvPr>
          <p:cNvCxnSpPr>
            <a:stCxn id="42" idx="3"/>
            <a:endCxn id="3" idx="1"/>
          </p:cNvCxnSpPr>
          <p:nvPr/>
        </p:nvCxnSpPr>
        <p:spPr>
          <a:xfrm>
            <a:off x="2664613" y="2580005"/>
            <a:ext cx="731260" cy="262508"/>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4" name="Rechteck 43">
            <a:extLst>
              <a:ext uri="{FF2B5EF4-FFF2-40B4-BE49-F238E27FC236}">
                <a16:creationId xmlns:a16="http://schemas.microsoft.com/office/drawing/2014/main" id="{370764A2-4470-041A-65AA-51B03F82EF34}"/>
              </a:ext>
            </a:extLst>
          </p:cNvPr>
          <p:cNvSpPr/>
          <p:nvPr/>
        </p:nvSpPr>
        <p:spPr>
          <a:xfrm>
            <a:off x="334698" y="2624685"/>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Kinematic Sensor</a:t>
            </a:r>
          </a:p>
        </p:txBody>
      </p:sp>
      <p:cxnSp>
        <p:nvCxnSpPr>
          <p:cNvPr id="45" name="Verbinder: gewinkelt 44">
            <a:extLst>
              <a:ext uri="{FF2B5EF4-FFF2-40B4-BE49-F238E27FC236}">
                <a16:creationId xmlns:a16="http://schemas.microsoft.com/office/drawing/2014/main" id="{9B212A61-7F82-0DDF-6EEE-B6FDDC6B6E8D}"/>
              </a:ext>
            </a:extLst>
          </p:cNvPr>
          <p:cNvCxnSpPr>
            <a:stCxn id="44" idx="3"/>
            <a:endCxn id="3" idx="1"/>
          </p:cNvCxnSpPr>
          <p:nvPr/>
        </p:nvCxnSpPr>
        <p:spPr>
          <a:xfrm>
            <a:off x="2664613" y="2652610"/>
            <a:ext cx="731260" cy="189903"/>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6" name="Rechteck 45">
            <a:extLst>
              <a:ext uri="{FF2B5EF4-FFF2-40B4-BE49-F238E27FC236}">
                <a16:creationId xmlns:a16="http://schemas.microsoft.com/office/drawing/2014/main" id="{86E9CEE5-2D40-3E94-6E3C-9CA3A9017A92}"/>
              </a:ext>
            </a:extLst>
          </p:cNvPr>
          <p:cNvSpPr/>
          <p:nvPr/>
        </p:nvSpPr>
        <p:spPr>
          <a:xfrm>
            <a:off x="334698" y="2697291"/>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Kinematic Motion</a:t>
            </a:r>
          </a:p>
        </p:txBody>
      </p:sp>
      <p:cxnSp>
        <p:nvCxnSpPr>
          <p:cNvPr id="47" name="Verbinder: gewinkelt 46">
            <a:extLst>
              <a:ext uri="{FF2B5EF4-FFF2-40B4-BE49-F238E27FC236}">
                <a16:creationId xmlns:a16="http://schemas.microsoft.com/office/drawing/2014/main" id="{BEC36893-AEAE-7482-4470-582493A7F897}"/>
              </a:ext>
            </a:extLst>
          </p:cNvPr>
          <p:cNvCxnSpPr>
            <a:stCxn id="46" idx="3"/>
            <a:endCxn id="3" idx="1"/>
          </p:cNvCxnSpPr>
          <p:nvPr/>
        </p:nvCxnSpPr>
        <p:spPr>
          <a:xfrm>
            <a:off x="2664613" y="2725216"/>
            <a:ext cx="731260" cy="117297"/>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8" name="Rechteck 47">
            <a:extLst>
              <a:ext uri="{FF2B5EF4-FFF2-40B4-BE49-F238E27FC236}">
                <a16:creationId xmlns:a16="http://schemas.microsoft.com/office/drawing/2014/main" id="{3D2AFD0F-0892-9E48-F13D-985D6FFF468C}"/>
              </a:ext>
            </a:extLst>
          </p:cNvPr>
          <p:cNvSpPr/>
          <p:nvPr/>
        </p:nvSpPr>
        <p:spPr>
          <a:xfrm>
            <a:off x="334698" y="2769896"/>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Joining Element</a:t>
            </a:r>
          </a:p>
        </p:txBody>
      </p:sp>
      <p:cxnSp>
        <p:nvCxnSpPr>
          <p:cNvPr id="49" name="Verbinder: gewinkelt 48">
            <a:extLst>
              <a:ext uri="{FF2B5EF4-FFF2-40B4-BE49-F238E27FC236}">
                <a16:creationId xmlns:a16="http://schemas.microsoft.com/office/drawing/2014/main" id="{C36AF792-CE6B-0477-8934-8D6D65F53E09}"/>
              </a:ext>
            </a:extLst>
          </p:cNvPr>
          <p:cNvCxnSpPr>
            <a:stCxn id="48" idx="3"/>
            <a:endCxn id="3" idx="1"/>
          </p:cNvCxnSpPr>
          <p:nvPr/>
        </p:nvCxnSpPr>
        <p:spPr>
          <a:xfrm>
            <a:off x="2664613" y="2797822"/>
            <a:ext cx="731260" cy="44691"/>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0" name="Rechteck 49">
            <a:extLst>
              <a:ext uri="{FF2B5EF4-FFF2-40B4-BE49-F238E27FC236}">
                <a16:creationId xmlns:a16="http://schemas.microsoft.com/office/drawing/2014/main" id="{BAC59B88-F163-A92F-AE01-610105FEB4BB}"/>
              </a:ext>
            </a:extLst>
          </p:cNvPr>
          <p:cNvSpPr/>
          <p:nvPr/>
        </p:nvSpPr>
        <p:spPr>
          <a:xfrm>
            <a:off x="334698" y="2842502"/>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Painting &amp; Coating</a:t>
            </a:r>
          </a:p>
        </p:txBody>
      </p:sp>
      <p:cxnSp>
        <p:nvCxnSpPr>
          <p:cNvPr id="51" name="Verbinder: gewinkelt 50">
            <a:extLst>
              <a:ext uri="{FF2B5EF4-FFF2-40B4-BE49-F238E27FC236}">
                <a16:creationId xmlns:a16="http://schemas.microsoft.com/office/drawing/2014/main" id="{04942EF4-9134-668E-67B5-6846FE17994B}"/>
              </a:ext>
            </a:extLst>
          </p:cNvPr>
          <p:cNvCxnSpPr>
            <a:stCxn id="50" idx="3"/>
            <a:endCxn id="3" idx="1"/>
          </p:cNvCxnSpPr>
          <p:nvPr/>
        </p:nvCxnSpPr>
        <p:spPr>
          <a:xfrm flipV="1">
            <a:off x="2664613" y="2842513"/>
            <a:ext cx="731260" cy="27914"/>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2" name="Rechteck 51">
            <a:extLst>
              <a:ext uri="{FF2B5EF4-FFF2-40B4-BE49-F238E27FC236}">
                <a16:creationId xmlns:a16="http://schemas.microsoft.com/office/drawing/2014/main" id="{CCD200BC-4240-00C5-40D5-2246C4167432}"/>
              </a:ext>
            </a:extLst>
          </p:cNvPr>
          <p:cNvSpPr/>
          <p:nvPr/>
        </p:nvSpPr>
        <p:spPr>
          <a:xfrm>
            <a:off x="334698" y="2915108"/>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Marking &amp; Labeling</a:t>
            </a:r>
          </a:p>
        </p:txBody>
      </p:sp>
      <p:cxnSp>
        <p:nvCxnSpPr>
          <p:cNvPr id="53" name="Verbinder: gewinkelt 52">
            <a:extLst>
              <a:ext uri="{FF2B5EF4-FFF2-40B4-BE49-F238E27FC236}">
                <a16:creationId xmlns:a16="http://schemas.microsoft.com/office/drawing/2014/main" id="{6F74291D-AC5C-3701-15B2-631CB13DC7A6}"/>
              </a:ext>
            </a:extLst>
          </p:cNvPr>
          <p:cNvCxnSpPr>
            <a:stCxn id="52" idx="3"/>
            <a:endCxn id="3" idx="1"/>
          </p:cNvCxnSpPr>
          <p:nvPr/>
        </p:nvCxnSpPr>
        <p:spPr>
          <a:xfrm flipV="1">
            <a:off x="2664613" y="2842513"/>
            <a:ext cx="731260" cy="100520"/>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4" name="Rechteck 53">
            <a:extLst>
              <a:ext uri="{FF2B5EF4-FFF2-40B4-BE49-F238E27FC236}">
                <a16:creationId xmlns:a16="http://schemas.microsoft.com/office/drawing/2014/main" id="{1786097E-F47C-6820-7D80-729AC26021D7}"/>
              </a:ext>
            </a:extLst>
          </p:cNvPr>
          <p:cNvSpPr/>
          <p:nvPr/>
        </p:nvSpPr>
        <p:spPr>
          <a:xfrm>
            <a:off x="334698" y="2987713"/>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Heat Treatment</a:t>
            </a:r>
          </a:p>
        </p:txBody>
      </p:sp>
      <p:cxnSp>
        <p:nvCxnSpPr>
          <p:cNvPr id="55" name="Verbinder: gewinkelt 54">
            <a:extLst>
              <a:ext uri="{FF2B5EF4-FFF2-40B4-BE49-F238E27FC236}">
                <a16:creationId xmlns:a16="http://schemas.microsoft.com/office/drawing/2014/main" id="{251E4975-FAA2-F229-1EB8-93ED92201BE3}"/>
              </a:ext>
            </a:extLst>
          </p:cNvPr>
          <p:cNvCxnSpPr>
            <a:stCxn id="54" idx="3"/>
            <a:endCxn id="3" idx="1"/>
          </p:cNvCxnSpPr>
          <p:nvPr/>
        </p:nvCxnSpPr>
        <p:spPr>
          <a:xfrm flipV="1">
            <a:off x="2664613" y="2842513"/>
            <a:ext cx="731260" cy="173125"/>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6" name="Rechteck 55">
            <a:extLst>
              <a:ext uri="{FF2B5EF4-FFF2-40B4-BE49-F238E27FC236}">
                <a16:creationId xmlns:a16="http://schemas.microsoft.com/office/drawing/2014/main" id="{C0D0A5DA-1B8C-C441-C756-4415B7765217}"/>
              </a:ext>
            </a:extLst>
          </p:cNvPr>
          <p:cNvSpPr/>
          <p:nvPr/>
        </p:nvSpPr>
        <p:spPr>
          <a:xfrm>
            <a:off x="334698" y="3060319"/>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Cleanliness</a:t>
            </a:r>
          </a:p>
        </p:txBody>
      </p:sp>
      <p:cxnSp>
        <p:nvCxnSpPr>
          <p:cNvPr id="57" name="Verbinder: gewinkelt 56">
            <a:extLst>
              <a:ext uri="{FF2B5EF4-FFF2-40B4-BE49-F238E27FC236}">
                <a16:creationId xmlns:a16="http://schemas.microsoft.com/office/drawing/2014/main" id="{78FD664F-5272-67EF-AF5F-D58C547A7922}"/>
              </a:ext>
            </a:extLst>
          </p:cNvPr>
          <p:cNvCxnSpPr>
            <a:stCxn id="56" idx="3"/>
            <a:endCxn id="3" idx="1"/>
          </p:cNvCxnSpPr>
          <p:nvPr/>
        </p:nvCxnSpPr>
        <p:spPr>
          <a:xfrm flipV="1">
            <a:off x="2664613" y="2842513"/>
            <a:ext cx="731260" cy="245731"/>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8" name="Rechteck 57">
            <a:extLst>
              <a:ext uri="{FF2B5EF4-FFF2-40B4-BE49-F238E27FC236}">
                <a16:creationId xmlns:a16="http://schemas.microsoft.com/office/drawing/2014/main" id="{02E0FF32-4932-3972-B518-FD2E11101A7E}"/>
              </a:ext>
            </a:extLst>
          </p:cNvPr>
          <p:cNvSpPr/>
          <p:nvPr/>
        </p:nvSpPr>
        <p:spPr>
          <a:xfrm>
            <a:off x="334698" y="3132924"/>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Bending Specification</a:t>
            </a:r>
          </a:p>
        </p:txBody>
      </p:sp>
      <p:cxnSp>
        <p:nvCxnSpPr>
          <p:cNvPr id="59" name="Verbinder: gewinkelt 58">
            <a:extLst>
              <a:ext uri="{FF2B5EF4-FFF2-40B4-BE49-F238E27FC236}">
                <a16:creationId xmlns:a16="http://schemas.microsoft.com/office/drawing/2014/main" id="{54E20A66-A31B-D5EF-57FC-0E4599EFB115}"/>
              </a:ext>
            </a:extLst>
          </p:cNvPr>
          <p:cNvCxnSpPr>
            <a:stCxn id="58" idx="3"/>
            <a:endCxn id="3" idx="1"/>
          </p:cNvCxnSpPr>
          <p:nvPr/>
        </p:nvCxnSpPr>
        <p:spPr>
          <a:xfrm flipV="1">
            <a:off x="2664613" y="2842513"/>
            <a:ext cx="731260" cy="318337"/>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0" name="Rechteck 59">
            <a:extLst>
              <a:ext uri="{FF2B5EF4-FFF2-40B4-BE49-F238E27FC236}">
                <a16:creationId xmlns:a16="http://schemas.microsoft.com/office/drawing/2014/main" id="{5863793D-7632-D3F2-178B-944D792169D2}"/>
              </a:ext>
            </a:extLst>
          </p:cNvPr>
          <p:cNvSpPr/>
          <p:nvPr/>
        </p:nvSpPr>
        <p:spPr>
          <a:xfrm>
            <a:off x="329113" y="3205530"/>
            <a:ext cx="2341085" cy="5585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Electric/Electronic Design</a:t>
            </a:r>
          </a:p>
        </p:txBody>
      </p:sp>
      <p:sp>
        <p:nvSpPr>
          <p:cNvPr id="61" name="Rechteck 60">
            <a:extLst>
              <a:ext uri="{FF2B5EF4-FFF2-40B4-BE49-F238E27FC236}">
                <a16:creationId xmlns:a16="http://schemas.microsoft.com/office/drawing/2014/main" id="{DC226D62-652F-AF10-70A4-D7394BF76123}"/>
              </a:ext>
            </a:extLst>
          </p:cNvPr>
          <p:cNvSpPr/>
          <p:nvPr/>
        </p:nvSpPr>
        <p:spPr>
          <a:xfrm>
            <a:off x="334698" y="3272551"/>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Electric/Electronic Component</a:t>
            </a:r>
          </a:p>
        </p:txBody>
      </p:sp>
      <p:cxnSp>
        <p:nvCxnSpPr>
          <p:cNvPr id="62" name="Verbinder: gewinkelt 61">
            <a:extLst>
              <a:ext uri="{FF2B5EF4-FFF2-40B4-BE49-F238E27FC236}">
                <a16:creationId xmlns:a16="http://schemas.microsoft.com/office/drawing/2014/main" id="{A1E4BFB0-71F6-8F0E-EAEE-4E9E45670E05}"/>
              </a:ext>
            </a:extLst>
          </p:cNvPr>
          <p:cNvCxnSpPr>
            <a:stCxn id="61" idx="3"/>
            <a:endCxn id="3" idx="1"/>
          </p:cNvCxnSpPr>
          <p:nvPr/>
        </p:nvCxnSpPr>
        <p:spPr>
          <a:xfrm flipV="1">
            <a:off x="2664613" y="2842513"/>
            <a:ext cx="731260" cy="457963"/>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3" name="Rechteck 62">
            <a:extLst>
              <a:ext uri="{FF2B5EF4-FFF2-40B4-BE49-F238E27FC236}">
                <a16:creationId xmlns:a16="http://schemas.microsoft.com/office/drawing/2014/main" id="{13FF156C-8EA7-6083-619A-F75737273528}"/>
              </a:ext>
            </a:extLst>
          </p:cNvPr>
          <p:cNvSpPr/>
          <p:nvPr/>
        </p:nvSpPr>
        <p:spPr>
          <a:xfrm>
            <a:off x="334698" y="3345156"/>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Electric/Electronic Port</a:t>
            </a:r>
          </a:p>
        </p:txBody>
      </p:sp>
      <p:cxnSp>
        <p:nvCxnSpPr>
          <p:cNvPr id="64" name="Verbinder: gewinkelt 63">
            <a:extLst>
              <a:ext uri="{FF2B5EF4-FFF2-40B4-BE49-F238E27FC236}">
                <a16:creationId xmlns:a16="http://schemas.microsoft.com/office/drawing/2014/main" id="{16CDF929-B9B5-14C3-1449-B781B5C7A8B0}"/>
              </a:ext>
            </a:extLst>
          </p:cNvPr>
          <p:cNvCxnSpPr>
            <a:stCxn id="63" idx="3"/>
            <a:endCxn id="3" idx="1"/>
          </p:cNvCxnSpPr>
          <p:nvPr/>
        </p:nvCxnSpPr>
        <p:spPr>
          <a:xfrm flipV="1">
            <a:off x="2664613" y="2842513"/>
            <a:ext cx="731260" cy="530568"/>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5" name="Rechteck 64">
            <a:extLst>
              <a:ext uri="{FF2B5EF4-FFF2-40B4-BE49-F238E27FC236}">
                <a16:creationId xmlns:a16="http://schemas.microsoft.com/office/drawing/2014/main" id="{F6A1CF5B-3678-A9F7-33AB-91994881EF68}"/>
              </a:ext>
            </a:extLst>
          </p:cNvPr>
          <p:cNvSpPr/>
          <p:nvPr/>
        </p:nvSpPr>
        <p:spPr>
          <a:xfrm>
            <a:off x="334698" y="3417761"/>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Electric/Electronic Connection</a:t>
            </a:r>
          </a:p>
        </p:txBody>
      </p:sp>
      <p:cxnSp>
        <p:nvCxnSpPr>
          <p:cNvPr id="66" name="Verbinder: gewinkelt 65">
            <a:extLst>
              <a:ext uri="{FF2B5EF4-FFF2-40B4-BE49-F238E27FC236}">
                <a16:creationId xmlns:a16="http://schemas.microsoft.com/office/drawing/2014/main" id="{4618A1AC-841B-7828-F924-7D124AD3CBB2}"/>
              </a:ext>
            </a:extLst>
          </p:cNvPr>
          <p:cNvCxnSpPr>
            <a:stCxn id="65" idx="3"/>
            <a:endCxn id="3" idx="1"/>
          </p:cNvCxnSpPr>
          <p:nvPr/>
        </p:nvCxnSpPr>
        <p:spPr>
          <a:xfrm flipV="1">
            <a:off x="2664613" y="2842513"/>
            <a:ext cx="731260" cy="603174"/>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7" name="Rechteck 66">
            <a:extLst>
              <a:ext uri="{FF2B5EF4-FFF2-40B4-BE49-F238E27FC236}">
                <a16:creationId xmlns:a16="http://schemas.microsoft.com/office/drawing/2014/main" id="{2828642D-B413-4389-F145-AA87238EAA05}"/>
              </a:ext>
            </a:extLst>
          </p:cNvPr>
          <p:cNvSpPr/>
          <p:nvPr/>
        </p:nvSpPr>
        <p:spPr>
          <a:xfrm>
            <a:off x="329113" y="3490366"/>
            <a:ext cx="2341085" cy="5585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Software Design</a:t>
            </a:r>
          </a:p>
        </p:txBody>
      </p:sp>
      <p:sp>
        <p:nvSpPr>
          <p:cNvPr id="68" name="Rechteck 67">
            <a:extLst>
              <a:ext uri="{FF2B5EF4-FFF2-40B4-BE49-F238E27FC236}">
                <a16:creationId xmlns:a16="http://schemas.microsoft.com/office/drawing/2014/main" id="{2D91DB00-7A15-D97E-7481-CF176985BF36}"/>
              </a:ext>
            </a:extLst>
          </p:cNvPr>
          <p:cNvSpPr/>
          <p:nvPr/>
        </p:nvSpPr>
        <p:spPr>
          <a:xfrm>
            <a:off x="334698" y="3557387"/>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Software Class</a:t>
            </a:r>
          </a:p>
        </p:txBody>
      </p:sp>
      <p:cxnSp>
        <p:nvCxnSpPr>
          <p:cNvPr id="69" name="Verbinder: gewinkelt 68">
            <a:extLst>
              <a:ext uri="{FF2B5EF4-FFF2-40B4-BE49-F238E27FC236}">
                <a16:creationId xmlns:a16="http://schemas.microsoft.com/office/drawing/2014/main" id="{2C681993-7A4B-95AF-7C88-D0912A2CFAA8}"/>
              </a:ext>
            </a:extLst>
          </p:cNvPr>
          <p:cNvCxnSpPr>
            <a:stCxn id="68" idx="3"/>
            <a:endCxn id="3" idx="1"/>
          </p:cNvCxnSpPr>
          <p:nvPr/>
        </p:nvCxnSpPr>
        <p:spPr>
          <a:xfrm flipV="1">
            <a:off x="2664613" y="2842513"/>
            <a:ext cx="731260" cy="742799"/>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0" name="Rechteck 69">
            <a:extLst>
              <a:ext uri="{FF2B5EF4-FFF2-40B4-BE49-F238E27FC236}">
                <a16:creationId xmlns:a16="http://schemas.microsoft.com/office/drawing/2014/main" id="{F1F2540F-DC21-014A-9662-2A77473AAB15}"/>
              </a:ext>
            </a:extLst>
          </p:cNvPr>
          <p:cNvSpPr/>
          <p:nvPr/>
        </p:nvSpPr>
        <p:spPr>
          <a:xfrm>
            <a:off x="334698" y="3629992"/>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Software Interface</a:t>
            </a:r>
          </a:p>
        </p:txBody>
      </p:sp>
      <p:cxnSp>
        <p:nvCxnSpPr>
          <p:cNvPr id="71" name="Verbinder: gewinkelt 70">
            <a:extLst>
              <a:ext uri="{FF2B5EF4-FFF2-40B4-BE49-F238E27FC236}">
                <a16:creationId xmlns:a16="http://schemas.microsoft.com/office/drawing/2014/main" id="{2D052AB9-C9D9-DC7F-4080-E5345BA60DE5}"/>
              </a:ext>
            </a:extLst>
          </p:cNvPr>
          <p:cNvCxnSpPr>
            <a:stCxn id="70" idx="3"/>
            <a:endCxn id="3" idx="1"/>
          </p:cNvCxnSpPr>
          <p:nvPr/>
        </p:nvCxnSpPr>
        <p:spPr>
          <a:xfrm flipV="1">
            <a:off x="2664613" y="2842513"/>
            <a:ext cx="731260" cy="815404"/>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2" name="Rechteck 71">
            <a:extLst>
              <a:ext uri="{FF2B5EF4-FFF2-40B4-BE49-F238E27FC236}">
                <a16:creationId xmlns:a16="http://schemas.microsoft.com/office/drawing/2014/main" id="{BF13AA2C-3F08-607F-86DD-8F08AB9EFE91}"/>
              </a:ext>
            </a:extLst>
          </p:cNvPr>
          <p:cNvSpPr/>
          <p:nvPr/>
        </p:nvSpPr>
        <p:spPr>
          <a:xfrm>
            <a:off x="334698" y="3702597"/>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Software Component</a:t>
            </a:r>
          </a:p>
        </p:txBody>
      </p:sp>
      <p:cxnSp>
        <p:nvCxnSpPr>
          <p:cNvPr id="73" name="Verbinder: gewinkelt 72">
            <a:extLst>
              <a:ext uri="{FF2B5EF4-FFF2-40B4-BE49-F238E27FC236}">
                <a16:creationId xmlns:a16="http://schemas.microsoft.com/office/drawing/2014/main" id="{4671AAD1-3133-AC3F-2B70-C839F9C29819}"/>
              </a:ext>
            </a:extLst>
          </p:cNvPr>
          <p:cNvCxnSpPr>
            <a:stCxn id="72" idx="3"/>
            <a:endCxn id="3" idx="1"/>
          </p:cNvCxnSpPr>
          <p:nvPr/>
        </p:nvCxnSpPr>
        <p:spPr>
          <a:xfrm flipV="1">
            <a:off x="2664613" y="2842513"/>
            <a:ext cx="731260" cy="888010"/>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4" name="Rechteck 73">
            <a:extLst>
              <a:ext uri="{FF2B5EF4-FFF2-40B4-BE49-F238E27FC236}">
                <a16:creationId xmlns:a16="http://schemas.microsoft.com/office/drawing/2014/main" id="{8D850F69-C027-B3A9-FB6B-220F0B050494}"/>
              </a:ext>
            </a:extLst>
          </p:cNvPr>
          <p:cNvSpPr/>
          <p:nvPr/>
        </p:nvSpPr>
        <p:spPr>
          <a:xfrm>
            <a:off x="329113" y="3775203"/>
            <a:ext cx="2341085" cy="5585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Fluids</a:t>
            </a:r>
          </a:p>
        </p:txBody>
      </p:sp>
      <p:sp>
        <p:nvSpPr>
          <p:cNvPr id="75" name="Rechteck 74">
            <a:extLst>
              <a:ext uri="{FF2B5EF4-FFF2-40B4-BE49-F238E27FC236}">
                <a16:creationId xmlns:a16="http://schemas.microsoft.com/office/drawing/2014/main" id="{4B81CB5E-F090-3E21-87F2-C6A759A175DB}"/>
              </a:ext>
            </a:extLst>
          </p:cNvPr>
          <p:cNvSpPr/>
          <p:nvPr/>
        </p:nvSpPr>
        <p:spPr>
          <a:xfrm>
            <a:off x="334698" y="3842223"/>
            <a:ext cx="2329915" cy="558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Hydraulic/Pneumatic Connection</a:t>
            </a:r>
          </a:p>
        </p:txBody>
      </p:sp>
      <p:cxnSp>
        <p:nvCxnSpPr>
          <p:cNvPr id="76" name="Verbinder: gewinkelt 75">
            <a:extLst>
              <a:ext uri="{FF2B5EF4-FFF2-40B4-BE49-F238E27FC236}">
                <a16:creationId xmlns:a16="http://schemas.microsoft.com/office/drawing/2014/main" id="{EDD3CA1E-F0F3-E6AE-B521-77246F4B3D26}"/>
              </a:ext>
            </a:extLst>
          </p:cNvPr>
          <p:cNvCxnSpPr>
            <a:stCxn id="75" idx="3"/>
            <a:endCxn id="3" idx="1"/>
          </p:cNvCxnSpPr>
          <p:nvPr/>
        </p:nvCxnSpPr>
        <p:spPr>
          <a:xfrm flipV="1">
            <a:off x="2664613" y="2842513"/>
            <a:ext cx="731260" cy="1027635"/>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7" name="Rechteck 76">
            <a:extLst>
              <a:ext uri="{FF2B5EF4-FFF2-40B4-BE49-F238E27FC236}">
                <a16:creationId xmlns:a16="http://schemas.microsoft.com/office/drawing/2014/main" id="{85E2B4EE-95DE-4BD5-2298-BB55F8A6E510}"/>
              </a:ext>
            </a:extLst>
          </p:cNvPr>
          <p:cNvSpPr/>
          <p:nvPr/>
        </p:nvSpPr>
        <p:spPr>
          <a:xfrm>
            <a:off x="334698" y="3914828"/>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Hydraulic/Pneumatic Port</a:t>
            </a:r>
          </a:p>
        </p:txBody>
      </p:sp>
      <p:cxnSp>
        <p:nvCxnSpPr>
          <p:cNvPr id="78" name="Verbinder: gewinkelt 77">
            <a:extLst>
              <a:ext uri="{FF2B5EF4-FFF2-40B4-BE49-F238E27FC236}">
                <a16:creationId xmlns:a16="http://schemas.microsoft.com/office/drawing/2014/main" id="{26E9991A-D880-D147-4D2D-5BDE41ED3EDD}"/>
              </a:ext>
            </a:extLst>
          </p:cNvPr>
          <p:cNvCxnSpPr>
            <a:stCxn id="77" idx="3"/>
            <a:endCxn id="3" idx="1"/>
          </p:cNvCxnSpPr>
          <p:nvPr/>
        </p:nvCxnSpPr>
        <p:spPr>
          <a:xfrm flipV="1">
            <a:off x="2664613" y="2842513"/>
            <a:ext cx="731260" cy="1100241"/>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9" name="Rechteck 78">
            <a:extLst>
              <a:ext uri="{FF2B5EF4-FFF2-40B4-BE49-F238E27FC236}">
                <a16:creationId xmlns:a16="http://schemas.microsoft.com/office/drawing/2014/main" id="{72EC4F8A-F44B-D90D-D217-4291882C5064}"/>
              </a:ext>
            </a:extLst>
          </p:cNvPr>
          <p:cNvSpPr/>
          <p:nvPr/>
        </p:nvSpPr>
        <p:spPr>
          <a:xfrm>
            <a:off x="323528" y="3987433"/>
            <a:ext cx="2352255" cy="5585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Manufacturing &amp; Supply Chain</a:t>
            </a:r>
          </a:p>
        </p:txBody>
      </p:sp>
      <p:sp>
        <p:nvSpPr>
          <p:cNvPr id="80" name="Rechteck 79">
            <a:extLst>
              <a:ext uri="{FF2B5EF4-FFF2-40B4-BE49-F238E27FC236}">
                <a16:creationId xmlns:a16="http://schemas.microsoft.com/office/drawing/2014/main" id="{92C6C773-449D-97A0-B84E-93F1FA25E884}"/>
              </a:ext>
            </a:extLst>
          </p:cNvPr>
          <p:cNvSpPr/>
          <p:nvPr/>
        </p:nvSpPr>
        <p:spPr>
          <a:xfrm>
            <a:off x="329113" y="4048869"/>
            <a:ext cx="2341085" cy="5585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Manufacturing Process</a:t>
            </a:r>
          </a:p>
        </p:txBody>
      </p:sp>
      <p:sp>
        <p:nvSpPr>
          <p:cNvPr id="81" name="Rechteck 80">
            <a:extLst>
              <a:ext uri="{FF2B5EF4-FFF2-40B4-BE49-F238E27FC236}">
                <a16:creationId xmlns:a16="http://schemas.microsoft.com/office/drawing/2014/main" id="{FBED1902-5377-C6EA-5F0F-C74DB238FE7E}"/>
              </a:ext>
            </a:extLst>
          </p:cNvPr>
          <p:cNvSpPr/>
          <p:nvPr/>
        </p:nvSpPr>
        <p:spPr>
          <a:xfrm>
            <a:off x="334698" y="4115889"/>
            <a:ext cx="2329915" cy="5585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Joining Process</a:t>
            </a:r>
          </a:p>
        </p:txBody>
      </p:sp>
      <p:cxnSp>
        <p:nvCxnSpPr>
          <p:cNvPr id="82" name="Verbinder: gewinkelt 81">
            <a:extLst>
              <a:ext uri="{FF2B5EF4-FFF2-40B4-BE49-F238E27FC236}">
                <a16:creationId xmlns:a16="http://schemas.microsoft.com/office/drawing/2014/main" id="{59038940-21FF-BA80-67A3-169A81AADA08}"/>
              </a:ext>
            </a:extLst>
          </p:cNvPr>
          <p:cNvCxnSpPr>
            <a:stCxn id="81" idx="3"/>
            <a:endCxn id="3" idx="1"/>
          </p:cNvCxnSpPr>
          <p:nvPr/>
        </p:nvCxnSpPr>
        <p:spPr>
          <a:xfrm flipV="1">
            <a:off x="2664613" y="2842513"/>
            <a:ext cx="731260" cy="1301302"/>
          </a:xfrm>
          <a:prstGeom prst="bentConnector3">
            <a:avLst>
              <a:gd name="adj1" fmla="val 5031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3" name="Rechteck 82">
            <a:extLst>
              <a:ext uri="{FF2B5EF4-FFF2-40B4-BE49-F238E27FC236}">
                <a16:creationId xmlns:a16="http://schemas.microsoft.com/office/drawing/2014/main" id="{A875D2A0-9C59-FDF9-2182-64FE6BC9CECE}"/>
              </a:ext>
            </a:extLst>
          </p:cNvPr>
          <p:cNvSpPr/>
          <p:nvPr/>
        </p:nvSpPr>
        <p:spPr>
          <a:xfrm>
            <a:off x="6468218" y="1502090"/>
            <a:ext cx="2352254" cy="2882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Product Verification</a:t>
            </a:r>
          </a:p>
        </p:txBody>
      </p:sp>
      <p:sp>
        <p:nvSpPr>
          <p:cNvPr id="84" name="Rechteck 83">
            <a:extLst>
              <a:ext uri="{FF2B5EF4-FFF2-40B4-BE49-F238E27FC236}">
                <a16:creationId xmlns:a16="http://schemas.microsoft.com/office/drawing/2014/main" id="{6F548A97-B092-13D5-1C45-274FAEEA1129}"/>
              </a:ext>
            </a:extLst>
          </p:cNvPr>
          <p:cNvSpPr/>
          <p:nvPr/>
        </p:nvSpPr>
        <p:spPr>
          <a:xfrm>
            <a:off x="6497044" y="1819180"/>
            <a:ext cx="2294602" cy="2882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Verification Characteristic</a:t>
            </a:r>
          </a:p>
        </p:txBody>
      </p:sp>
      <p:cxnSp>
        <p:nvCxnSpPr>
          <p:cNvPr id="85" name="Verbinder: gewinkelt 84">
            <a:extLst>
              <a:ext uri="{FF2B5EF4-FFF2-40B4-BE49-F238E27FC236}">
                <a16:creationId xmlns:a16="http://schemas.microsoft.com/office/drawing/2014/main" id="{7225CAD5-D1EE-D2B7-76FF-BD4DDE3D2434}"/>
              </a:ext>
            </a:extLst>
          </p:cNvPr>
          <p:cNvCxnSpPr>
            <a:stCxn id="3" idx="3"/>
            <a:endCxn id="84" idx="1"/>
          </p:cNvCxnSpPr>
          <p:nvPr/>
        </p:nvCxnSpPr>
        <p:spPr>
          <a:xfrm flipV="1">
            <a:off x="5748127" y="1963312"/>
            <a:ext cx="748917" cy="879201"/>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6" name="Rechteck 85">
            <a:extLst>
              <a:ext uri="{FF2B5EF4-FFF2-40B4-BE49-F238E27FC236}">
                <a16:creationId xmlns:a16="http://schemas.microsoft.com/office/drawing/2014/main" id="{C9F7B40F-7E29-020E-797F-B56A68C46B35}"/>
              </a:ext>
            </a:extLst>
          </p:cNvPr>
          <p:cNvSpPr/>
          <p:nvPr/>
        </p:nvSpPr>
        <p:spPr>
          <a:xfrm>
            <a:off x="6497044" y="2165096"/>
            <a:ext cx="2294602" cy="2882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Verification Plan</a:t>
            </a:r>
          </a:p>
        </p:txBody>
      </p:sp>
      <p:cxnSp>
        <p:nvCxnSpPr>
          <p:cNvPr id="87" name="Verbinder: gewinkelt 86">
            <a:extLst>
              <a:ext uri="{FF2B5EF4-FFF2-40B4-BE49-F238E27FC236}">
                <a16:creationId xmlns:a16="http://schemas.microsoft.com/office/drawing/2014/main" id="{446E3D51-2031-F211-82F9-BD5A9CFC9ECB}"/>
              </a:ext>
            </a:extLst>
          </p:cNvPr>
          <p:cNvCxnSpPr>
            <a:stCxn id="3" idx="3"/>
            <a:endCxn id="86" idx="1"/>
          </p:cNvCxnSpPr>
          <p:nvPr/>
        </p:nvCxnSpPr>
        <p:spPr>
          <a:xfrm flipV="1">
            <a:off x="5748127" y="2309228"/>
            <a:ext cx="748917" cy="533285"/>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8" name="Rechteck 87">
            <a:extLst>
              <a:ext uri="{FF2B5EF4-FFF2-40B4-BE49-F238E27FC236}">
                <a16:creationId xmlns:a16="http://schemas.microsoft.com/office/drawing/2014/main" id="{68F6A670-7EA9-1C54-8048-11D7C5B5DCB6}"/>
              </a:ext>
            </a:extLst>
          </p:cNvPr>
          <p:cNvSpPr/>
          <p:nvPr/>
        </p:nvSpPr>
        <p:spPr>
          <a:xfrm>
            <a:off x="6497044" y="2511012"/>
            <a:ext cx="2294602" cy="2882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Verification Resource</a:t>
            </a:r>
          </a:p>
        </p:txBody>
      </p:sp>
      <p:cxnSp>
        <p:nvCxnSpPr>
          <p:cNvPr id="89" name="Verbinder: gewinkelt 88">
            <a:extLst>
              <a:ext uri="{FF2B5EF4-FFF2-40B4-BE49-F238E27FC236}">
                <a16:creationId xmlns:a16="http://schemas.microsoft.com/office/drawing/2014/main" id="{B6DAD225-84B1-7391-53D7-8E2E61659C93}"/>
              </a:ext>
            </a:extLst>
          </p:cNvPr>
          <p:cNvCxnSpPr>
            <a:stCxn id="3" idx="3"/>
            <a:endCxn id="88" idx="1"/>
          </p:cNvCxnSpPr>
          <p:nvPr/>
        </p:nvCxnSpPr>
        <p:spPr>
          <a:xfrm flipV="1">
            <a:off x="5748127" y="2655144"/>
            <a:ext cx="748917" cy="187369"/>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0" name="Rechteck 89">
            <a:extLst>
              <a:ext uri="{FF2B5EF4-FFF2-40B4-BE49-F238E27FC236}">
                <a16:creationId xmlns:a16="http://schemas.microsoft.com/office/drawing/2014/main" id="{ADACD64B-F7D2-786E-702B-1AA19593643C}"/>
              </a:ext>
            </a:extLst>
          </p:cNvPr>
          <p:cNvSpPr/>
          <p:nvPr/>
        </p:nvSpPr>
        <p:spPr>
          <a:xfrm>
            <a:off x="6468218" y="2856929"/>
            <a:ext cx="2352254" cy="2882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400">
                <a:solidFill>
                  <a:srgbClr val="000000"/>
                </a:solidFill>
              </a:rPr>
              <a:t>Product Validation</a:t>
            </a:r>
          </a:p>
        </p:txBody>
      </p:sp>
      <p:sp>
        <p:nvSpPr>
          <p:cNvPr id="91" name="Rechteck 90">
            <a:extLst>
              <a:ext uri="{FF2B5EF4-FFF2-40B4-BE49-F238E27FC236}">
                <a16:creationId xmlns:a16="http://schemas.microsoft.com/office/drawing/2014/main" id="{30D2D80A-80A9-1997-8B1E-531ABBD584A7}"/>
              </a:ext>
            </a:extLst>
          </p:cNvPr>
          <p:cNvSpPr/>
          <p:nvPr/>
        </p:nvSpPr>
        <p:spPr>
          <a:xfrm>
            <a:off x="6497044" y="3174018"/>
            <a:ext cx="2294602" cy="2882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Validation Criterium</a:t>
            </a:r>
          </a:p>
        </p:txBody>
      </p:sp>
      <p:cxnSp>
        <p:nvCxnSpPr>
          <p:cNvPr id="92" name="Verbinder: gewinkelt 91">
            <a:extLst>
              <a:ext uri="{FF2B5EF4-FFF2-40B4-BE49-F238E27FC236}">
                <a16:creationId xmlns:a16="http://schemas.microsoft.com/office/drawing/2014/main" id="{BC7800B5-031B-777E-5401-FAA66B03D861}"/>
              </a:ext>
            </a:extLst>
          </p:cNvPr>
          <p:cNvCxnSpPr>
            <a:stCxn id="3" idx="3"/>
            <a:endCxn id="91" idx="1"/>
          </p:cNvCxnSpPr>
          <p:nvPr/>
        </p:nvCxnSpPr>
        <p:spPr>
          <a:xfrm>
            <a:off x="5748127" y="2842513"/>
            <a:ext cx="748917" cy="475637"/>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3" name="Rechteck 92">
            <a:extLst>
              <a:ext uri="{FF2B5EF4-FFF2-40B4-BE49-F238E27FC236}">
                <a16:creationId xmlns:a16="http://schemas.microsoft.com/office/drawing/2014/main" id="{78A5AA24-E3A7-A054-8898-8C004570A99B}"/>
              </a:ext>
            </a:extLst>
          </p:cNvPr>
          <p:cNvSpPr/>
          <p:nvPr/>
        </p:nvSpPr>
        <p:spPr>
          <a:xfrm>
            <a:off x="6497044" y="3519934"/>
            <a:ext cx="2294602" cy="2882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Validation Plan</a:t>
            </a:r>
          </a:p>
        </p:txBody>
      </p:sp>
      <p:cxnSp>
        <p:nvCxnSpPr>
          <p:cNvPr id="94" name="Verbinder: gewinkelt 93">
            <a:extLst>
              <a:ext uri="{FF2B5EF4-FFF2-40B4-BE49-F238E27FC236}">
                <a16:creationId xmlns:a16="http://schemas.microsoft.com/office/drawing/2014/main" id="{8126B6A4-D59E-F42C-6150-A6944AC8D316}"/>
              </a:ext>
            </a:extLst>
          </p:cNvPr>
          <p:cNvCxnSpPr>
            <a:stCxn id="3" idx="3"/>
            <a:endCxn id="93" idx="1"/>
          </p:cNvCxnSpPr>
          <p:nvPr/>
        </p:nvCxnSpPr>
        <p:spPr>
          <a:xfrm>
            <a:off x="5748127" y="2842513"/>
            <a:ext cx="748917" cy="821553"/>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5" name="Rechteck 94">
            <a:extLst>
              <a:ext uri="{FF2B5EF4-FFF2-40B4-BE49-F238E27FC236}">
                <a16:creationId xmlns:a16="http://schemas.microsoft.com/office/drawing/2014/main" id="{3286FB68-59AB-9915-AFD4-AD2C55F26F53}"/>
              </a:ext>
            </a:extLst>
          </p:cNvPr>
          <p:cNvSpPr/>
          <p:nvPr/>
        </p:nvSpPr>
        <p:spPr>
          <a:xfrm>
            <a:off x="6497044" y="3865850"/>
            <a:ext cx="2294602" cy="2882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400">
                <a:solidFill>
                  <a:srgbClr val="000000"/>
                </a:solidFill>
              </a:rPr>
              <a:t>Validation Boundary Condition</a:t>
            </a:r>
          </a:p>
        </p:txBody>
      </p:sp>
      <p:cxnSp>
        <p:nvCxnSpPr>
          <p:cNvPr id="96" name="Verbinder: gewinkelt 95">
            <a:extLst>
              <a:ext uri="{FF2B5EF4-FFF2-40B4-BE49-F238E27FC236}">
                <a16:creationId xmlns:a16="http://schemas.microsoft.com/office/drawing/2014/main" id="{0B81F4AD-5EF7-BFC9-F05D-B2245B390985}"/>
              </a:ext>
            </a:extLst>
          </p:cNvPr>
          <p:cNvCxnSpPr>
            <a:stCxn id="3" idx="3"/>
            <a:endCxn id="95" idx="1"/>
          </p:cNvCxnSpPr>
          <p:nvPr/>
        </p:nvCxnSpPr>
        <p:spPr>
          <a:xfrm>
            <a:off x="5748127" y="2842513"/>
            <a:ext cx="748917" cy="1167469"/>
          </a:xfrm>
          <a:prstGeom prst="bentConnector3">
            <a:avLst>
              <a:gd name="adj1" fmla="val 4973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0930966"/>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en-US">
                <a:hlinkClick r:id="rId6" action="ppaction://hlinksldjump"/>
              </a:rPr>
              <a:t>1.4 Verification &amp; Validation using Test</a:t>
            </a:r>
            <a:r>
              <a:rPr lang="en-US"/>
              <a:t> &gt; 1.4.2 Perform and document Testing</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663921896"/>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335280">
                <a:tc>
                  <a:txBody>
                    <a:bodyPr/>
                    <a:lstStyle/>
                    <a:p>
                      <a:r>
                        <a:rPr lang="en-AU" sz="1100" noProof="0" dirty="0"/>
                        <a:t>Description</a:t>
                      </a:r>
                    </a:p>
                  </a:txBody>
                  <a:tcPr/>
                </a:tc>
                <a:tc>
                  <a:txBody>
                    <a:bodyPr/>
                    <a:lstStyle/>
                    <a:p>
                      <a:r>
                        <a:rPr lang="en-US" sz="1100" b="0" noProof="0"/>
                        <a:t>Testing execution includes scheduling tests, allocating the test rig, executing and documenting the test.</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100" b="0" noProof="0"/>
                        <a:t>Simulation &amp; Test Data Management Tools</a:t>
                      </a:r>
                      <a:endParaRPr lang="en-AU" sz="1100" b="0" noProof="0" dirty="0"/>
                    </a:p>
                  </a:txBody>
                  <a:tcPr/>
                </a:tc>
                <a:extLst>
                  <a:ext uri="{0D108BD9-81ED-4DB2-BD59-A6C34878D82A}">
                    <a16:rowId xmlns:a16="http://schemas.microsoft.com/office/drawing/2014/main" val="3723889216"/>
                  </a:ext>
                </a:extLst>
              </a:tr>
              <a:tr h="502920">
                <a:tc>
                  <a:txBody>
                    <a:bodyPr/>
                    <a:lstStyle/>
                    <a:p>
                      <a:r>
                        <a:rPr lang="en-AU" sz="1100" noProof="0" dirty="0"/>
                        <a:t>Inputs</a:t>
                      </a:r>
                    </a:p>
                  </a:txBody>
                  <a:tcPr/>
                </a:tc>
                <a:tc>
                  <a:txBody>
                    <a:bodyPr/>
                    <a:lstStyle/>
                    <a:p>
                      <a:r>
                        <a:rPr lang="en-AU" sz="1100" b="0" noProof="0"/>
                        <a:t>Mechanical Component, Material, Validation Criterium, Validation Plan, Validation Boundary Condition, Validation Run</a:t>
                      </a:r>
                      <a:endParaRPr lang="en-AU" sz="1100" b="0" noProof="0" dirty="0"/>
                    </a:p>
                  </a:txBody>
                  <a:tcPr/>
                </a:tc>
                <a:extLst>
                  <a:ext uri="{0D108BD9-81ED-4DB2-BD59-A6C34878D82A}">
                    <a16:rowId xmlns:a16="http://schemas.microsoft.com/office/drawing/2014/main" val="2071258178"/>
                  </a:ext>
                </a:extLst>
              </a:tr>
              <a:tr h="33528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Verification Run, Verification Result, Validation Run, Validation Result</a:t>
                      </a: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5E9477E3-80A8-FE64-AB9D-A6B34CB9254A}"/>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3192970640"/>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1 Product Development</a:t>
            </a:r>
            <a:r>
              <a:rPr lang="de-DE"/>
              <a:t> &gt; </a:t>
            </a:r>
            <a:r>
              <a:rPr lang="en-US">
                <a:hlinkClick r:id="rId6" action="ppaction://hlinksldjump"/>
              </a:rPr>
              <a:t>1.4 Verification &amp; Validation using Test</a:t>
            </a:r>
            <a:r>
              <a:rPr lang="en-US"/>
              <a:t> &gt; </a:t>
            </a:r>
            <a:r>
              <a:rPr lang="en-US">
                <a:hlinkClick r:id="rId7" action="ppaction://hlinksldjump"/>
              </a:rPr>
              <a:t>1.4.2 Perform and document Testing</a:t>
            </a:r>
            <a:endParaRPr lang="de-DE" dirty="0"/>
          </a:p>
        </p:txBody>
      </p:sp>
      <p:sp>
        <p:nvSpPr>
          <p:cNvPr id="3" name="Rechteck 2">
            <a:extLst>
              <a:ext uri="{FF2B5EF4-FFF2-40B4-BE49-F238E27FC236}">
                <a16:creationId xmlns:a16="http://schemas.microsoft.com/office/drawing/2014/main" id="{ACAD7594-7158-82CB-19E2-5BB091402939}"/>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en-US" sz="600">
                <a:solidFill>
                  <a:srgbClr val="000000"/>
                </a:solidFill>
                <a:hlinkClick r:id="rId7" action="ppaction://hlinksldjump"/>
              </a:rPr>
              <a:t>1.4.2 Perform and document Testing</a:t>
            </a:r>
            <a:endParaRPr lang="de-DE" sz="600">
              <a:solidFill>
                <a:srgbClr val="000000"/>
              </a:solidFill>
            </a:endParaRPr>
          </a:p>
        </p:txBody>
      </p:sp>
      <p:sp>
        <p:nvSpPr>
          <p:cNvPr id="4" name="Rechteck 3">
            <a:extLst>
              <a:ext uri="{FF2B5EF4-FFF2-40B4-BE49-F238E27FC236}">
                <a16:creationId xmlns:a16="http://schemas.microsoft.com/office/drawing/2014/main" id="{BC5B20C0-4890-4A7B-4743-5AB0B714F52F}"/>
              </a:ext>
            </a:extLst>
          </p:cNvPr>
          <p:cNvSpPr/>
          <p:nvPr/>
        </p:nvSpPr>
        <p:spPr>
          <a:xfrm>
            <a:off x="350988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en-US" sz="600">
                <a:solidFill>
                  <a:srgbClr val="000000"/>
                </a:solidFill>
              </a:rPr>
              <a:t>Simulation &amp; Test Data Management Tools</a:t>
            </a:r>
            <a:endParaRPr lang="de-DE" sz="600">
              <a:solidFill>
                <a:srgbClr val="000000"/>
              </a:solidFill>
            </a:endParaRPr>
          </a:p>
        </p:txBody>
      </p:sp>
      <p:cxnSp>
        <p:nvCxnSpPr>
          <p:cNvPr id="5" name="Verbinder: gewinkelt 4">
            <a:extLst>
              <a:ext uri="{FF2B5EF4-FFF2-40B4-BE49-F238E27FC236}">
                <a16:creationId xmlns:a16="http://schemas.microsoft.com/office/drawing/2014/main" id="{DDAA4493-5613-CEC9-39E2-114178D0D382}"/>
              </a:ext>
            </a:extLst>
          </p:cNvPr>
          <p:cNvCxnSpPr>
            <a:stCxn id="4" idx="0"/>
            <a:endCxn id="3" idx="2"/>
          </p:cNvCxnSpPr>
          <p:nvPr/>
        </p:nvCxnSpPr>
        <p:spPr>
          <a:xfrm rot="5400000" flipH="1" flipV="1">
            <a:off x="3991800" y="3602735"/>
            <a:ext cx="1160400" cy="1270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7D02D182-7B32-6EC8-B2CF-11E5FCCAD303}"/>
              </a:ext>
            </a:extLst>
          </p:cNvPr>
          <p:cNvSpPr/>
          <p:nvPr/>
        </p:nvSpPr>
        <p:spPr>
          <a:xfrm>
            <a:off x="323528" y="1502091"/>
            <a:ext cx="2352255" cy="25054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8" name="Rechteck 7">
            <a:extLst>
              <a:ext uri="{FF2B5EF4-FFF2-40B4-BE49-F238E27FC236}">
                <a16:creationId xmlns:a16="http://schemas.microsoft.com/office/drawing/2014/main" id="{DECFCDB4-A44C-C19E-48BC-C669875608B3}"/>
              </a:ext>
            </a:extLst>
          </p:cNvPr>
          <p:cNvSpPr/>
          <p:nvPr/>
        </p:nvSpPr>
        <p:spPr>
          <a:xfrm>
            <a:off x="348583" y="1777692"/>
            <a:ext cx="2302145" cy="25054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9" name="Rechteck 8">
            <a:extLst>
              <a:ext uri="{FF2B5EF4-FFF2-40B4-BE49-F238E27FC236}">
                <a16:creationId xmlns:a16="http://schemas.microsoft.com/office/drawing/2014/main" id="{F1B186AE-1BE1-E321-3686-1A719F2D85D4}"/>
              </a:ext>
            </a:extLst>
          </p:cNvPr>
          <p:cNvSpPr/>
          <p:nvPr/>
        </p:nvSpPr>
        <p:spPr>
          <a:xfrm>
            <a:off x="373637" y="2078348"/>
            <a:ext cx="2252036" cy="2505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0" name="Verbinder: gewinkelt 9">
            <a:extLst>
              <a:ext uri="{FF2B5EF4-FFF2-40B4-BE49-F238E27FC236}">
                <a16:creationId xmlns:a16="http://schemas.microsoft.com/office/drawing/2014/main" id="{291EA458-2040-71FB-7730-55CD6DE23671}"/>
              </a:ext>
            </a:extLst>
          </p:cNvPr>
          <p:cNvCxnSpPr>
            <a:stCxn id="9" idx="3"/>
            <a:endCxn id="3" idx="1"/>
          </p:cNvCxnSpPr>
          <p:nvPr/>
        </p:nvCxnSpPr>
        <p:spPr>
          <a:xfrm>
            <a:off x="2625673" y="2203621"/>
            <a:ext cx="770200" cy="638892"/>
          </a:xfrm>
          <a:prstGeom prst="bentConnector3">
            <a:avLst>
              <a:gd name="adj1" fmla="val 5142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57DAC076-40EA-0987-CE60-A37DA01C4C6E}"/>
              </a:ext>
            </a:extLst>
          </p:cNvPr>
          <p:cNvSpPr/>
          <p:nvPr/>
        </p:nvSpPr>
        <p:spPr>
          <a:xfrm>
            <a:off x="373637" y="2404058"/>
            <a:ext cx="2252036" cy="2505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2" name="Verbinder: gewinkelt 11">
            <a:extLst>
              <a:ext uri="{FF2B5EF4-FFF2-40B4-BE49-F238E27FC236}">
                <a16:creationId xmlns:a16="http://schemas.microsoft.com/office/drawing/2014/main" id="{236BDED5-28EA-E165-746A-65AB0CB03FB1}"/>
              </a:ext>
            </a:extLst>
          </p:cNvPr>
          <p:cNvCxnSpPr>
            <a:stCxn id="11" idx="3"/>
            <a:endCxn id="3" idx="1"/>
          </p:cNvCxnSpPr>
          <p:nvPr/>
        </p:nvCxnSpPr>
        <p:spPr>
          <a:xfrm>
            <a:off x="2625673" y="2529332"/>
            <a:ext cx="770200" cy="313181"/>
          </a:xfrm>
          <a:prstGeom prst="bentConnector3">
            <a:avLst>
              <a:gd name="adj1" fmla="val 5142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BF7B0F25-FA68-5460-9AE1-73038B8D036B}"/>
              </a:ext>
            </a:extLst>
          </p:cNvPr>
          <p:cNvSpPr/>
          <p:nvPr/>
        </p:nvSpPr>
        <p:spPr>
          <a:xfrm>
            <a:off x="323528" y="2729769"/>
            <a:ext cx="2352255" cy="25054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Validation</a:t>
            </a:r>
          </a:p>
        </p:txBody>
      </p:sp>
      <p:sp>
        <p:nvSpPr>
          <p:cNvPr id="14" name="Rechteck 13">
            <a:extLst>
              <a:ext uri="{FF2B5EF4-FFF2-40B4-BE49-F238E27FC236}">
                <a16:creationId xmlns:a16="http://schemas.microsoft.com/office/drawing/2014/main" id="{938FA5BE-7630-C493-03F0-28E4E6502109}"/>
              </a:ext>
            </a:extLst>
          </p:cNvPr>
          <p:cNvSpPr/>
          <p:nvPr/>
        </p:nvSpPr>
        <p:spPr>
          <a:xfrm>
            <a:off x="348583" y="3005370"/>
            <a:ext cx="2302145" cy="2505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Criterium</a:t>
            </a:r>
          </a:p>
        </p:txBody>
      </p:sp>
      <p:cxnSp>
        <p:nvCxnSpPr>
          <p:cNvPr id="15" name="Verbinder: gewinkelt 14">
            <a:extLst>
              <a:ext uri="{FF2B5EF4-FFF2-40B4-BE49-F238E27FC236}">
                <a16:creationId xmlns:a16="http://schemas.microsoft.com/office/drawing/2014/main" id="{EB1BA160-EBD9-CC96-7517-90F4CE18E823}"/>
              </a:ext>
            </a:extLst>
          </p:cNvPr>
          <p:cNvCxnSpPr>
            <a:stCxn id="14" idx="3"/>
            <a:endCxn id="3" idx="1"/>
          </p:cNvCxnSpPr>
          <p:nvPr/>
        </p:nvCxnSpPr>
        <p:spPr>
          <a:xfrm flipV="1">
            <a:off x="2650728" y="2842513"/>
            <a:ext cx="745145" cy="288131"/>
          </a:xfrm>
          <a:prstGeom prst="bentConnector3">
            <a:avLst>
              <a:gd name="adj1" fmla="val 507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87E00A07-358D-B616-D258-F80DA33E0B49}"/>
              </a:ext>
            </a:extLst>
          </p:cNvPr>
          <p:cNvSpPr/>
          <p:nvPr/>
        </p:nvSpPr>
        <p:spPr>
          <a:xfrm>
            <a:off x="348583" y="3306026"/>
            <a:ext cx="2302145" cy="2505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Plan</a:t>
            </a:r>
          </a:p>
        </p:txBody>
      </p:sp>
      <p:cxnSp>
        <p:nvCxnSpPr>
          <p:cNvPr id="17" name="Verbinder: gewinkelt 16">
            <a:extLst>
              <a:ext uri="{FF2B5EF4-FFF2-40B4-BE49-F238E27FC236}">
                <a16:creationId xmlns:a16="http://schemas.microsoft.com/office/drawing/2014/main" id="{5E8CDE7D-13E0-725D-9AF2-886D39FC7960}"/>
              </a:ext>
            </a:extLst>
          </p:cNvPr>
          <p:cNvCxnSpPr>
            <a:stCxn id="16" idx="3"/>
            <a:endCxn id="3" idx="1"/>
          </p:cNvCxnSpPr>
          <p:nvPr/>
        </p:nvCxnSpPr>
        <p:spPr>
          <a:xfrm flipV="1">
            <a:off x="2650728" y="2842513"/>
            <a:ext cx="745145" cy="588787"/>
          </a:xfrm>
          <a:prstGeom prst="bentConnector3">
            <a:avLst>
              <a:gd name="adj1" fmla="val 507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F24CC673-4EE1-1E79-71DF-D67ACD4C91F4}"/>
              </a:ext>
            </a:extLst>
          </p:cNvPr>
          <p:cNvSpPr/>
          <p:nvPr/>
        </p:nvSpPr>
        <p:spPr>
          <a:xfrm>
            <a:off x="348583" y="3606682"/>
            <a:ext cx="2302145" cy="2505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Boundary Condition</a:t>
            </a:r>
          </a:p>
        </p:txBody>
      </p:sp>
      <p:cxnSp>
        <p:nvCxnSpPr>
          <p:cNvPr id="19" name="Verbinder: gewinkelt 18">
            <a:extLst>
              <a:ext uri="{FF2B5EF4-FFF2-40B4-BE49-F238E27FC236}">
                <a16:creationId xmlns:a16="http://schemas.microsoft.com/office/drawing/2014/main" id="{42A037CA-D145-4761-476D-35D0A2EBBBFD}"/>
              </a:ext>
            </a:extLst>
          </p:cNvPr>
          <p:cNvCxnSpPr>
            <a:stCxn id="18" idx="3"/>
            <a:endCxn id="3" idx="1"/>
          </p:cNvCxnSpPr>
          <p:nvPr/>
        </p:nvCxnSpPr>
        <p:spPr>
          <a:xfrm flipV="1">
            <a:off x="2650728" y="2842513"/>
            <a:ext cx="745145" cy="889443"/>
          </a:xfrm>
          <a:prstGeom prst="bentConnector3">
            <a:avLst>
              <a:gd name="adj1" fmla="val 507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6ECE9961-7B07-187A-85E0-780F2E58620A}"/>
              </a:ext>
            </a:extLst>
          </p:cNvPr>
          <p:cNvSpPr/>
          <p:nvPr/>
        </p:nvSpPr>
        <p:spPr>
          <a:xfrm>
            <a:off x="348583" y="3907338"/>
            <a:ext cx="2302145" cy="2505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Run</a:t>
            </a:r>
          </a:p>
        </p:txBody>
      </p:sp>
      <p:cxnSp>
        <p:nvCxnSpPr>
          <p:cNvPr id="21" name="Verbinder: gewinkelt 20">
            <a:extLst>
              <a:ext uri="{FF2B5EF4-FFF2-40B4-BE49-F238E27FC236}">
                <a16:creationId xmlns:a16="http://schemas.microsoft.com/office/drawing/2014/main" id="{51879548-D57D-A5C8-1A43-82197A86ADFE}"/>
              </a:ext>
            </a:extLst>
          </p:cNvPr>
          <p:cNvCxnSpPr>
            <a:stCxn id="20" idx="3"/>
            <a:endCxn id="3" idx="1"/>
          </p:cNvCxnSpPr>
          <p:nvPr/>
        </p:nvCxnSpPr>
        <p:spPr>
          <a:xfrm flipV="1">
            <a:off x="2650728" y="2842513"/>
            <a:ext cx="745145" cy="1190099"/>
          </a:xfrm>
          <a:prstGeom prst="bentConnector3">
            <a:avLst>
              <a:gd name="adj1" fmla="val 507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2AFD72ED-5BE8-0E6A-6FBD-673F93579E99}"/>
              </a:ext>
            </a:extLst>
          </p:cNvPr>
          <p:cNvSpPr/>
          <p:nvPr/>
        </p:nvSpPr>
        <p:spPr>
          <a:xfrm>
            <a:off x="6468218" y="1600360"/>
            <a:ext cx="2352254"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Verification</a:t>
            </a:r>
          </a:p>
        </p:txBody>
      </p:sp>
      <p:sp>
        <p:nvSpPr>
          <p:cNvPr id="23" name="Rechteck 22">
            <a:extLst>
              <a:ext uri="{FF2B5EF4-FFF2-40B4-BE49-F238E27FC236}">
                <a16:creationId xmlns:a16="http://schemas.microsoft.com/office/drawing/2014/main" id="{2779E9EA-29FC-D044-95F2-EA97FDC1E2BA}"/>
              </a:ext>
            </a:extLst>
          </p:cNvPr>
          <p:cNvSpPr/>
          <p:nvPr/>
        </p:nvSpPr>
        <p:spPr>
          <a:xfrm>
            <a:off x="6504222" y="1996409"/>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Verification Run</a:t>
            </a:r>
          </a:p>
        </p:txBody>
      </p:sp>
      <p:cxnSp>
        <p:nvCxnSpPr>
          <p:cNvPr id="24" name="Verbinder: gewinkelt 23">
            <a:extLst>
              <a:ext uri="{FF2B5EF4-FFF2-40B4-BE49-F238E27FC236}">
                <a16:creationId xmlns:a16="http://schemas.microsoft.com/office/drawing/2014/main" id="{ACEE11B7-D92B-C437-856B-E53C059FA0B9}"/>
              </a:ext>
            </a:extLst>
          </p:cNvPr>
          <p:cNvCxnSpPr>
            <a:stCxn id="3" idx="3"/>
            <a:endCxn id="23" idx="1"/>
          </p:cNvCxnSpPr>
          <p:nvPr/>
        </p:nvCxnSpPr>
        <p:spPr>
          <a:xfrm flipV="1">
            <a:off x="5748127" y="2176432"/>
            <a:ext cx="756095" cy="666081"/>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808C1E98-48BF-3B4C-25C1-68EADC7B6962}"/>
              </a:ext>
            </a:extLst>
          </p:cNvPr>
          <p:cNvSpPr/>
          <p:nvPr/>
        </p:nvSpPr>
        <p:spPr>
          <a:xfrm>
            <a:off x="6504222" y="2428463"/>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Verification Result</a:t>
            </a:r>
          </a:p>
        </p:txBody>
      </p:sp>
      <p:cxnSp>
        <p:nvCxnSpPr>
          <p:cNvPr id="26" name="Verbinder: gewinkelt 25">
            <a:extLst>
              <a:ext uri="{FF2B5EF4-FFF2-40B4-BE49-F238E27FC236}">
                <a16:creationId xmlns:a16="http://schemas.microsoft.com/office/drawing/2014/main" id="{61AD49D6-C70B-87F6-D0D3-2CD52EB87B24}"/>
              </a:ext>
            </a:extLst>
          </p:cNvPr>
          <p:cNvCxnSpPr>
            <a:stCxn id="3" idx="3"/>
            <a:endCxn id="25" idx="1"/>
          </p:cNvCxnSpPr>
          <p:nvPr/>
        </p:nvCxnSpPr>
        <p:spPr>
          <a:xfrm flipV="1">
            <a:off x="5748127" y="2608486"/>
            <a:ext cx="756095" cy="234027"/>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046F29B7-663A-B52A-22A1-5FACDF354030}"/>
              </a:ext>
            </a:extLst>
          </p:cNvPr>
          <p:cNvSpPr/>
          <p:nvPr/>
        </p:nvSpPr>
        <p:spPr>
          <a:xfrm>
            <a:off x="6468218" y="2860517"/>
            <a:ext cx="2352254" cy="36004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Validation</a:t>
            </a:r>
          </a:p>
        </p:txBody>
      </p:sp>
      <p:sp>
        <p:nvSpPr>
          <p:cNvPr id="28" name="Rechteck 27">
            <a:extLst>
              <a:ext uri="{FF2B5EF4-FFF2-40B4-BE49-F238E27FC236}">
                <a16:creationId xmlns:a16="http://schemas.microsoft.com/office/drawing/2014/main" id="{67245B3A-3282-A0C4-5166-640F66759283}"/>
              </a:ext>
            </a:extLst>
          </p:cNvPr>
          <p:cNvSpPr/>
          <p:nvPr/>
        </p:nvSpPr>
        <p:spPr>
          <a:xfrm>
            <a:off x="6504222" y="3256567"/>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Run</a:t>
            </a:r>
          </a:p>
        </p:txBody>
      </p:sp>
      <p:cxnSp>
        <p:nvCxnSpPr>
          <p:cNvPr id="29" name="Verbinder: gewinkelt 28">
            <a:extLst>
              <a:ext uri="{FF2B5EF4-FFF2-40B4-BE49-F238E27FC236}">
                <a16:creationId xmlns:a16="http://schemas.microsoft.com/office/drawing/2014/main" id="{E5D2E506-B6ED-0241-FF82-451FC89BE0E7}"/>
              </a:ext>
            </a:extLst>
          </p:cNvPr>
          <p:cNvCxnSpPr>
            <a:stCxn id="3" idx="3"/>
            <a:endCxn id="28" idx="1"/>
          </p:cNvCxnSpPr>
          <p:nvPr/>
        </p:nvCxnSpPr>
        <p:spPr>
          <a:xfrm>
            <a:off x="5748127" y="2842513"/>
            <a:ext cx="756095" cy="594077"/>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0" name="Rechteck 29">
            <a:extLst>
              <a:ext uri="{FF2B5EF4-FFF2-40B4-BE49-F238E27FC236}">
                <a16:creationId xmlns:a16="http://schemas.microsoft.com/office/drawing/2014/main" id="{C4A29A90-0BD6-828E-30A8-58B418005F59}"/>
              </a:ext>
            </a:extLst>
          </p:cNvPr>
          <p:cNvSpPr/>
          <p:nvPr/>
        </p:nvSpPr>
        <p:spPr>
          <a:xfrm>
            <a:off x="6504222" y="3688621"/>
            <a:ext cx="2280246"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Validation Result</a:t>
            </a:r>
          </a:p>
        </p:txBody>
      </p:sp>
      <p:cxnSp>
        <p:nvCxnSpPr>
          <p:cNvPr id="31" name="Verbinder: gewinkelt 30">
            <a:extLst>
              <a:ext uri="{FF2B5EF4-FFF2-40B4-BE49-F238E27FC236}">
                <a16:creationId xmlns:a16="http://schemas.microsoft.com/office/drawing/2014/main" id="{075A56DD-7B75-A35B-2A0D-5595D97787F2}"/>
              </a:ext>
            </a:extLst>
          </p:cNvPr>
          <p:cNvCxnSpPr>
            <a:stCxn id="3" idx="3"/>
            <a:endCxn id="30" idx="1"/>
          </p:cNvCxnSpPr>
          <p:nvPr/>
        </p:nvCxnSpPr>
        <p:spPr>
          <a:xfrm>
            <a:off x="5748127" y="2842513"/>
            <a:ext cx="756095" cy="1026131"/>
          </a:xfrm>
          <a:prstGeom prst="bentConnector3">
            <a:avLst>
              <a:gd name="adj1" fmla="val 4967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496824"/>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normAutofit fontScale="90000"/>
          </a:bodyPr>
          <a:lstStyle/>
          <a:p>
            <a:r>
              <a:rPr lang="de-DE" sz="2000">
                <a:hlinkClick r:id="rId2" action="ppaction://hlinksldjump"/>
              </a:rPr>
              <a:t>◆</a:t>
            </a:r>
            <a:r>
              <a:rPr lang="de-DE" sz="2000"/>
              <a:t> &gt; </a:t>
            </a:r>
            <a:r>
              <a:rPr lang="de-DE" sz="2000">
                <a:hlinkClick r:id="rId3" action="ppaction://hlinksldjump"/>
              </a:rPr>
              <a:t>Digital Data Package</a:t>
            </a:r>
            <a:r>
              <a:rPr lang="de-DE" sz="2000"/>
              <a:t> &gt; </a:t>
            </a:r>
            <a:r>
              <a:rPr lang="de-DE" sz="2000">
                <a:hlinkClick r:id="rId4" action="ppaction://hlinksldjump"/>
              </a:rPr>
              <a:t>2 Collaboration Use-Cases</a:t>
            </a:r>
            <a:r>
              <a:rPr lang="de-DE" sz="2000"/>
              <a:t> &gt; 2 Production Development</a:t>
            </a:r>
            <a:r>
              <a:rPr lang="de-DE"/>
              <a:t>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787182573"/>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838200">
                <a:tc>
                  <a:txBody>
                    <a:bodyPr/>
                    <a:lstStyle/>
                    <a:p>
                      <a:r>
                        <a:rPr lang="en-US" sz="1100" b="0" noProof="0"/>
                        <a:t>The manufacturing or production engineer's primary focus is to turn raw material into an updated or new product in the most effective, efficient &amp; economic way possible.</a:t>
                      </a:r>
                    </a:p>
                    <a:p>
                      <a:r>
                        <a:rPr lang="en-US" sz="1100" b="0" noProof="0"/>
                        <a:t>Manufacturing Engineering is based on core industrial engineering and mechanical engineering skills, adding important elements from mechatronics, commerce, economics and business management.</a:t>
                      </a:r>
                    </a:p>
                    <a:p>
                      <a:r>
                        <a:rPr lang="en-US" sz="1100" b="0" noProof="0"/>
                        <a:t>Source: https://en.wikipedia.org/wiki/Manufacturing_engineering</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B1658980-F2EC-3375-905B-9DFD464EDCBD}"/>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65BBC2F8-B453-E9F9-C287-499E5937822F}"/>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5896" y="1779662"/>
            <a:ext cx="979206" cy="979206"/>
          </a:xfrm>
          <a:prstGeom prst="rect">
            <a:avLst/>
          </a:prstGeom>
        </p:spPr>
      </p:pic>
      <p:sp>
        <p:nvSpPr>
          <p:cNvPr id="10" name="Rechteck 9">
            <a:extLst>
              <a:ext uri="{FF2B5EF4-FFF2-40B4-BE49-F238E27FC236}">
                <a16:creationId xmlns:a16="http://schemas.microsoft.com/office/drawing/2014/main" id="{244DEC71-0AC2-10ED-5F8A-269BE8D17AF1}"/>
              </a:ext>
            </a:extLst>
          </p:cNvPr>
          <p:cNvSpPr/>
          <p:nvPr/>
        </p:nvSpPr>
        <p:spPr>
          <a:xfrm>
            <a:off x="3635896"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2.1 Process Planning</a:t>
            </a:r>
          </a:p>
        </p:txBody>
      </p:sp>
      <p:pic>
        <p:nvPicPr>
          <p:cNvPr id="12" name="Grafik 11">
            <a:extLst>
              <a:ext uri="{FF2B5EF4-FFF2-40B4-BE49-F238E27FC236}">
                <a16:creationId xmlns:a16="http://schemas.microsoft.com/office/drawing/2014/main" id="{CA454364-BC86-1B9F-B4E3-64A0F335F39D}"/>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723115" y="1779662"/>
            <a:ext cx="979206" cy="979206"/>
          </a:xfrm>
          <a:prstGeom prst="rect">
            <a:avLst/>
          </a:prstGeom>
        </p:spPr>
      </p:pic>
      <p:sp>
        <p:nvSpPr>
          <p:cNvPr id="13" name="Rechteck 12">
            <a:extLst>
              <a:ext uri="{FF2B5EF4-FFF2-40B4-BE49-F238E27FC236}">
                <a16:creationId xmlns:a16="http://schemas.microsoft.com/office/drawing/2014/main" id="{B6796EF1-5EA5-8D12-19B3-5C74832D0C34}"/>
              </a:ext>
            </a:extLst>
          </p:cNvPr>
          <p:cNvSpPr/>
          <p:nvPr/>
        </p:nvSpPr>
        <p:spPr>
          <a:xfrm>
            <a:off x="4723115"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2.2 Inspection Planning</a:t>
            </a:r>
          </a:p>
        </p:txBody>
      </p:sp>
      <p:pic>
        <p:nvPicPr>
          <p:cNvPr id="15" name="Grafik 14">
            <a:extLst>
              <a:ext uri="{FF2B5EF4-FFF2-40B4-BE49-F238E27FC236}">
                <a16:creationId xmlns:a16="http://schemas.microsoft.com/office/drawing/2014/main" id="{E8104F2A-AA8A-E372-03F5-ED72F1969C80}"/>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810334" y="1779662"/>
            <a:ext cx="979206" cy="979206"/>
          </a:xfrm>
          <a:prstGeom prst="rect">
            <a:avLst/>
          </a:prstGeom>
        </p:spPr>
      </p:pic>
      <p:sp>
        <p:nvSpPr>
          <p:cNvPr id="16" name="Rechteck 15">
            <a:extLst>
              <a:ext uri="{FF2B5EF4-FFF2-40B4-BE49-F238E27FC236}">
                <a16:creationId xmlns:a16="http://schemas.microsoft.com/office/drawing/2014/main" id="{FC3D0811-7F7F-39BD-1529-641657E4AF2F}"/>
              </a:ext>
            </a:extLst>
          </p:cNvPr>
          <p:cNvSpPr/>
          <p:nvPr/>
        </p:nvSpPr>
        <p:spPr>
          <a:xfrm>
            <a:off x="5810334"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2.3 Cost Calculation</a:t>
            </a:r>
          </a:p>
        </p:txBody>
      </p:sp>
      <p:pic>
        <p:nvPicPr>
          <p:cNvPr id="18" name="Grafik 17">
            <a:extLst>
              <a:ext uri="{FF2B5EF4-FFF2-40B4-BE49-F238E27FC236}">
                <a16:creationId xmlns:a16="http://schemas.microsoft.com/office/drawing/2014/main" id="{8F09F5F3-7A0D-EF19-3C53-E3A60FE18C94}"/>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6897553" y="1779662"/>
            <a:ext cx="979206" cy="979206"/>
          </a:xfrm>
          <a:prstGeom prst="rect">
            <a:avLst/>
          </a:prstGeom>
        </p:spPr>
      </p:pic>
      <p:sp>
        <p:nvSpPr>
          <p:cNvPr id="19" name="Rechteck 18">
            <a:extLst>
              <a:ext uri="{FF2B5EF4-FFF2-40B4-BE49-F238E27FC236}">
                <a16:creationId xmlns:a16="http://schemas.microsoft.com/office/drawing/2014/main" id="{531CEDBC-0762-EE00-DCE9-2FE0ADB962E2}"/>
              </a:ext>
            </a:extLst>
          </p:cNvPr>
          <p:cNvSpPr/>
          <p:nvPr/>
        </p:nvSpPr>
        <p:spPr>
          <a:xfrm>
            <a:off x="6897553"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2.4 Plant Layout</a:t>
            </a:r>
          </a:p>
        </p:txBody>
      </p:sp>
      <p:pic>
        <p:nvPicPr>
          <p:cNvPr id="21" name="Grafik 20">
            <a:extLst>
              <a:ext uri="{FF2B5EF4-FFF2-40B4-BE49-F238E27FC236}">
                <a16:creationId xmlns:a16="http://schemas.microsoft.com/office/drawing/2014/main" id="{FD4D56C3-0A01-B147-8101-B55731FE8784}"/>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7984772" y="1779662"/>
            <a:ext cx="979206" cy="979206"/>
          </a:xfrm>
          <a:prstGeom prst="rect">
            <a:avLst/>
          </a:prstGeom>
        </p:spPr>
      </p:pic>
      <p:sp>
        <p:nvSpPr>
          <p:cNvPr id="22" name="Rechteck 21">
            <a:extLst>
              <a:ext uri="{FF2B5EF4-FFF2-40B4-BE49-F238E27FC236}">
                <a16:creationId xmlns:a16="http://schemas.microsoft.com/office/drawing/2014/main" id="{CFBDCDFB-51D9-2364-E11F-C41FF31EAA0C}"/>
              </a:ext>
            </a:extLst>
          </p:cNvPr>
          <p:cNvSpPr/>
          <p:nvPr/>
        </p:nvSpPr>
        <p:spPr>
          <a:xfrm>
            <a:off x="7984772" y="2830877"/>
            <a:ext cx="979206" cy="195841"/>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700">
                <a:solidFill>
                  <a:srgbClr val="000000"/>
                </a:solidFill>
              </a:rPr>
              <a:t>2.5 Tools &amp; Equipment Design</a:t>
            </a:r>
          </a:p>
        </p:txBody>
      </p:sp>
    </p:spTree>
    <p:extLst>
      <p:ext uri="{BB962C8B-B14F-4D97-AF65-F5344CB8AC3E}">
        <p14:creationId xmlns:p14="http://schemas.microsoft.com/office/powerpoint/2010/main" val="168030635"/>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2.1 Process Planning</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2287960999"/>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950" noProof="0" dirty="0"/>
                        <a:t>Description</a:t>
                      </a:r>
                    </a:p>
                  </a:txBody>
                  <a:tcPr/>
                </a:tc>
                <a:tc>
                  <a:txBody>
                    <a:bodyPr/>
                    <a:lstStyle/>
                    <a:p>
                      <a:r>
                        <a:rPr lang="en-US" sz="950" b="0" noProof="0"/>
                        <a:t>The task in the manufacturing process planning domain is to find a plan to manufacture a set of parts.</a:t>
                      </a:r>
                    </a:p>
                    <a:p>
                      <a:r>
                        <a:rPr lang="en-US" sz="950" b="0" noProof="0"/>
                        <a:t>Source: https://www.cs.cmu.edu/afs/cs/project/jair/pub/volume15/ambite01a-html/node23.html</a:t>
                      </a:r>
                      <a:endParaRPr lang="en-AU" sz="950" b="0" noProof="0" dirty="0"/>
                    </a:p>
                  </a:txBody>
                  <a:tcPr/>
                </a:tc>
                <a:extLst>
                  <a:ext uri="{0D108BD9-81ED-4DB2-BD59-A6C34878D82A}">
                    <a16:rowId xmlns:a16="http://schemas.microsoft.com/office/drawing/2014/main" val="265767748"/>
                  </a:ext>
                </a:extLst>
              </a:tr>
              <a:tr h="0">
                <a:tc>
                  <a:txBody>
                    <a:bodyPr/>
                    <a:lstStyle/>
                    <a:p>
                      <a:r>
                        <a:rPr lang="en-AU" sz="950" noProof="0" dirty="0"/>
                        <a:t>Roles</a:t>
                      </a:r>
                    </a:p>
                  </a:txBody>
                  <a:tcPr/>
                </a:tc>
                <a:tc>
                  <a:txBody>
                    <a:bodyPr/>
                    <a:lstStyle/>
                    <a:p>
                      <a:endParaRPr lang="en-AU" sz="950" b="0" noProof="0" dirty="0"/>
                    </a:p>
                  </a:txBody>
                  <a:tcPr/>
                </a:tc>
                <a:extLst>
                  <a:ext uri="{0D108BD9-81ED-4DB2-BD59-A6C34878D82A}">
                    <a16:rowId xmlns:a16="http://schemas.microsoft.com/office/drawing/2014/main" val="4228250567"/>
                  </a:ext>
                </a:extLst>
              </a:tr>
              <a:tr h="0">
                <a:tc>
                  <a:txBody>
                    <a:bodyPr/>
                    <a:lstStyle/>
                    <a:p>
                      <a:r>
                        <a:rPr lang="en-AU" sz="95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50" b="0" noProof="0" dirty="0"/>
                    </a:p>
                  </a:txBody>
                  <a:tcPr/>
                </a:tc>
                <a:extLst>
                  <a:ext uri="{0D108BD9-81ED-4DB2-BD59-A6C34878D82A}">
                    <a16:rowId xmlns:a16="http://schemas.microsoft.com/office/drawing/2014/main" val="234396257"/>
                  </a:ext>
                </a:extLst>
              </a:tr>
              <a:tr h="0">
                <a:tc>
                  <a:txBody>
                    <a:bodyPr/>
                    <a:lstStyle/>
                    <a:p>
                      <a:r>
                        <a:rPr lang="en-AU" sz="95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50" b="0" noProof="0" dirty="0"/>
                    </a:p>
                  </a:txBody>
                  <a:tcPr/>
                </a:tc>
                <a:extLst>
                  <a:ext uri="{0D108BD9-81ED-4DB2-BD59-A6C34878D82A}">
                    <a16:rowId xmlns:a16="http://schemas.microsoft.com/office/drawing/2014/main" val="929043427"/>
                  </a:ext>
                </a:extLst>
              </a:tr>
              <a:tr h="0">
                <a:tc>
                  <a:txBody>
                    <a:bodyPr/>
                    <a:lstStyle/>
                    <a:p>
                      <a:r>
                        <a:rPr lang="en-AU" sz="95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950" b="0" noProof="0"/>
                        <a:t>ERP Systems, PDM Systems, Production Planning Systems</a:t>
                      </a:r>
                      <a:endParaRPr lang="en-AU" sz="950" b="0" noProof="0" dirty="0"/>
                    </a:p>
                  </a:txBody>
                  <a:tcPr/>
                </a:tc>
                <a:extLst>
                  <a:ext uri="{0D108BD9-81ED-4DB2-BD59-A6C34878D82A}">
                    <a16:rowId xmlns:a16="http://schemas.microsoft.com/office/drawing/2014/main" val="3723889216"/>
                  </a:ext>
                </a:extLst>
              </a:tr>
              <a:tr h="0">
                <a:tc>
                  <a:txBody>
                    <a:bodyPr/>
                    <a:lstStyle/>
                    <a:p>
                      <a:r>
                        <a:rPr lang="en-AU" sz="950" noProof="0" dirty="0"/>
                        <a:t>Inputs</a:t>
                      </a:r>
                    </a:p>
                  </a:txBody>
                  <a:tcPr/>
                </a:tc>
                <a:tc>
                  <a:txBody>
                    <a:bodyPr/>
                    <a:lstStyle/>
                    <a:p>
                      <a:r>
                        <a:rPr lang="en-AU" sz="950" b="0" noProof="0"/>
                        <a:t>Mechanical Component, Body, Material, Model View, Datum, Geometric Tolerance, Dimensional Size, Surface Texture, Hole, Gearing, Kinematic Mechanism, Kinematic Joint, Joining Element, Painting &amp; Coating, Marking &amp; Labeling, Heat Treatment, Cleanliness, Bending Specification, Electric/Electronic Component, Electric/Electronic Port, Electric/Electronic Connection, Hydraulic/Pneumatic Connection, Hydraulic/Pneumatic Port, Joining Process</a:t>
                      </a:r>
                      <a:endParaRPr lang="en-AU" sz="950" b="0" noProof="0" dirty="0"/>
                    </a:p>
                  </a:txBody>
                  <a:tcPr/>
                </a:tc>
                <a:extLst>
                  <a:ext uri="{0D108BD9-81ED-4DB2-BD59-A6C34878D82A}">
                    <a16:rowId xmlns:a16="http://schemas.microsoft.com/office/drawing/2014/main" val="2071258178"/>
                  </a:ext>
                </a:extLst>
              </a:tr>
              <a:tr h="0">
                <a:tc>
                  <a:txBody>
                    <a:bodyPr/>
                    <a:lstStyle/>
                    <a:p>
                      <a:r>
                        <a:rPr lang="en-AU" sz="95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950" b="0" noProof="0"/>
                        <a:t>Manufacturing Operation</a:t>
                      </a:r>
                      <a:endParaRPr lang="en-AU" sz="95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F0B4F0B3-D2F1-165B-F480-F4393DBE94C8}"/>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870202280"/>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RootItem:Activity"/>
          <p:cNvSpPr>
            <a:spLocks noGrp="1"/>
          </p:cNvSpPr>
          <p:nvPr>
            <p:ph type="title"/>
          </p:nvPr>
        </p:nvSpPr>
        <p:spPr/>
        <p:txBody>
          <a:bodyPr/>
          <a:lstStyle/>
          <a:p>
            <a:r>
              <a:rPr lang="de-DE" dirty="0"/>
              <a:t>DDP Use Cases – Required </a:t>
            </a:r>
            <a:r>
              <a:rPr lang="de-DE" dirty="0" err="1"/>
              <a:t>input</a:t>
            </a:r>
            <a:endParaRPr lang="de-DE" dirty="0"/>
          </a:p>
        </p:txBody>
      </p:sp>
      <p:sp>
        <p:nvSpPr>
          <p:cNvPr id="8" name="Kreis: nicht ausgefüllt 7" descr="SunburstChart&#10;IncludeChildren:true&#10;ChartPerLeaf:true&#10;Relations:Deliverable.IsDeliveredTo.Activity.Reverse&#10;TransitiveRelations:ActivityToGenericInputDeliverable">
            <a:extLst>
              <a:ext uri="{FF2B5EF4-FFF2-40B4-BE49-F238E27FC236}">
                <a16:creationId xmlns:a16="http://schemas.microsoft.com/office/drawing/2014/main" id="{4597EB3A-B265-49B6-AA9F-47F431F36744}"/>
              </a:ext>
            </a:extLst>
          </p:cNvPr>
          <p:cNvSpPr/>
          <p:nvPr/>
        </p:nvSpPr>
        <p:spPr>
          <a:xfrm>
            <a:off x="323528" y="966273"/>
            <a:ext cx="1241780" cy="1241780"/>
          </a:xfrm>
          <a:prstGeom prst="donut">
            <a:avLst>
              <a:gd name="adj" fmla="val 43341"/>
            </a:avLst>
          </a:prstGeom>
          <a:solidFill>
            <a:schemeClr val="bg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de-DE" sz="400" dirty="0">
              <a:solidFill>
                <a:schemeClr val="tx1"/>
              </a:solidFill>
            </a:endParaRPr>
          </a:p>
        </p:txBody>
      </p:sp>
    </p:spTree>
    <p:extLst>
      <p:ext uri="{BB962C8B-B14F-4D97-AF65-F5344CB8AC3E}">
        <p14:creationId xmlns:p14="http://schemas.microsoft.com/office/powerpoint/2010/main" val="937358619"/>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a:t>
            </a:r>
            <a:r>
              <a:rPr lang="de-DE">
                <a:hlinkClick r:id="rId6" action="ppaction://hlinksldjump"/>
              </a:rPr>
              <a:t>2.1 Process Planning</a:t>
            </a:r>
            <a:endParaRPr lang="de-DE" dirty="0"/>
          </a:p>
        </p:txBody>
      </p:sp>
      <p:sp>
        <p:nvSpPr>
          <p:cNvPr id="3" name="Rechteck 2">
            <a:extLst>
              <a:ext uri="{FF2B5EF4-FFF2-40B4-BE49-F238E27FC236}">
                <a16:creationId xmlns:a16="http://schemas.microsoft.com/office/drawing/2014/main" id="{0B9D8BFA-3871-BBB6-F80B-56E338081AD4}"/>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500">
                <a:solidFill>
                  <a:srgbClr val="000000"/>
                </a:solidFill>
                <a:hlinkClick r:id="rId6" action="ppaction://hlinksldjump"/>
              </a:rPr>
              <a:t>2.1 Process Planning</a:t>
            </a:r>
            <a:endParaRPr lang="de-DE" sz="500">
              <a:solidFill>
                <a:srgbClr val="000000"/>
              </a:solidFill>
            </a:endParaRPr>
          </a:p>
        </p:txBody>
      </p:sp>
      <p:sp>
        <p:nvSpPr>
          <p:cNvPr id="4" name="Rechteck 3">
            <a:extLst>
              <a:ext uri="{FF2B5EF4-FFF2-40B4-BE49-F238E27FC236}">
                <a16:creationId xmlns:a16="http://schemas.microsoft.com/office/drawing/2014/main" id="{1690575B-596D-2A05-5A80-7AE0A3E9976C}"/>
              </a:ext>
            </a:extLst>
          </p:cNvPr>
          <p:cNvSpPr/>
          <p:nvPr/>
        </p:nvSpPr>
        <p:spPr>
          <a:xfrm>
            <a:off x="117322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500">
                <a:solidFill>
                  <a:srgbClr val="000000"/>
                </a:solidFill>
              </a:rPr>
              <a:t>ERP Systems</a:t>
            </a:r>
          </a:p>
        </p:txBody>
      </p:sp>
      <p:cxnSp>
        <p:nvCxnSpPr>
          <p:cNvPr id="5" name="Verbinder: gewinkelt 4">
            <a:extLst>
              <a:ext uri="{FF2B5EF4-FFF2-40B4-BE49-F238E27FC236}">
                <a16:creationId xmlns:a16="http://schemas.microsoft.com/office/drawing/2014/main" id="{A1384E91-C826-EB7D-2F16-F371C765228A}"/>
              </a:ext>
            </a:extLst>
          </p:cNvPr>
          <p:cNvCxnSpPr>
            <a:stCxn id="4" idx="0"/>
            <a:endCxn id="3" idx="2"/>
          </p:cNvCxnSpPr>
          <p:nvPr/>
        </p:nvCxnSpPr>
        <p:spPr>
          <a:xfrm rot="5400000" flipH="1" flipV="1">
            <a:off x="2823470" y="2434405"/>
            <a:ext cx="1160400" cy="233666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A258CEE3-49B6-604E-17C5-5918529BE4A7}"/>
              </a:ext>
            </a:extLst>
          </p:cNvPr>
          <p:cNvSpPr/>
          <p:nvPr/>
        </p:nvSpPr>
        <p:spPr>
          <a:xfrm>
            <a:off x="3351464"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500">
                <a:solidFill>
                  <a:srgbClr val="000000"/>
                </a:solidFill>
              </a:rPr>
              <a:t>PDM Systems</a:t>
            </a:r>
          </a:p>
        </p:txBody>
      </p:sp>
      <p:cxnSp>
        <p:nvCxnSpPr>
          <p:cNvPr id="8" name="Verbinder: gewinkelt 7">
            <a:extLst>
              <a:ext uri="{FF2B5EF4-FFF2-40B4-BE49-F238E27FC236}">
                <a16:creationId xmlns:a16="http://schemas.microsoft.com/office/drawing/2014/main" id="{184B32ED-A9DA-86AF-98D9-D4D241372A74}"/>
              </a:ext>
            </a:extLst>
          </p:cNvPr>
          <p:cNvCxnSpPr>
            <a:stCxn id="7" idx="0"/>
            <a:endCxn id="3" idx="2"/>
          </p:cNvCxnSpPr>
          <p:nvPr/>
        </p:nvCxnSpPr>
        <p:spPr>
          <a:xfrm rot="5400000" flipH="1" flipV="1">
            <a:off x="3912591" y="3523527"/>
            <a:ext cx="1160400" cy="158417"/>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A1960858-D567-2DDD-C25A-13F32DB6F4C3}"/>
              </a:ext>
            </a:extLst>
          </p:cNvPr>
          <p:cNvSpPr/>
          <p:nvPr/>
        </p:nvSpPr>
        <p:spPr>
          <a:xfrm>
            <a:off x="5529707"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500">
                <a:solidFill>
                  <a:srgbClr val="000000"/>
                </a:solidFill>
              </a:rPr>
              <a:t>Production Planning Systems</a:t>
            </a:r>
          </a:p>
        </p:txBody>
      </p:sp>
      <p:cxnSp>
        <p:nvCxnSpPr>
          <p:cNvPr id="10" name="Verbinder: gewinkelt 9">
            <a:extLst>
              <a:ext uri="{FF2B5EF4-FFF2-40B4-BE49-F238E27FC236}">
                <a16:creationId xmlns:a16="http://schemas.microsoft.com/office/drawing/2014/main" id="{BC724DBC-F712-FE8C-7EC0-B46150D533C7}"/>
              </a:ext>
            </a:extLst>
          </p:cNvPr>
          <p:cNvCxnSpPr>
            <a:stCxn id="9" idx="0"/>
            <a:endCxn id="3" idx="2"/>
          </p:cNvCxnSpPr>
          <p:nvPr/>
        </p:nvCxnSpPr>
        <p:spPr>
          <a:xfrm rot="16200000" flipV="1">
            <a:off x="5001713" y="2592822"/>
            <a:ext cx="1160400" cy="2019826"/>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9F42EA40-29EA-CEC3-67FB-8DA826E8C2F3}"/>
              </a:ext>
            </a:extLst>
          </p:cNvPr>
          <p:cNvSpPr/>
          <p:nvPr/>
        </p:nvSpPr>
        <p:spPr>
          <a:xfrm>
            <a:off x="323528" y="1502090"/>
            <a:ext cx="2352255" cy="703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Product Design</a:t>
            </a:r>
          </a:p>
        </p:txBody>
      </p:sp>
      <p:sp>
        <p:nvSpPr>
          <p:cNvPr id="12" name="Rechteck 11">
            <a:extLst>
              <a:ext uri="{FF2B5EF4-FFF2-40B4-BE49-F238E27FC236}">
                <a16:creationId xmlns:a16="http://schemas.microsoft.com/office/drawing/2014/main" id="{0E1F4C82-229A-CE6D-C1F7-82645C8962A2}"/>
              </a:ext>
            </a:extLst>
          </p:cNvPr>
          <p:cNvSpPr/>
          <p:nvPr/>
        </p:nvSpPr>
        <p:spPr>
          <a:xfrm>
            <a:off x="330564" y="1579489"/>
            <a:ext cx="2338182" cy="703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Mechanical Design</a:t>
            </a:r>
          </a:p>
        </p:txBody>
      </p:sp>
      <p:sp>
        <p:nvSpPr>
          <p:cNvPr id="13" name="Rechteck 12">
            <a:extLst>
              <a:ext uri="{FF2B5EF4-FFF2-40B4-BE49-F238E27FC236}">
                <a16:creationId xmlns:a16="http://schemas.microsoft.com/office/drawing/2014/main" id="{CA8612FE-C189-8863-BD24-EBC701FC6E41}"/>
              </a:ext>
            </a:extLst>
          </p:cNvPr>
          <p:cNvSpPr/>
          <p:nvPr/>
        </p:nvSpPr>
        <p:spPr>
          <a:xfrm>
            <a:off x="337601" y="1663925"/>
            <a:ext cx="2324109" cy="70362"/>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Mechanical Component</a:t>
            </a:r>
          </a:p>
        </p:txBody>
      </p:sp>
      <p:cxnSp>
        <p:nvCxnSpPr>
          <p:cNvPr id="14" name="Verbinder: gewinkelt 13">
            <a:extLst>
              <a:ext uri="{FF2B5EF4-FFF2-40B4-BE49-F238E27FC236}">
                <a16:creationId xmlns:a16="http://schemas.microsoft.com/office/drawing/2014/main" id="{F5935B76-C4B5-8561-9FA4-D3F7FB1D0503}"/>
              </a:ext>
            </a:extLst>
          </p:cNvPr>
          <p:cNvCxnSpPr>
            <a:stCxn id="13" idx="3"/>
            <a:endCxn id="3" idx="1"/>
          </p:cNvCxnSpPr>
          <p:nvPr/>
        </p:nvCxnSpPr>
        <p:spPr>
          <a:xfrm>
            <a:off x="2661710" y="1699106"/>
            <a:ext cx="734163" cy="1143407"/>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05256CAD-D538-D42F-4980-B2FDD8CD40BF}"/>
              </a:ext>
            </a:extLst>
          </p:cNvPr>
          <p:cNvSpPr/>
          <p:nvPr/>
        </p:nvSpPr>
        <p:spPr>
          <a:xfrm>
            <a:off x="337601" y="1755396"/>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Body</a:t>
            </a:r>
          </a:p>
        </p:txBody>
      </p:sp>
      <p:cxnSp>
        <p:nvCxnSpPr>
          <p:cNvPr id="16" name="Verbinder: gewinkelt 15">
            <a:extLst>
              <a:ext uri="{FF2B5EF4-FFF2-40B4-BE49-F238E27FC236}">
                <a16:creationId xmlns:a16="http://schemas.microsoft.com/office/drawing/2014/main" id="{C6A02D7B-6A7D-563F-BA99-C06056B224AD}"/>
              </a:ext>
            </a:extLst>
          </p:cNvPr>
          <p:cNvCxnSpPr>
            <a:stCxn id="15" idx="3"/>
            <a:endCxn id="3" idx="1"/>
          </p:cNvCxnSpPr>
          <p:nvPr/>
        </p:nvCxnSpPr>
        <p:spPr>
          <a:xfrm>
            <a:off x="2661710" y="1790578"/>
            <a:ext cx="734163" cy="1051935"/>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A59AFCCE-D5CB-8820-3674-49E1FE67A327}"/>
              </a:ext>
            </a:extLst>
          </p:cNvPr>
          <p:cNvSpPr/>
          <p:nvPr/>
        </p:nvSpPr>
        <p:spPr>
          <a:xfrm>
            <a:off x="337601" y="1846867"/>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Material</a:t>
            </a:r>
          </a:p>
        </p:txBody>
      </p:sp>
      <p:cxnSp>
        <p:nvCxnSpPr>
          <p:cNvPr id="18" name="Verbinder: gewinkelt 17">
            <a:extLst>
              <a:ext uri="{FF2B5EF4-FFF2-40B4-BE49-F238E27FC236}">
                <a16:creationId xmlns:a16="http://schemas.microsoft.com/office/drawing/2014/main" id="{3A837AAA-5620-7FC4-CFFD-BD818E11489F}"/>
              </a:ext>
            </a:extLst>
          </p:cNvPr>
          <p:cNvCxnSpPr>
            <a:stCxn id="17" idx="3"/>
            <a:endCxn id="3" idx="1"/>
          </p:cNvCxnSpPr>
          <p:nvPr/>
        </p:nvCxnSpPr>
        <p:spPr>
          <a:xfrm>
            <a:off x="2661710" y="1882049"/>
            <a:ext cx="734163" cy="960464"/>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9" name="Rechteck 18">
            <a:extLst>
              <a:ext uri="{FF2B5EF4-FFF2-40B4-BE49-F238E27FC236}">
                <a16:creationId xmlns:a16="http://schemas.microsoft.com/office/drawing/2014/main" id="{8E1BC182-686A-54F0-ED90-45D0D3D718FB}"/>
              </a:ext>
            </a:extLst>
          </p:cNvPr>
          <p:cNvSpPr/>
          <p:nvPr/>
        </p:nvSpPr>
        <p:spPr>
          <a:xfrm>
            <a:off x="337601" y="1938339"/>
            <a:ext cx="2324109" cy="70362"/>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Model View</a:t>
            </a:r>
          </a:p>
        </p:txBody>
      </p:sp>
      <p:cxnSp>
        <p:nvCxnSpPr>
          <p:cNvPr id="20" name="Verbinder: gewinkelt 19">
            <a:extLst>
              <a:ext uri="{FF2B5EF4-FFF2-40B4-BE49-F238E27FC236}">
                <a16:creationId xmlns:a16="http://schemas.microsoft.com/office/drawing/2014/main" id="{641CA035-60BE-3F10-0D9F-06AF9F209B31}"/>
              </a:ext>
            </a:extLst>
          </p:cNvPr>
          <p:cNvCxnSpPr>
            <a:stCxn id="19" idx="3"/>
            <a:endCxn id="3" idx="1"/>
          </p:cNvCxnSpPr>
          <p:nvPr/>
        </p:nvCxnSpPr>
        <p:spPr>
          <a:xfrm>
            <a:off x="2661710" y="1973520"/>
            <a:ext cx="734163" cy="868993"/>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766BDAD0-FC10-C351-4581-F25A2916304C}"/>
              </a:ext>
            </a:extLst>
          </p:cNvPr>
          <p:cNvSpPr/>
          <p:nvPr/>
        </p:nvSpPr>
        <p:spPr>
          <a:xfrm>
            <a:off x="337601" y="2029810"/>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Datum</a:t>
            </a:r>
          </a:p>
        </p:txBody>
      </p:sp>
      <p:cxnSp>
        <p:nvCxnSpPr>
          <p:cNvPr id="22" name="Verbinder: gewinkelt 21">
            <a:extLst>
              <a:ext uri="{FF2B5EF4-FFF2-40B4-BE49-F238E27FC236}">
                <a16:creationId xmlns:a16="http://schemas.microsoft.com/office/drawing/2014/main" id="{92DBCEAB-7FAB-0E56-D851-BF11224215E2}"/>
              </a:ext>
            </a:extLst>
          </p:cNvPr>
          <p:cNvCxnSpPr>
            <a:stCxn id="21" idx="3"/>
            <a:endCxn id="3" idx="1"/>
          </p:cNvCxnSpPr>
          <p:nvPr/>
        </p:nvCxnSpPr>
        <p:spPr>
          <a:xfrm>
            <a:off x="2661710" y="2064992"/>
            <a:ext cx="734163" cy="777521"/>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0776C2BB-EB1F-44CA-445E-7CB43ECB0009}"/>
              </a:ext>
            </a:extLst>
          </p:cNvPr>
          <p:cNvSpPr/>
          <p:nvPr/>
        </p:nvSpPr>
        <p:spPr>
          <a:xfrm>
            <a:off x="337601" y="2121281"/>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Geometric Tolerance</a:t>
            </a:r>
          </a:p>
        </p:txBody>
      </p:sp>
      <p:cxnSp>
        <p:nvCxnSpPr>
          <p:cNvPr id="24" name="Verbinder: gewinkelt 23">
            <a:extLst>
              <a:ext uri="{FF2B5EF4-FFF2-40B4-BE49-F238E27FC236}">
                <a16:creationId xmlns:a16="http://schemas.microsoft.com/office/drawing/2014/main" id="{FD4E78AB-D1FE-FAF0-2772-C217D369E9B9}"/>
              </a:ext>
            </a:extLst>
          </p:cNvPr>
          <p:cNvCxnSpPr>
            <a:stCxn id="23" idx="3"/>
            <a:endCxn id="3" idx="1"/>
          </p:cNvCxnSpPr>
          <p:nvPr/>
        </p:nvCxnSpPr>
        <p:spPr>
          <a:xfrm>
            <a:off x="2661710" y="2156463"/>
            <a:ext cx="734163" cy="686050"/>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A0B8253B-67E5-AE3D-4664-94AB628878E9}"/>
              </a:ext>
            </a:extLst>
          </p:cNvPr>
          <p:cNvSpPr/>
          <p:nvPr/>
        </p:nvSpPr>
        <p:spPr>
          <a:xfrm>
            <a:off x="337601" y="2212753"/>
            <a:ext cx="2324109" cy="70362"/>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Dimensional Size</a:t>
            </a:r>
          </a:p>
        </p:txBody>
      </p:sp>
      <p:cxnSp>
        <p:nvCxnSpPr>
          <p:cNvPr id="26" name="Verbinder: gewinkelt 25">
            <a:extLst>
              <a:ext uri="{FF2B5EF4-FFF2-40B4-BE49-F238E27FC236}">
                <a16:creationId xmlns:a16="http://schemas.microsoft.com/office/drawing/2014/main" id="{9B1DC373-8A25-D98A-F9CE-285B5ACB3D16}"/>
              </a:ext>
            </a:extLst>
          </p:cNvPr>
          <p:cNvCxnSpPr>
            <a:stCxn id="25" idx="3"/>
            <a:endCxn id="3" idx="1"/>
          </p:cNvCxnSpPr>
          <p:nvPr/>
        </p:nvCxnSpPr>
        <p:spPr>
          <a:xfrm>
            <a:off x="2661710" y="2247934"/>
            <a:ext cx="734163" cy="594579"/>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B2669041-EBAB-8A87-CF11-EE225247DB3B}"/>
              </a:ext>
            </a:extLst>
          </p:cNvPr>
          <p:cNvSpPr/>
          <p:nvPr/>
        </p:nvSpPr>
        <p:spPr>
          <a:xfrm>
            <a:off x="337601" y="2304224"/>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Surface Texture</a:t>
            </a:r>
          </a:p>
        </p:txBody>
      </p:sp>
      <p:cxnSp>
        <p:nvCxnSpPr>
          <p:cNvPr id="28" name="Verbinder: gewinkelt 27">
            <a:extLst>
              <a:ext uri="{FF2B5EF4-FFF2-40B4-BE49-F238E27FC236}">
                <a16:creationId xmlns:a16="http://schemas.microsoft.com/office/drawing/2014/main" id="{68933A96-1545-FF8A-C10F-39C1AA424478}"/>
              </a:ext>
            </a:extLst>
          </p:cNvPr>
          <p:cNvCxnSpPr>
            <a:stCxn id="27" idx="3"/>
            <a:endCxn id="3" idx="1"/>
          </p:cNvCxnSpPr>
          <p:nvPr/>
        </p:nvCxnSpPr>
        <p:spPr>
          <a:xfrm>
            <a:off x="2661710" y="2339406"/>
            <a:ext cx="734163" cy="503107"/>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707A876B-33C0-E37E-3CF4-BEF86500EF7B}"/>
              </a:ext>
            </a:extLst>
          </p:cNvPr>
          <p:cNvSpPr/>
          <p:nvPr/>
        </p:nvSpPr>
        <p:spPr>
          <a:xfrm>
            <a:off x="337601" y="2395695"/>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Hole</a:t>
            </a:r>
          </a:p>
        </p:txBody>
      </p:sp>
      <p:cxnSp>
        <p:nvCxnSpPr>
          <p:cNvPr id="30" name="Verbinder: gewinkelt 29">
            <a:extLst>
              <a:ext uri="{FF2B5EF4-FFF2-40B4-BE49-F238E27FC236}">
                <a16:creationId xmlns:a16="http://schemas.microsoft.com/office/drawing/2014/main" id="{D07105F6-5F3A-3F72-843C-E00D62979C4F}"/>
              </a:ext>
            </a:extLst>
          </p:cNvPr>
          <p:cNvCxnSpPr>
            <a:stCxn id="29" idx="3"/>
            <a:endCxn id="3" idx="1"/>
          </p:cNvCxnSpPr>
          <p:nvPr/>
        </p:nvCxnSpPr>
        <p:spPr>
          <a:xfrm>
            <a:off x="2661710" y="2430877"/>
            <a:ext cx="734163" cy="411636"/>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5079F566-085D-EDF1-E34E-8E2B09F1CC30}"/>
              </a:ext>
            </a:extLst>
          </p:cNvPr>
          <p:cNvSpPr/>
          <p:nvPr/>
        </p:nvSpPr>
        <p:spPr>
          <a:xfrm>
            <a:off x="337601" y="2487167"/>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Gearing</a:t>
            </a:r>
          </a:p>
        </p:txBody>
      </p:sp>
      <p:cxnSp>
        <p:nvCxnSpPr>
          <p:cNvPr id="32" name="Verbinder: gewinkelt 31">
            <a:extLst>
              <a:ext uri="{FF2B5EF4-FFF2-40B4-BE49-F238E27FC236}">
                <a16:creationId xmlns:a16="http://schemas.microsoft.com/office/drawing/2014/main" id="{26A49745-3252-1C0F-DCDF-A8867047876F}"/>
              </a:ext>
            </a:extLst>
          </p:cNvPr>
          <p:cNvCxnSpPr>
            <a:stCxn id="31" idx="3"/>
            <a:endCxn id="3" idx="1"/>
          </p:cNvCxnSpPr>
          <p:nvPr/>
        </p:nvCxnSpPr>
        <p:spPr>
          <a:xfrm>
            <a:off x="2661710" y="2522349"/>
            <a:ext cx="734163" cy="320164"/>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E488302A-CB8C-4210-0637-BE14027F8C36}"/>
              </a:ext>
            </a:extLst>
          </p:cNvPr>
          <p:cNvSpPr/>
          <p:nvPr/>
        </p:nvSpPr>
        <p:spPr>
          <a:xfrm>
            <a:off x="337601" y="2578638"/>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Kinematic Mechanism</a:t>
            </a:r>
          </a:p>
        </p:txBody>
      </p:sp>
      <p:cxnSp>
        <p:nvCxnSpPr>
          <p:cNvPr id="34" name="Verbinder: gewinkelt 33">
            <a:extLst>
              <a:ext uri="{FF2B5EF4-FFF2-40B4-BE49-F238E27FC236}">
                <a16:creationId xmlns:a16="http://schemas.microsoft.com/office/drawing/2014/main" id="{AF6DE131-3204-54D5-9FB2-CB7E2AC4BF8D}"/>
              </a:ext>
            </a:extLst>
          </p:cNvPr>
          <p:cNvCxnSpPr>
            <a:stCxn id="33" idx="3"/>
            <a:endCxn id="3" idx="1"/>
          </p:cNvCxnSpPr>
          <p:nvPr/>
        </p:nvCxnSpPr>
        <p:spPr>
          <a:xfrm>
            <a:off x="2661710" y="2613820"/>
            <a:ext cx="734163" cy="228693"/>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5" name="Rechteck 34">
            <a:extLst>
              <a:ext uri="{FF2B5EF4-FFF2-40B4-BE49-F238E27FC236}">
                <a16:creationId xmlns:a16="http://schemas.microsoft.com/office/drawing/2014/main" id="{4C42EB2F-8AFE-EEBF-1054-E0D9F0EFEB17}"/>
              </a:ext>
            </a:extLst>
          </p:cNvPr>
          <p:cNvSpPr/>
          <p:nvPr/>
        </p:nvSpPr>
        <p:spPr>
          <a:xfrm>
            <a:off x="337601" y="2670110"/>
            <a:ext cx="2324109" cy="70362"/>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Kinematic Joint</a:t>
            </a:r>
          </a:p>
        </p:txBody>
      </p:sp>
      <p:cxnSp>
        <p:nvCxnSpPr>
          <p:cNvPr id="36" name="Verbinder: gewinkelt 35">
            <a:extLst>
              <a:ext uri="{FF2B5EF4-FFF2-40B4-BE49-F238E27FC236}">
                <a16:creationId xmlns:a16="http://schemas.microsoft.com/office/drawing/2014/main" id="{2E58E927-3134-6211-AA2F-A8678B4772DC}"/>
              </a:ext>
            </a:extLst>
          </p:cNvPr>
          <p:cNvCxnSpPr>
            <a:stCxn id="35" idx="3"/>
            <a:endCxn id="3" idx="1"/>
          </p:cNvCxnSpPr>
          <p:nvPr/>
        </p:nvCxnSpPr>
        <p:spPr>
          <a:xfrm>
            <a:off x="2661710" y="2705291"/>
            <a:ext cx="734163" cy="137222"/>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7" name="Rechteck 36">
            <a:extLst>
              <a:ext uri="{FF2B5EF4-FFF2-40B4-BE49-F238E27FC236}">
                <a16:creationId xmlns:a16="http://schemas.microsoft.com/office/drawing/2014/main" id="{95F1503E-32C1-C074-7A86-06786836F413}"/>
              </a:ext>
            </a:extLst>
          </p:cNvPr>
          <p:cNvSpPr/>
          <p:nvPr/>
        </p:nvSpPr>
        <p:spPr>
          <a:xfrm>
            <a:off x="337601" y="2761581"/>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Joining Element</a:t>
            </a:r>
          </a:p>
        </p:txBody>
      </p:sp>
      <p:cxnSp>
        <p:nvCxnSpPr>
          <p:cNvPr id="38" name="Verbinder: gewinkelt 37">
            <a:extLst>
              <a:ext uri="{FF2B5EF4-FFF2-40B4-BE49-F238E27FC236}">
                <a16:creationId xmlns:a16="http://schemas.microsoft.com/office/drawing/2014/main" id="{DAE5CE6A-43FC-C49E-9C62-4B9A238FDB5E}"/>
              </a:ext>
            </a:extLst>
          </p:cNvPr>
          <p:cNvCxnSpPr>
            <a:stCxn id="37" idx="3"/>
            <a:endCxn id="3" idx="1"/>
          </p:cNvCxnSpPr>
          <p:nvPr/>
        </p:nvCxnSpPr>
        <p:spPr>
          <a:xfrm>
            <a:off x="2661710" y="2796763"/>
            <a:ext cx="734163" cy="45750"/>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9" name="Rechteck 38">
            <a:extLst>
              <a:ext uri="{FF2B5EF4-FFF2-40B4-BE49-F238E27FC236}">
                <a16:creationId xmlns:a16="http://schemas.microsoft.com/office/drawing/2014/main" id="{2A6A20B8-73D1-1C43-34E6-50417738ED81}"/>
              </a:ext>
            </a:extLst>
          </p:cNvPr>
          <p:cNvSpPr/>
          <p:nvPr/>
        </p:nvSpPr>
        <p:spPr>
          <a:xfrm>
            <a:off x="337601" y="2853052"/>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Painting &amp; Coating</a:t>
            </a:r>
          </a:p>
        </p:txBody>
      </p:sp>
      <p:cxnSp>
        <p:nvCxnSpPr>
          <p:cNvPr id="40" name="Verbinder: gewinkelt 39">
            <a:extLst>
              <a:ext uri="{FF2B5EF4-FFF2-40B4-BE49-F238E27FC236}">
                <a16:creationId xmlns:a16="http://schemas.microsoft.com/office/drawing/2014/main" id="{EB6A10B0-E921-C7A9-EC98-5796AD15EF8A}"/>
              </a:ext>
            </a:extLst>
          </p:cNvPr>
          <p:cNvCxnSpPr>
            <a:stCxn id="39" idx="3"/>
            <a:endCxn id="3" idx="1"/>
          </p:cNvCxnSpPr>
          <p:nvPr/>
        </p:nvCxnSpPr>
        <p:spPr>
          <a:xfrm flipV="1">
            <a:off x="2661710" y="2842513"/>
            <a:ext cx="734163" cy="45721"/>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1" name="Rechteck 40">
            <a:extLst>
              <a:ext uri="{FF2B5EF4-FFF2-40B4-BE49-F238E27FC236}">
                <a16:creationId xmlns:a16="http://schemas.microsoft.com/office/drawing/2014/main" id="{9B707A5D-903B-7FB8-9855-0F818046C266}"/>
              </a:ext>
            </a:extLst>
          </p:cNvPr>
          <p:cNvSpPr/>
          <p:nvPr/>
        </p:nvSpPr>
        <p:spPr>
          <a:xfrm>
            <a:off x="337601" y="2944524"/>
            <a:ext cx="2324109" cy="70362"/>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Marking &amp; Labeling</a:t>
            </a:r>
          </a:p>
        </p:txBody>
      </p:sp>
      <p:cxnSp>
        <p:nvCxnSpPr>
          <p:cNvPr id="42" name="Verbinder: gewinkelt 41">
            <a:extLst>
              <a:ext uri="{FF2B5EF4-FFF2-40B4-BE49-F238E27FC236}">
                <a16:creationId xmlns:a16="http://schemas.microsoft.com/office/drawing/2014/main" id="{020A77E5-4315-42AC-63A7-943551653073}"/>
              </a:ext>
            </a:extLst>
          </p:cNvPr>
          <p:cNvCxnSpPr>
            <a:stCxn id="41" idx="3"/>
            <a:endCxn id="3" idx="1"/>
          </p:cNvCxnSpPr>
          <p:nvPr/>
        </p:nvCxnSpPr>
        <p:spPr>
          <a:xfrm flipV="1">
            <a:off x="2661710" y="2842513"/>
            <a:ext cx="734163" cy="137192"/>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3" name="Rechteck 42">
            <a:extLst>
              <a:ext uri="{FF2B5EF4-FFF2-40B4-BE49-F238E27FC236}">
                <a16:creationId xmlns:a16="http://schemas.microsoft.com/office/drawing/2014/main" id="{D6D57F38-F02F-E0D4-93B8-12FCE547CA83}"/>
              </a:ext>
            </a:extLst>
          </p:cNvPr>
          <p:cNvSpPr/>
          <p:nvPr/>
        </p:nvSpPr>
        <p:spPr>
          <a:xfrm>
            <a:off x="337601" y="3035995"/>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Heat Treatment</a:t>
            </a:r>
          </a:p>
        </p:txBody>
      </p:sp>
      <p:cxnSp>
        <p:nvCxnSpPr>
          <p:cNvPr id="44" name="Verbinder: gewinkelt 43">
            <a:extLst>
              <a:ext uri="{FF2B5EF4-FFF2-40B4-BE49-F238E27FC236}">
                <a16:creationId xmlns:a16="http://schemas.microsoft.com/office/drawing/2014/main" id="{32401900-F0D8-D67D-A4A6-386656C58C7E}"/>
              </a:ext>
            </a:extLst>
          </p:cNvPr>
          <p:cNvCxnSpPr>
            <a:stCxn id="43" idx="3"/>
            <a:endCxn id="3" idx="1"/>
          </p:cNvCxnSpPr>
          <p:nvPr/>
        </p:nvCxnSpPr>
        <p:spPr>
          <a:xfrm flipV="1">
            <a:off x="2661710" y="2842513"/>
            <a:ext cx="734163" cy="228664"/>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5" name="Rechteck 44">
            <a:extLst>
              <a:ext uri="{FF2B5EF4-FFF2-40B4-BE49-F238E27FC236}">
                <a16:creationId xmlns:a16="http://schemas.microsoft.com/office/drawing/2014/main" id="{7A784EFD-A09A-6EEB-CF53-F15318C9F086}"/>
              </a:ext>
            </a:extLst>
          </p:cNvPr>
          <p:cNvSpPr/>
          <p:nvPr/>
        </p:nvSpPr>
        <p:spPr>
          <a:xfrm>
            <a:off x="337601" y="3127466"/>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Cleanliness</a:t>
            </a:r>
          </a:p>
        </p:txBody>
      </p:sp>
      <p:cxnSp>
        <p:nvCxnSpPr>
          <p:cNvPr id="46" name="Verbinder: gewinkelt 45">
            <a:extLst>
              <a:ext uri="{FF2B5EF4-FFF2-40B4-BE49-F238E27FC236}">
                <a16:creationId xmlns:a16="http://schemas.microsoft.com/office/drawing/2014/main" id="{EB4AB984-A371-A9B7-62D4-5A0C83A4C2CC}"/>
              </a:ext>
            </a:extLst>
          </p:cNvPr>
          <p:cNvCxnSpPr>
            <a:stCxn id="45" idx="3"/>
            <a:endCxn id="3" idx="1"/>
          </p:cNvCxnSpPr>
          <p:nvPr/>
        </p:nvCxnSpPr>
        <p:spPr>
          <a:xfrm flipV="1">
            <a:off x="2661710" y="2842513"/>
            <a:ext cx="734163" cy="320135"/>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7" name="Rechteck 46">
            <a:extLst>
              <a:ext uri="{FF2B5EF4-FFF2-40B4-BE49-F238E27FC236}">
                <a16:creationId xmlns:a16="http://schemas.microsoft.com/office/drawing/2014/main" id="{E4C8BA87-B20D-7053-64CB-D2B601E59455}"/>
              </a:ext>
            </a:extLst>
          </p:cNvPr>
          <p:cNvSpPr/>
          <p:nvPr/>
        </p:nvSpPr>
        <p:spPr>
          <a:xfrm>
            <a:off x="337601" y="3218938"/>
            <a:ext cx="2324109" cy="70362"/>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Bending Specification</a:t>
            </a:r>
          </a:p>
        </p:txBody>
      </p:sp>
      <p:cxnSp>
        <p:nvCxnSpPr>
          <p:cNvPr id="48" name="Verbinder: gewinkelt 47">
            <a:extLst>
              <a:ext uri="{FF2B5EF4-FFF2-40B4-BE49-F238E27FC236}">
                <a16:creationId xmlns:a16="http://schemas.microsoft.com/office/drawing/2014/main" id="{14A1FDBA-48E5-E146-D187-A97BFECBC042}"/>
              </a:ext>
            </a:extLst>
          </p:cNvPr>
          <p:cNvCxnSpPr>
            <a:stCxn id="47" idx="3"/>
            <a:endCxn id="3" idx="1"/>
          </p:cNvCxnSpPr>
          <p:nvPr/>
        </p:nvCxnSpPr>
        <p:spPr>
          <a:xfrm flipV="1">
            <a:off x="2661710" y="2842513"/>
            <a:ext cx="734163" cy="411606"/>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9" name="Rechteck 48">
            <a:extLst>
              <a:ext uri="{FF2B5EF4-FFF2-40B4-BE49-F238E27FC236}">
                <a16:creationId xmlns:a16="http://schemas.microsoft.com/office/drawing/2014/main" id="{E7A9A3E3-ECA6-6D2A-51B4-26C2A023D4AE}"/>
              </a:ext>
            </a:extLst>
          </p:cNvPr>
          <p:cNvSpPr/>
          <p:nvPr/>
        </p:nvSpPr>
        <p:spPr>
          <a:xfrm>
            <a:off x="330564" y="3310410"/>
            <a:ext cx="2338182" cy="70362"/>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Electric/Electronic Design</a:t>
            </a:r>
          </a:p>
        </p:txBody>
      </p:sp>
      <p:sp>
        <p:nvSpPr>
          <p:cNvPr id="50" name="Rechteck 49">
            <a:extLst>
              <a:ext uri="{FF2B5EF4-FFF2-40B4-BE49-F238E27FC236}">
                <a16:creationId xmlns:a16="http://schemas.microsoft.com/office/drawing/2014/main" id="{DBD3806B-E796-7F01-84DA-3ACC593AC3B7}"/>
              </a:ext>
            </a:extLst>
          </p:cNvPr>
          <p:cNvSpPr/>
          <p:nvPr/>
        </p:nvSpPr>
        <p:spPr>
          <a:xfrm>
            <a:off x="337601" y="3394845"/>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Electric/Electronic Component</a:t>
            </a:r>
          </a:p>
        </p:txBody>
      </p:sp>
      <p:cxnSp>
        <p:nvCxnSpPr>
          <p:cNvPr id="51" name="Verbinder: gewinkelt 50">
            <a:extLst>
              <a:ext uri="{FF2B5EF4-FFF2-40B4-BE49-F238E27FC236}">
                <a16:creationId xmlns:a16="http://schemas.microsoft.com/office/drawing/2014/main" id="{4FB6B8D1-29CA-CF0E-C2F9-4A0992ADC573}"/>
              </a:ext>
            </a:extLst>
          </p:cNvPr>
          <p:cNvCxnSpPr>
            <a:stCxn id="50" idx="3"/>
            <a:endCxn id="3" idx="1"/>
          </p:cNvCxnSpPr>
          <p:nvPr/>
        </p:nvCxnSpPr>
        <p:spPr>
          <a:xfrm flipV="1">
            <a:off x="2661710" y="2842513"/>
            <a:ext cx="734163" cy="587514"/>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2" name="Rechteck 51">
            <a:extLst>
              <a:ext uri="{FF2B5EF4-FFF2-40B4-BE49-F238E27FC236}">
                <a16:creationId xmlns:a16="http://schemas.microsoft.com/office/drawing/2014/main" id="{005640E5-6E5A-6FF8-92BB-2405DD9C023D}"/>
              </a:ext>
            </a:extLst>
          </p:cNvPr>
          <p:cNvSpPr/>
          <p:nvPr/>
        </p:nvSpPr>
        <p:spPr>
          <a:xfrm>
            <a:off x="337601" y="3486317"/>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Electric/Electronic Port</a:t>
            </a:r>
          </a:p>
        </p:txBody>
      </p:sp>
      <p:cxnSp>
        <p:nvCxnSpPr>
          <p:cNvPr id="53" name="Verbinder: gewinkelt 52">
            <a:extLst>
              <a:ext uri="{FF2B5EF4-FFF2-40B4-BE49-F238E27FC236}">
                <a16:creationId xmlns:a16="http://schemas.microsoft.com/office/drawing/2014/main" id="{BBF83ECE-1B7E-9B70-A983-E3084A58A147}"/>
              </a:ext>
            </a:extLst>
          </p:cNvPr>
          <p:cNvCxnSpPr>
            <a:stCxn id="52" idx="3"/>
            <a:endCxn id="3" idx="1"/>
          </p:cNvCxnSpPr>
          <p:nvPr/>
        </p:nvCxnSpPr>
        <p:spPr>
          <a:xfrm flipV="1">
            <a:off x="2661710" y="2842513"/>
            <a:ext cx="734163" cy="678986"/>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4" name="Rechteck 53">
            <a:extLst>
              <a:ext uri="{FF2B5EF4-FFF2-40B4-BE49-F238E27FC236}">
                <a16:creationId xmlns:a16="http://schemas.microsoft.com/office/drawing/2014/main" id="{F11352DF-D099-07CD-375B-ECCC3BAADD02}"/>
              </a:ext>
            </a:extLst>
          </p:cNvPr>
          <p:cNvSpPr/>
          <p:nvPr/>
        </p:nvSpPr>
        <p:spPr>
          <a:xfrm>
            <a:off x="337601" y="3577789"/>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Electric/Electronic Connection</a:t>
            </a:r>
          </a:p>
        </p:txBody>
      </p:sp>
      <p:cxnSp>
        <p:nvCxnSpPr>
          <p:cNvPr id="55" name="Verbinder: gewinkelt 54">
            <a:extLst>
              <a:ext uri="{FF2B5EF4-FFF2-40B4-BE49-F238E27FC236}">
                <a16:creationId xmlns:a16="http://schemas.microsoft.com/office/drawing/2014/main" id="{35670DCA-7651-8D85-0909-0E9E671DAD45}"/>
              </a:ext>
            </a:extLst>
          </p:cNvPr>
          <p:cNvCxnSpPr>
            <a:stCxn id="54" idx="3"/>
            <a:endCxn id="3" idx="1"/>
          </p:cNvCxnSpPr>
          <p:nvPr/>
        </p:nvCxnSpPr>
        <p:spPr>
          <a:xfrm flipV="1">
            <a:off x="2661710" y="2842513"/>
            <a:ext cx="734163" cy="770458"/>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6" name="Rechteck 55">
            <a:extLst>
              <a:ext uri="{FF2B5EF4-FFF2-40B4-BE49-F238E27FC236}">
                <a16:creationId xmlns:a16="http://schemas.microsoft.com/office/drawing/2014/main" id="{0C26653E-2DAA-4EE9-2701-2D6375D71F3C}"/>
              </a:ext>
            </a:extLst>
          </p:cNvPr>
          <p:cNvSpPr/>
          <p:nvPr/>
        </p:nvSpPr>
        <p:spPr>
          <a:xfrm>
            <a:off x="330564" y="3669261"/>
            <a:ext cx="2338182" cy="703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Fluids</a:t>
            </a:r>
          </a:p>
        </p:txBody>
      </p:sp>
      <p:sp>
        <p:nvSpPr>
          <p:cNvPr id="57" name="Rechteck 56">
            <a:extLst>
              <a:ext uri="{FF2B5EF4-FFF2-40B4-BE49-F238E27FC236}">
                <a16:creationId xmlns:a16="http://schemas.microsoft.com/office/drawing/2014/main" id="{51CF02A5-11EE-7D4B-02C4-A96293E52BDE}"/>
              </a:ext>
            </a:extLst>
          </p:cNvPr>
          <p:cNvSpPr/>
          <p:nvPr/>
        </p:nvSpPr>
        <p:spPr>
          <a:xfrm>
            <a:off x="337601" y="3753696"/>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Hydraulic/Pneumatic Connection</a:t>
            </a:r>
          </a:p>
        </p:txBody>
      </p:sp>
      <p:cxnSp>
        <p:nvCxnSpPr>
          <p:cNvPr id="58" name="Verbinder: gewinkelt 57">
            <a:extLst>
              <a:ext uri="{FF2B5EF4-FFF2-40B4-BE49-F238E27FC236}">
                <a16:creationId xmlns:a16="http://schemas.microsoft.com/office/drawing/2014/main" id="{A7DB01F5-DD97-16B9-A3BB-1316FE1077E4}"/>
              </a:ext>
            </a:extLst>
          </p:cNvPr>
          <p:cNvCxnSpPr>
            <a:stCxn id="57" idx="3"/>
            <a:endCxn id="3" idx="1"/>
          </p:cNvCxnSpPr>
          <p:nvPr/>
        </p:nvCxnSpPr>
        <p:spPr>
          <a:xfrm flipV="1">
            <a:off x="2661710" y="2842513"/>
            <a:ext cx="734163" cy="946365"/>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9" name="Rechteck 58">
            <a:extLst>
              <a:ext uri="{FF2B5EF4-FFF2-40B4-BE49-F238E27FC236}">
                <a16:creationId xmlns:a16="http://schemas.microsoft.com/office/drawing/2014/main" id="{F6E30421-304F-944D-9154-D60AC68C868D}"/>
              </a:ext>
            </a:extLst>
          </p:cNvPr>
          <p:cNvSpPr/>
          <p:nvPr/>
        </p:nvSpPr>
        <p:spPr>
          <a:xfrm>
            <a:off x="337601" y="3845168"/>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Hydraulic/Pneumatic Port</a:t>
            </a:r>
          </a:p>
        </p:txBody>
      </p:sp>
      <p:cxnSp>
        <p:nvCxnSpPr>
          <p:cNvPr id="60" name="Verbinder: gewinkelt 59">
            <a:extLst>
              <a:ext uri="{FF2B5EF4-FFF2-40B4-BE49-F238E27FC236}">
                <a16:creationId xmlns:a16="http://schemas.microsoft.com/office/drawing/2014/main" id="{DC0F0F93-ACDD-02CF-6CCB-F8C15D2B1495}"/>
              </a:ext>
            </a:extLst>
          </p:cNvPr>
          <p:cNvCxnSpPr>
            <a:stCxn id="59" idx="3"/>
            <a:endCxn id="3" idx="1"/>
          </p:cNvCxnSpPr>
          <p:nvPr/>
        </p:nvCxnSpPr>
        <p:spPr>
          <a:xfrm flipV="1">
            <a:off x="2661710" y="2842513"/>
            <a:ext cx="734163" cy="1037837"/>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1" name="Rechteck 60">
            <a:extLst>
              <a:ext uri="{FF2B5EF4-FFF2-40B4-BE49-F238E27FC236}">
                <a16:creationId xmlns:a16="http://schemas.microsoft.com/office/drawing/2014/main" id="{852908BC-3115-B5B2-5D57-EFF56A6F8A99}"/>
              </a:ext>
            </a:extLst>
          </p:cNvPr>
          <p:cNvSpPr/>
          <p:nvPr/>
        </p:nvSpPr>
        <p:spPr>
          <a:xfrm>
            <a:off x="323528" y="3936640"/>
            <a:ext cx="2352255" cy="703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Manufacturing &amp; Supply Chain</a:t>
            </a:r>
          </a:p>
        </p:txBody>
      </p:sp>
      <p:sp>
        <p:nvSpPr>
          <p:cNvPr id="62" name="Rechteck 61">
            <a:extLst>
              <a:ext uri="{FF2B5EF4-FFF2-40B4-BE49-F238E27FC236}">
                <a16:creationId xmlns:a16="http://schemas.microsoft.com/office/drawing/2014/main" id="{48E34350-8826-DABB-06D0-7BEE66FF18F8}"/>
              </a:ext>
            </a:extLst>
          </p:cNvPr>
          <p:cNvSpPr/>
          <p:nvPr/>
        </p:nvSpPr>
        <p:spPr>
          <a:xfrm>
            <a:off x="330564" y="4014039"/>
            <a:ext cx="2338182" cy="703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Manufacturing Process</a:t>
            </a:r>
          </a:p>
        </p:txBody>
      </p:sp>
      <p:sp>
        <p:nvSpPr>
          <p:cNvPr id="63" name="Rechteck 62">
            <a:extLst>
              <a:ext uri="{FF2B5EF4-FFF2-40B4-BE49-F238E27FC236}">
                <a16:creationId xmlns:a16="http://schemas.microsoft.com/office/drawing/2014/main" id="{D105854F-6089-2127-93B9-3B48C1D18FC4}"/>
              </a:ext>
            </a:extLst>
          </p:cNvPr>
          <p:cNvSpPr/>
          <p:nvPr/>
        </p:nvSpPr>
        <p:spPr>
          <a:xfrm>
            <a:off x="337601" y="4098475"/>
            <a:ext cx="2324109" cy="703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Joining Process</a:t>
            </a:r>
          </a:p>
        </p:txBody>
      </p:sp>
      <p:cxnSp>
        <p:nvCxnSpPr>
          <p:cNvPr id="64" name="Verbinder: gewinkelt 63">
            <a:extLst>
              <a:ext uri="{FF2B5EF4-FFF2-40B4-BE49-F238E27FC236}">
                <a16:creationId xmlns:a16="http://schemas.microsoft.com/office/drawing/2014/main" id="{AB181E43-F8DB-FD2D-895F-0DD956C8D0CD}"/>
              </a:ext>
            </a:extLst>
          </p:cNvPr>
          <p:cNvCxnSpPr>
            <a:stCxn id="63" idx="3"/>
            <a:endCxn id="3" idx="1"/>
          </p:cNvCxnSpPr>
          <p:nvPr/>
        </p:nvCxnSpPr>
        <p:spPr>
          <a:xfrm flipV="1">
            <a:off x="2661710" y="2842513"/>
            <a:ext cx="734163" cy="1291144"/>
          </a:xfrm>
          <a:prstGeom prst="bentConnector3">
            <a:avLst>
              <a:gd name="adj1" fmla="val 5039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5" name="Rechteck 64">
            <a:extLst>
              <a:ext uri="{FF2B5EF4-FFF2-40B4-BE49-F238E27FC236}">
                <a16:creationId xmlns:a16="http://schemas.microsoft.com/office/drawing/2014/main" id="{ED75D4C2-A894-1F51-BD70-26E9887EA615}"/>
              </a:ext>
            </a:extLst>
          </p:cNvPr>
          <p:cNvSpPr/>
          <p:nvPr/>
        </p:nvSpPr>
        <p:spPr>
          <a:xfrm>
            <a:off x="6468218" y="2662490"/>
            <a:ext cx="2352254"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Manufacturing Operation</a:t>
            </a:r>
          </a:p>
        </p:txBody>
      </p:sp>
      <p:cxnSp>
        <p:nvCxnSpPr>
          <p:cNvPr id="66" name="Verbinder: gewinkelt 65">
            <a:extLst>
              <a:ext uri="{FF2B5EF4-FFF2-40B4-BE49-F238E27FC236}">
                <a16:creationId xmlns:a16="http://schemas.microsoft.com/office/drawing/2014/main" id="{DE866D20-6832-8666-50FB-0F2E4DD78D8C}"/>
              </a:ext>
            </a:extLst>
          </p:cNvPr>
          <p:cNvCxnSpPr>
            <a:stCxn id="3" idx="3"/>
            <a:endCxn id="65" idx="1"/>
          </p:cNvCxnSpPr>
          <p:nvPr/>
        </p:nvCxnSpPr>
        <p:spPr>
          <a:xfrm>
            <a:off x="5748127" y="2842513"/>
            <a:ext cx="720091" cy="12700"/>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881147"/>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fontScale="90000"/>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2.2 Inspection Planning</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231179546"/>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950" noProof="0" dirty="0"/>
                        <a:t>Description</a:t>
                      </a:r>
                    </a:p>
                  </a:txBody>
                  <a:tcPr/>
                </a:tc>
                <a:tc>
                  <a:txBody>
                    <a:bodyPr/>
                    <a:lstStyle/>
                    <a:p>
                      <a:r>
                        <a:rPr lang="en-US" sz="950" b="0" noProof="0"/>
                        <a:t>Includes the selection of relevant inspection criteria from product and production specifications, identification and assignment of appropriate inspection methods and equipment, as well as the allocation of appropriate inspection criteria per inspection event (first-article inspection, re-qualification, inspection in production, etc.)</a:t>
                      </a:r>
                      <a:endParaRPr lang="en-AU" sz="950" b="0" noProof="0" dirty="0"/>
                    </a:p>
                  </a:txBody>
                  <a:tcPr/>
                </a:tc>
                <a:extLst>
                  <a:ext uri="{0D108BD9-81ED-4DB2-BD59-A6C34878D82A}">
                    <a16:rowId xmlns:a16="http://schemas.microsoft.com/office/drawing/2014/main" val="265767748"/>
                  </a:ext>
                </a:extLst>
              </a:tr>
              <a:tr h="0">
                <a:tc>
                  <a:txBody>
                    <a:bodyPr/>
                    <a:lstStyle/>
                    <a:p>
                      <a:r>
                        <a:rPr lang="en-AU" sz="950" noProof="0" dirty="0"/>
                        <a:t>Roles</a:t>
                      </a:r>
                    </a:p>
                  </a:txBody>
                  <a:tcPr/>
                </a:tc>
                <a:tc>
                  <a:txBody>
                    <a:bodyPr/>
                    <a:lstStyle/>
                    <a:p>
                      <a:endParaRPr lang="en-AU" sz="950" b="0" noProof="0" dirty="0"/>
                    </a:p>
                  </a:txBody>
                  <a:tcPr/>
                </a:tc>
                <a:extLst>
                  <a:ext uri="{0D108BD9-81ED-4DB2-BD59-A6C34878D82A}">
                    <a16:rowId xmlns:a16="http://schemas.microsoft.com/office/drawing/2014/main" val="4228250567"/>
                  </a:ext>
                </a:extLst>
              </a:tr>
              <a:tr h="0">
                <a:tc>
                  <a:txBody>
                    <a:bodyPr/>
                    <a:lstStyle/>
                    <a:p>
                      <a:r>
                        <a:rPr lang="en-AU" sz="95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50" b="0" noProof="0" dirty="0"/>
                    </a:p>
                  </a:txBody>
                  <a:tcPr/>
                </a:tc>
                <a:extLst>
                  <a:ext uri="{0D108BD9-81ED-4DB2-BD59-A6C34878D82A}">
                    <a16:rowId xmlns:a16="http://schemas.microsoft.com/office/drawing/2014/main" val="234396257"/>
                  </a:ext>
                </a:extLst>
              </a:tr>
              <a:tr h="0">
                <a:tc>
                  <a:txBody>
                    <a:bodyPr/>
                    <a:lstStyle/>
                    <a:p>
                      <a:r>
                        <a:rPr lang="en-AU" sz="95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50" b="0" noProof="0" dirty="0"/>
                    </a:p>
                  </a:txBody>
                  <a:tcPr/>
                </a:tc>
                <a:extLst>
                  <a:ext uri="{0D108BD9-81ED-4DB2-BD59-A6C34878D82A}">
                    <a16:rowId xmlns:a16="http://schemas.microsoft.com/office/drawing/2014/main" val="929043427"/>
                  </a:ext>
                </a:extLst>
              </a:tr>
              <a:tr h="0">
                <a:tc>
                  <a:txBody>
                    <a:bodyPr/>
                    <a:lstStyle/>
                    <a:p>
                      <a:r>
                        <a:rPr lang="en-AU" sz="95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950" b="0" noProof="0"/>
                        <a:t>Quality Management Software, ERP Systems</a:t>
                      </a:r>
                      <a:endParaRPr lang="en-AU" sz="950" b="0" noProof="0" dirty="0"/>
                    </a:p>
                  </a:txBody>
                  <a:tcPr/>
                </a:tc>
                <a:extLst>
                  <a:ext uri="{0D108BD9-81ED-4DB2-BD59-A6C34878D82A}">
                    <a16:rowId xmlns:a16="http://schemas.microsoft.com/office/drawing/2014/main" val="3723889216"/>
                  </a:ext>
                </a:extLst>
              </a:tr>
              <a:tr h="0">
                <a:tc>
                  <a:txBody>
                    <a:bodyPr/>
                    <a:lstStyle/>
                    <a:p>
                      <a:r>
                        <a:rPr lang="en-AU" sz="950" noProof="0" dirty="0"/>
                        <a:t>Inputs</a:t>
                      </a:r>
                    </a:p>
                  </a:txBody>
                  <a:tcPr/>
                </a:tc>
                <a:tc>
                  <a:txBody>
                    <a:bodyPr/>
                    <a:lstStyle/>
                    <a:p>
                      <a:r>
                        <a:rPr lang="en-AU" sz="950" b="0" noProof="0"/>
                        <a:t>Function Failure, Mechanical Component, Body, Material, Model View, Datum, Geometric Tolerance, Dimensional Size, Surface Texture, Hole, Gearing, Kinematic Mechanism, Kinematic Joint, Joining Element, Painting &amp; Coating, Marking &amp; Labeling, Heat Treatment, Cleanliness, Bending Specification, Electric/Electronic Component, Electric/Electronic Port, Electric/Electronic Connection, Joining Process</a:t>
                      </a:r>
                      <a:endParaRPr lang="en-AU" sz="950" b="0" noProof="0" dirty="0"/>
                    </a:p>
                  </a:txBody>
                  <a:tcPr/>
                </a:tc>
                <a:extLst>
                  <a:ext uri="{0D108BD9-81ED-4DB2-BD59-A6C34878D82A}">
                    <a16:rowId xmlns:a16="http://schemas.microsoft.com/office/drawing/2014/main" val="2071258178"/>
                  </a:ext>
                </a:extLst>
              </a:tr>
              <a:tr h="0">
                <a:tc>
                  <a:txBody>
                    <a:bodyPr/>
                    <a:lstStyle/>
                    <a:p>
                      <a:r>
                        <a:rPr lang="en-AU" sz="95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950" b="0" noProof="0"/>
                        <a:t>Verification Characteristic, Verification Plan, Verification Resource</a:t>
                      </a:r>
                      <a:endParaRPr lang="en-AU" sz="95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FB9C8798-5504-9C0D-7027-B90136A794C8}"/>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228847457"/>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a:t>
            </a:r>
            <a:r>
              <a:rPr lang="de-DE">
                <a:hlinkClick r:id="rId6" action="ppaction://hlinksldjump"/>
              </a:rPr>
              <a:t>2.2 Inspection Planning</a:t>
            </a:r>
            <a:endParaRPr lang="de-DE" dirty="0"/>
          </a:p>
        </p:txBody>
      </p:sp>
      <p:sp>
        <p:nvSpPr>
          <p:cNvPr id="3" name="Rechteck 2">
            <a:extLst>
              <a:ext uri="{FF2B5EF4-FFF2-40B4-BE49-F238E27FC236}">
                <a16:creationId xmlns:a16="http://schemas.microsoft.com/office/drawing/2014/main" id="{08B181C4-A02B-DD3E-C4B9-F3D56B6A87F8}"/>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550">
                <a:solidFill>
                  <a:srgbClr val="000000"/>
                </a:solidFill>
                <a:hlinkClick r:id="rId6" action="ppaction://hlinksldjump"/>
              </a:rPr>
              <a:t>2.2 Inspection Planning</a:t>
            </a:r>
            <a:endParaRPr lang="de-DE" sz="550">
              <a:solidFill>
                <a:srgbClr val="000000"/>
              </a:solidFill>
            </a:endParaRPr>
          </a:p>
        </p:txBody>
      </p:sp>
      <p:sp>
        <p:nvSpPr>
          <p:cNvPr id="4" name="Rechteck 3">
            <a:extLst>
              <a:ext uri="{FF2B5EF4-FFF2-40B4-BE49-F238E27FC236}">
                <a16:creationId xmlns:a16="http://schemas.microsoft.com/office/drawing/2014/main" id="{C6A25233-F9D0-008C-A70B-7475496E0AB1}"/>
              </a:ext>
            </a:extLst>
          </p:cNvPr>
          <p:cNvSpPr/>
          <p:nvPr/>
        </p:nvSpPr>
        <p:spPr>
          <a:xfrm>
            <a:off x="234155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550">
                <a:solidFill>
                  <a:srgbClr val="000000"/>
                </a:solidFill>
              </a:rPr>
              <a:t>Quality Management Software</a:t>
            </a:r>
          </a:p>
        </p:txBody>
      </p:sp>
      <p:cxnSp>
        <p:nvCxnSpPr>
          <p:cNvPr id="5" name="Verbinder: gewinkelt 4">
            <a:extLst>
              <a:ext uri="{FF2B5EF4-FFF2-40B4-BE49-F238E27FC236}">
                <a16:creationId xmlns:a16="http://schemas.microsoft.com/office/drawing/2014/main" id="{A7ADD138-2DBB-724B-2722-C291AA13931E}"/>
              </a:ext>
            </a:extLst>
          </p:cNvPr>
          <p:cNvCxnSpPr>
            <a:stCxn id="4" idx="0"/>
            <a:endCxn id="3" idx="2"/>
          </p:cNvCxnSpPr>
          <p:nvPr/>
        </p:nvCxnSpPr>
        <p:spPr>
          <a:xfrm rot="5400000" flipH="1" flipV="1">
            <a:off x="3407635" y="3018570"/>
            <a:ext cx="1160400" cy="116833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5DF326D7-FB49-7A19-3F22-DB8D6286C2F3}"/>
              </a:ext>
            </a:extLst>
          </p:cNvPr>
          <p:cNvSpPr/>
          <p:nvPr/>
        </p:nvSpPr>
        <p:spPr>
          <a:xfrm>
            <a:off x="4519795"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550">
                <a:solidFill>
                  <a:srgbClr val="000000"/>
                </a:solidFill>
              </a:rPr>
              <a:t>ERP Systems</a:t>
            </a:r>
          </a:p>
        </p:txBody>
      </p:sp>
      <p:cxnSp>
        <p:nvCxnSpPr>
          <p:cNvPr id="8" name="Verbinder: gewinkelt 7">
            <a:extLst>
              <a:ext uri="{FF2B5EF4-FFF2-40B4-BE49-F238E27FC236}">
                <a16:creationId xmlns:a16="http://schemas.microsoft.com/office/drawing/2014/main" id="{EB207ECB-530A-96DB-FE05-F63FFF9E1DFA}"/>
              </a:ext>
            </a:extLst>
          </p:cNvPr>
          <p:cNvCxnSpPr>
            <a:stCxn id="7" idx="0"/>
            <a:endCxn id="3" idx="2"/>
          </p:cNvCxnSpPr>
          <p:nvPr/>
        </p:nvCxnSpPr>
        <p:spPr>
          <a:xfrm rot="16200000" flipV="1">
            <a:off x="4496757" y="3097778"/>
            <a:ext cx="1160400" cy="1009913"/>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325F11D9-1ECA-8C01-74BD-C4892DA30629}"/>
              </a:ext>
            </a:extLst>
          </p:cNvPr>
          <p:cNvSpPr/>
          <p:nvPr/>
        </p:nvSpPr>
        <p:spPr>
          <a:xfrm>
            <a:off x="323528" y="1502090"/>
            <a:ext cx="2352255" cy="7324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Product Architecture</a:t>
            </a:r>
          </a:p>
        </p:txBody>
      </p:sp>
      <p:sp>
        <p:nvSpPr>
          <p:cNvPr id="10" name="Rechteck 9">
            <a:extLst>
              <a:ext uri="{FF2B5EF4-FFF2-40B4-BE49-F238E27FC236}">
                <a16:creationId xmlns:a16="http://schemas.microsoft.com/office/drawing/2014/main" id="{C6603A4C-2F44-299C-DB08-E9FF06F0E924}"/>
              </a:ext>
            </a:extLst>
          </p:cNvPr>
          <p:cNvSpPr/>
          <p:nvPr/>
        </p:nvSpPr>
        <p:spPr>
          <a:xfrm>
            <a:off x="330853" y="1582662"/>
            <a:ext cx="2337605"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Function Failure</a:t>
            </a:r>
          </a:p>
        </p:txBody>
      </p:sp>
      <p:cxnSp>
        <p:nvCxnSpPr>
          <p:cNvPr id="11" name="Verbinder: gewinkelt 10">
            <a:extLst>
              <a:ext uri="{FF2B5EF4-FFF2-40B4-BE49-F238E27FC236}">
                <a16:creationId xmlns:a16="http://schemas.microsoft.com/office/drawing/2014/main" id="{10644A69-D2C7-3A41-EF71-EFC54AEE1DBE}"/>
              </a:ext>
            </a:extLst>
          </p:cNvPr>
          <p:cNvCxnSpPr>
            <a:stCxn id="10" idx="3"/>
            <a:endCxn id="3" idx="1"/>
          </p:cNvCxnSpPr>
          <p:nvPr/>
        </p:nvCxnSpPr>
        <p:spPr>
          <a:xfrm>
            <a:off x="2668458" y="1619285"/>
            <a:ext cx="727415" cy="1223228"/>
          </a:xfrm>
          <a:prstGeom prst="bentConnector3">
            <a:avLst>
              <a:gd name="adj1" fmla="val 5020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2" name="Rechteck 11">
            <a:extLst>
              <a:ext uri="{FF2B5EF4-FFF2-40B4-BE49-F238E27FC236}">
                <a16:creationId xmlns:a16="http://schemas.microsoft.com/office/drawing/2014/main" id="{B1B14A73-098B-7327-589E-2AD35CE46782}"/>
              </a:ext>
            </a:extLst>
          </p:cNvPr>
          <p:cNvSpPr/>
          <p:nvPr/>
        </p:nvSpPr>
        <p:spPr>
          <a:xfrm>
            <a:off x="323528" y="1670557"/>
            <a:ext cx="2352255" cy="7324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Product Design</a:t>
            </a:r>
          </a:p>
        </p:txBody>
      </p:sp>
      <p:sp>
        <p:nvSpPr>
          <p:cNvPr id="13" name="Rechteck 12">
            <a:extLst>
              <a:ext uri="{FF2B5EF4-FFF2-40B4-BE49-F238E27FC236}">
                <a16:creationId xmlns:a16="http://schemas.microsoft.com/office/drawing/2014/main" id="{B2B26A1A-A1DC-CCD7-C48D-CDBC80973F36}"/>
              </a:ext>
            </a:extLst>
          </p:cNvPr>
          <p:cNvSpPr/>
          <p:nvPr/>
        </p:nvSpPr>
        <p:spPr>
          <a:xfrm>
            <a:off x="330853" y="1751128"/>
            <a:ext cx="2337605" cy="7324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Mechanical Design</a:t>
            </a:r>
          </a:p>
        </p:txBody>
      </p:sp>
      <p:sp>
        <p:nvSpPr>
          <p:cNvPr id="14" name="Rechteck 13">
            <a:extLst>
              <a:ext uri="{FF2B5EF4-FFF2-40B4-BE49-F238E27FC236}">
                <a16:creationId xmlns:a16="http://schemas.microsoft.com/office/drawing/2014/main" id="{25B0B27D-3255-DA0C-18AE-C6E1F1D5EBA0}"/>
              </a:ext>
            </a:extLst>
          </p:cNvPr>
          <p:cNvSpPr/>
          <p:nvPr/>
        </p:nvSpPr>
        <p:spPr>
          <a:xfrm>
            <a:off x="338177" y="1839024"/>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Mechanical Component</a:t>
            </a:r>
          </a:p>
        </p:txBody>
      </p:sp>
      <p:cxnSp>
        <p:nvCxnSpPr>
          <p:cNvPr id="15" name="Verbinder: gewinkelt 14">
            <a:extLst>
              <a:ext uri="{FF2B5EF4-FFF2-40B4-BE49-F238E27FC236}">
                <a16:creationId xmlns:a16="http://schemas.microsoft.com/office/drawing/2014/main" id="{7299E7A3-8A7E-0304-2D9F-033A0A66CE26}"/>
              </a:ext>
            </a:extLst>
          </p:cNvPr>
          <p:cNvCxnSpPr>
            <a:stCxn id="14" idx="3"/>
            <a:endCxn id="3" idx="1"/>
          </p:cNvCxnSpPr>
          <p:nvPr/>
        </p:nvCxnSpPr>
        <p:spPr>
          <a:xfrm>
            <a:off x="2661133" y="1875647"/>
            <a:ext cx="734740" cy="966866"/>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666F1FCA-4178-36A9-8237-39156D8FB980}"/>
              </a:ext>
            </a:extLst>
          </p:cNvPr>
          <p:cNvSpPr/>
          <p:nvPr/>
        </p:nvSpPr>
        <p:spPr>
          <a:xfrm>
            <a:off x="338177" y="1934244"/>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Body</a:t>
            </a:r>
          </a:p>
        </p:txBody>
      </p:sp>
      <p:cxnSp>
        <p:nvCxnSpPr>
          <p:cNvPr id="17" name="Verbinder: gewinkelt 16">
            <a:extLst>
              <a:ext uri="{FF2B5EF4-FFF2-40B4-BE49-F238E27FC236}">
                <a16:creationId xmlns:a16="http://schemas.microsoft.com/office/drawing/2014/main" id="{2A899BD9-7B12-4AF2-0493-7F872E5184AC}"/>
              </a:ext>
            </a:extLst>
          </p:cNvPr>
          <p:cNvCxnSpPr>
            <a:stCxn id="16" idx="3"/>
            <a:endCxn id="3" idx="1"/>
          </p:cNvCxnSpPr>
          <p:nvPr/>
        </p:nvCxnSpPr>
        <p:spPr>
          <a:xfrm>
            <a:off x="2661133" y="1970867"/>
            <a:ext cx="734740" cy="871646"/>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93BC593C-F79F-2C97-F880-FCF9AAD5ACD0}"/>
              </a:ext>
            </a:extLst>
          </p:cNvPr>
          <p:cNvSpPr/>
          <p:nvPr/>
        </p:nvSpPr>
        <p:spPr>
          <a:xfrm>
            <a:off x="338177" y="2029464"/>
            <a:ext cx="2322956" cy="732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Material</a:t>
            </a:r>
          </a:p>
        </p:txBody>
      </p:sp>
      <p:cxnSp>
        <p:nvCxnSpPr>
          <p:cNvPr id="19" name="Verbinder: gewinkelt 18">
            <a:extLst>
              <a:ext uri="{FF2B5EF4-FFF2-40B4-BE49-F238E27FC236}">
                <a16:creationId xmlns:a16="http://schemas.microsoft.com/office/drawing/2014/main" id="{40E99964-CBE3-01D2-0F7D-65D3C04D242F}"/>
              </a:ext>
            </a:extLst>
          </p:cNvPr>
          <p:cNvCxnSpPr>
            <a:stCxn id="18" idx="3"/>
            <a:endCxn id="3" idx="1"/>
          </p:cNvCxnSpPr>
          <p:nvPr/>
        </p:nvCxnSpPr>
        <p:spPr>
          <a:xfrm>
            <a:off x="2661133" y="2066088"/>
            <a:ext cx="734740" cy="776425"/>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4849D5D2-DAA6-E371-9140-A0E3A69164B3}"/>
              </a:ext>
            </a:extLst>
          </p:cNvPr>
          <p:cNvSpPr/>
          <p:nvPr/>
        </p:nvSpPr>
        <p:spPr>
          <a:xfrm>
            <a:off x="338177" y="2124684"/>
            <a:ext cx="2322956" cy="732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Model View</a:t>
            </a:r>
          </a:p>
        </p:txBody>
      </p:sp>
      <p:cxnSp>
        <p:nvCxnSpPr>
          <p:cNvPr id="21" name="Verbinder: gewinkelt 20">
            <a:extLst>
              <a:ext uri="{FF2B5EF4-FFF2-40B4-BE49-F238E27FC236}">
                <a16:creationId xmlns:a16="http://schemas.microsoft.com/office/drawing/2014/main" id="{4F2B3CC0-C54D-36DF-6674-5BC757E620D6}"/>
              </a:ext>
            </a:extLst>
          </p:cNvPr>
          <p:cNvCxnSpPr>
            <a:stCxn id="20" idx="3"/>
            <a:endCxn id="3" idx="1"/>
          </p:cNvCxnSpPr>
          <p:nvPr/>
        </p:nvCxnSpPr>
        <p:spPr>
          <a:xfrm>
            <a:off x="2661133" y="2161308"/>
            <a:ext cx="734740" cy="681205"/>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F4F504F2-AAF0-B691-4892-7327B123518C}"/>
              </a:ext>
            </a:extLst>
          </p:cNvPr>
          <p:cNvSpPr/>
          <p:nvPr/>
        </p:nvSpPr>
        <p:spPr>
          <a:xfrm>
            <a:off x="338177" y="2219904"/>
            <a:ext cx="2322956" cy="732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Datum</a:t>
            </a:r>
          </a:p>
        </p:txBody>
      </p:sp>
      <p:cxnSp>
        <p:nvCxnSpPr>
          <p:cNvPr id="23" name="Verbinder: gewinkelt 22">
            <a:extLst>
              <a:ext uri="{FF2B5EF4-FFF2-40B4-BE49-F238E27FC236}">
                <a16:creationId xmlns:a16="http://schemas.microsoft.com/office/drawing/2014/main" id="{E9274FA6-65F6-52AB-7129-5954E3F07872}"/>
              </a:ext>
            </a:extLst>
          </p:cNvPr>
          <p:cNvCxnSpPr>
            <a:stCxn id="22" idx="3"/>
            <a:endCxn id="3" idx="1"/>
          </p:cNvCxnSpPr>
          <p:nvPr/>
        </p:nvCxnSpPr>
        <p:spPr>
          <a:xfrm>
            <a:off x="2661133" y="2256528"/>
            <a:ext cx="734740" cy="585985"/>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F2EF19C5-EF29-A778-DC15-73AE2BABE9C3}"/>
              </a:ext>
            </a:extLst>
          </p:cNvPr>
          <p:cNvSpPr/>
          <p:nvPr/>
        </p:nvSpPr>
        <p:spPr>
          <a:xfrm>
            <a:off x="338177" y="2315125"/>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Geometric Tolerance</a:t>
            </a:r>
          </a:p>
        </p:txBody>
      </p:sp>
      <p:cxnSp>
        <p:nvCxnSpPr>
          <p:cNvPr id="25" name="Verbinder: gewinkelt 24">
            <a:extLst>
              <a:ext uri="{FF2B5EF4-FFF2-40B4-BE49-F238E27FC236}">
                <a16:creationId xmlns:a16="http://schemas.microsoft.com/office/drawing/2014/main" id="{F7EB6F55-236A-C3B6-0B1C-4398FB01E8D3}"/>
              </a:ext>
            </a:extLst>
          </p:cNvPr>
          <p:cNvCxnSpPr>
            <a:stCxn id="24" idx="3"/>
            <a:endCxn id="3" idx="1"/>
          </p:cNvCxnSpPr>
          <p:nvPr/>
        </p:nvCxnSpPr>
        <p:spPr>
          <a:xfrm>
            <a:off x="2661133" y="2351748"/>
            <a:ext cx="734740" cy="490765"/>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6" name="Rechteck 25">
            <a:extLst>
              <a:ext uri="{FF2B5EF4-FFF2-40B4-BE49-F238E27FC236}">
                <a16:creationId xmlns:a16="http://schemas.microsoft.com/office/drawing/2014/main" id="{2EC81078-C54F-ED4E-57A2-3F85E603FF1E}"/>
              </a:ext>
            </a:extLst>
          </p:cNvPr>
          <p:cNvSpPr/>
          <p:nvPr/>
        </p:nvSpPr>
        <p:spPr>
          <a:xfrm>
            <a:off x="338177" y="2410345"/>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Dimensional Size</a:t>
            </a:r>
          </a:p>
        </p:txBody>
      </p:sp>
      <p:cxnSp>
        <p:nvCxnSpPr>
          <p:cNvPr id="27" name="Verbinder: gewinkelt 26">
            <a:extLst>
              <a:ext uri="{FF2B5EF4-FFF2-40B4-BE49-F238E27FC236}">
                <a16:creationId xmlns:a16="http://schemas.microsoft.com/office/drawing/2014/main" id="{08D1FB6A-9554-B717-038C-4F00A6E19524}"/>
              </a:ext>
            </a:extLst>
          </p:cNvPr>
          <p:cNvCxnSpPr>
            <a:stCxn id="26" idx="3"/>
            <a:endCxn id="3" idx="1"/>
          </p:cNvCxnSpPr>
          <p:nvPr/>
        </p:nvCxnSpPr>
        <p:spPr>
          <a:xfrm>
            <a:off x="2661133" y="2446968"/>
            <a:ext cx="734740" cy="395545"/>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423C2AF0-C7DF-998D-3976-E1CDE7C53A01}"/>
              </a:ext>
            </a:extLst>
          </p:cNvPr>
          <p:cNvSpPr/>
          <p:nvPr/>
        </p:nvSpPr>
        <p:spPr>
          <a:xfrm>
            <a:off x="338177" y="2505565"/>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Surface Texture</a:t>
            </a:r>
          </a:p>
        </p:txBody>
      </p:sp>
      <p:cxnSp>
        <p:nvCxnSpPr>
          <p:cNvPr id="29" name="Verbinder: gewinkelt 28">
            <a:extLst>
              <a:ext uri="{FF2B5EF4-FFF2-40B4-BE49-F238E27FC236}">
                <a16:creationId xmlns:a16="http://schemas.microsoft.com/office/drawing/2014/main" id="{CB5098F2-02C7-B396-622C-8BBB2AADDA59}"/>
              </a:ext>
            </a:extLst>
          </p:cNvPr>
          <p:cNvCxnSpPr>
            <a:stCxn id="28" idx="3"/>
            <a:endCxn id="3" idx="1"/>
          </p:cNvCxnSpPr>
          <p:nvPr/>
        </p:nvCxnSpPr>
        <p:spPr>
          <a:xfrm>
            <a:off x="2661133" y="2542188"/>
            <a:ext cx="734740" cy="300325"/>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0" name="Rechteck 29">
            <a:extLst>
              <a:ext uri="{FF2B5EF4-FFF2-40B4-BE49-F238E27FC236}">
                <a16:creationId xmlns:a16="http://schemas.microsoft.com/office/drawing/2014/main" id="{3F1CD22D-34D1-87EC-B734-5F2237AF8DCB}"/>
              </a:ext>
            </a:extLst>
          </p:cNvPr>
          <p:cNvSpPr/>
          <p:nvPr/>
        </p:nvSpPr>
        <p:spPr>
          <a:xfrm>
            <a:off x="338177" y="2600785"/>
            <a:ext cx="2322956" cy="732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Hole</a:t>
            </a:r>
          </a:p>
        </p:txBody>
      </p:sp>
      <p:cxnSp>
        <p:nvCxnSpPr>
          <p:cNvPr id="31" name="Verbinder: gewinkelt 30">
            <a:extLst>
              <a:ext uri="{FF2B5EF4-FFF2-40B4-BE49-F238E27FC236}">
                <a16:creationId xmlns:a16="http://schemas.microsoft.com/office/drawing/2014/main" id="{0A964829-D159-884E-7D65-D6FD804E7A83}"/>
              </a:ext>
            </a:extLst>
          </p:cNvPr>
          <p:cNvCxnSpPr>
            <a:stCxn id="30" idx="3"/>
            <a:endCxn id="3" idx="1"/>
          </p:cNvCxnSpPr>
          <p:nvPr/>
        </p:nvCxnSpPr>
        <p:spPr>
          <a:xfrm>
            <a:off x="2661133" y="2637409"/>
            <a:ext cx="734740" cy="205104"/>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2" name="Rechteck 31">
            <a:extLst>
              <a:ext uri="{FF2B5EF4-FFF2-40B4-BE49-F238E27FC236}">
                <a16:creationId xmlns:a16="http://schemas.microsoft.com/office/drawing/2014/main" id="{1F690A21-3912-6611-E851-7B71FB0F5381}"/>
              </a:ext>
            </a:extLst>
          </p:cNvPr>
          <p:cNvSpPr/>
          <p:nvPr/>
        </p:nvSpPr>
        <p:spPr>
          <a:xfrm>
            <a:off x="338177" y="2696005"/>
            <a:ext cx="2322956" cy="732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Gearing</a:t>
            </a:r>
          </a:p>
        </p:txBody>
      </p:sp>
      <p:cxnSp>
        <p:nvCxnSpPr>
          <p:cNvPr id="33" name="Verbinder: gewinkelt 32">
            <a:extLst>
              <a:ext uri="{FF2B5EF4-FFF2-40B4-BE49-F238E27FC236}">
                <a16:creationId xmlns:a16="http://schemas.microsoft.com/office/drawing/2014/main" id="{798128D1-D5C7-F210-27BD-7A1008497167}"/>
              </a:ext>
            </a:extLst>
          </p:cNvPr>
          <p:cNvCxnSpPr>
            <a:stCxn id="32" idx="3"/>
            <a:endCxn id="3" idx="1"/>
          </p:cNvCxnSpPr>
          <p:nvPr/>
        </p:nvCxnSpPr>
        <p:spPr>
          <a:xfrm>
            <a:off x="2661133" y="2732629"/>
            <a:ext cx="734740" cy="109884"/>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4" name="Rechteck 33">
            <a:extLst>
              <a:ext uri="{FF2B5EF4-FFF2-40B4-BE49-F238E27FC236}">
                <a16:creationId xmlns:a16="http://schemas.microsoft.com/office/drawing/2014/main" id="{FD6DE92C-552C-65C2-3BA0-D779E268D7D6}"/>
              </a:ext>
            </a:extLst>
          </p:cNvPr>
          <p:cNvSpPr/>
          <p:nvPr/>
        </p:nvSpPr>
        <p:spPr>
          <a:xfrm>
            <a:off x="338177" y="2791225"/>
            <a:ext cx="2322956" cy="732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Kinematic Mechanism</a:t>
            </a:r>
          </a:p>
        </p:txBody>
      </p:sp>
      <p:cxnSp>
        <p:nvCxnSpPr>
          <p:cNvPr id="35" name="Verbinder: gewinkelt 34">
            <a:extLst>
              <a:ext uri="{FF2B5EF4-FFF2-40B4-BE49-F238E27FC236}">
                <a16:creationId xmlns:a16="http://schemas.microsoft.com/office/drawing/2014/main" id="{8ED12194-C4A4-B2A1-9263-26C3B174D2AC}"/>
              </a:ext>
            </a:extLst>
          </p:cNvPr>
          <p:cNvCxnSpPr>
            <a:stCxn id="34" idx="3"/>
            <a:endCxn id="3" idx="1"/>
          </p:cNvCxnSpPr>
          <p:nvPr/>
        </p:nvCxnSpPr>
        <p:spPr>
          <a:xfrm>
            <a:off x="2661133" y="2827849"/>
            <a:ext cx="734740" cy="14664"/>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6" name="Rechteck 35">
            <a:extLst>
              <a:ext uri="{FF2B5EF4-FFF2-40B4-BE49-F238E27FC236}">
                <a16:creationId xmlns:a16="http://schemas.microsoft.com/office/drawing/2014/main" id="{D1B89590-908F-9D08-B76D-788ADD3B69CD}"/>
              </a:ext>
            </a:extLst>
          </p:cNvPr>
          <p:cNvSpPr/>
          <p:nvPr/>
        </p:nvSpPr>
        <p:spPr>
          <a:xfrm>
            <a:off x="338177" y="2886446"/>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Kinematic Joint</a:t>
            </a:r>
          </a:p>
        </p:txBody>
      </p:sp>
      <p:cxnSp>
        <p:nvCxnSpPr>
          <p:cNvPr id="37" name="Verbinder: gewinkelt 36">
            <a:extLst>
              <a:ext uri="{FF2B5EF4-FFF2-40B4-BE49-F238E27FC236}">
                <a16:creationId xmlns:a16="http://schemas.microsoft.com/office/drawing/2014/main" id="{DA49B553-0C78-5CEE-63AD-BC0D2B465621}"/>
              </a:ext>
            </a:extLst>
          </p:cNvPr>
          <p:cNvCxnSpPr>
            <a:stCxn id="36" idx="3"/>
            <a:endCxn id="3" idx="1"/>
          </p:cNvCxnSpPr>
          <p:nvPr/>
        </p:nvCxnSpPr>
        <p:spPr>
          <a:xfrm flipV="1">
            <a:off x="2661133" y="2842513"/>
            <a:ext cx="734740" cy="80556"/>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8" name="Rechteck 37">
            <a:extLst>
              <a:ext uri="{FF2B5EF4-FFF2-40B4-BE49-F238E27FC236}">
                <a16:creationId xmlns:a16="http://schemas.microsoft.com/office/drawing/2014/main" id="{0256E728-5697-E177-9764-85A82E56D2DC}"/>
              </a:ext>
            </a:extLst>
          </p:cNvPr>
          <p:cNvSpPr/>
          <p:nvPr/>
        </p:nvSpPr>
        <p:spPr>
          <a:xfrm>
            <a:off x="338177" y="2981666"/>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Joining Element</a:t>
            </a:r>
          </a:p>
        </p:txBody>
      </p:sp>
      <p:cxnSp>
        <p:nvCxnSpPr>
          <p:cNvPr id="39" name="Verbinder: gewinkelt 38">
            <a:extLst>
              <a:ext uri="{FF2B5EF4-FFF2-40B4-BE49-F238E27FC236}">
                <a16:creationId xmlns:a16="http://schemas.microsoft.com/office/drawing/2014/main" id="{16B36D86-DB07-CF42-3878-45D26D374D85}"/>
              </a:ext>
            </a:extLst>
          </p:cNvPr>
          <p:cNvCxnSpPr>
            <a:stCxn id="38" idx="3"/>
            <a:endCxn id="3" idx="1"/>
          </p:cNvCxnSpPr>
          <p:nvPr/>
        </p:nvCxnSpPr>
        <p:spPr>
          <a:xfrm flipV="1">
            <a:off x="2661133" y="2842513"/>
            <a:ext cx="734740" cy="175776"/>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0" name="Rechteck 39">
            <a:extLst>
              <a:ext uri="{FF2B5EF4-FFF2-40B4-BE49-F238E27FC236}">
                <a16:creationId xmlns:a16="http://schemas.microsoft.com/office/drawing/2014/main" id="{F7F50FE8-6B24-FA30-8777-2B69AAB88CAA}"/>
              </a:ext>
            </a:extLst>
          </p:cNvPr>
          <p:cNvSpPr/>
          <p:nvPr/>
        </p:nvSpPr>
        <p:spPr>
          <a:xfrm>
            <a:off x="338177" y="3076886"/>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Painting &amp; Coating</a:t>
            </a:r>
          </a:p>
        </p:txBody>
      </p:sp>
      <p:cxnSp>
        <p:nvCxnSpPr>
          <p:cNvPr id="41" name="Verbinder: gewinkelt 40">
            <a:extLst>
              <a:ext uri="{FF2B5EF4-FFF2-40B4-BE49-F238E27FC236}">
                <a16:creationId xmlns:a16="http://schemas.microsoft.com/office/drawing/2014/main" id="{16E5E841-5AE3-849C-B575-EE3A08709811}"/>
              </a:ext>
            </a:extLst>
          </p:cNvPr>
          <p:cNvCxnSpPr>
            <a:stCxn id="40" idx="3"/>
            <a:endCxn id="3" idx="1"/>
          </p:cNvCxnSpPr>
          <p:nvPr/>
        </p:nvCxnSpPr>
        <p:spPr>
          <a:xfrm flipV="1">
            <a:off x="2661133" y="2842513"/>
            <a:ext cx="734740" cy="270996"/>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2" name="Rechteck 41">
            <a:extLst>
              <a:ext uri="{FF2B5EF4-FFF2-40B4-BE49-F238E27FC236}">
                <a16:creationId xmlns:a16="http://schemas.microsoft.com/office/drawing/2014/main" id="{6AC82A89-3C8A-A079-1CE3-89DB3D6CF39D}"/>
              </a:ext>
            </a:extLst>
          </p:cNvPr>
          <p:cNvSpPr/>
          <p:nvPr/>
        </p:nvSpPr>
        <p:spPr>
          <a:xfrm>
            <a:off x="338177" y="3172106"/>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Marking &amp; Labeling</a:t>
            </a:r>
          </a:p>
        </p:txBody>
      </p:sp>
      <p:cxnSp>
        <p:nvCxnSpPr>
          <p:cNvPr id="43" name="Verbinder: gewinkelt 42">
            <a:extLst>
              <a:ext uri="{FF2B5EF4-FFF2-40B4-BE49-F238E27FC236}">
                <a16:creationId xmlns:a16="http://schemas.microsoft.com/office/drawing/2014/main" id="{3F161452-74DA-61D5-FF4C-2B5EAB3506BD}"/>
              </a:ext>
            </a:extLst>
          </p:cNvPr>
          <p:cNvCxnSpPr>
            <a:stCxn id="42" idx="3"/>
            <a:endCxn id="3" idx="1"/>
          </p:cNvCxnSpPr>
          <p:nvPr/>
        </p:nvCxnSpPr>
        <p:spPr>
          <a:xfrm flipV="1">
            <a:off x="2661133" y="2842513"/>
            <a:ext cx="734740" cy="366216"/>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4" name="Rechteck 43">
            <a:extLst>
              <a:ext uri="{FF2B5EF4-FFF2-40B4-BE49-F238E27FC236}">
                <a16:creationId xmlns:a16="http://schemas.microsoft.com/office/drawing/2014/main" id="{DE75F1B9-EC84-2737-8FF4-5A71E2DF53C8}"/>
              </a:ext>
            </a:extLst>
          </p:cNvPr>
          <p:cNvSpPr/>
          <p:nvPr/>
        </p:nvSpPr>
        <p:spPr>
          <a:xfrm>
            <a:off x="338177" y="3267327"/>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Heat Treatment</a:t>
            </a:r>
          </a:p>
        </p:txBody>
      </p:sp>
      <p:cxnSp>
        <p:nvCxnSpPr>
          <p:cNvPr id="45" name="Verbinder: gewinkelt 44">
            <a:extLst>
              <a:ext uri="{FF2B5EF4-FFF2-40B4-BE49-F238E27FC236}">
                <a16:creationId xmlns:a16="http://schemas.microsoft.com/office/drawing/2014/main" id="{27425C10-48E0-6D25-CDA5-EC8EF93A6A9F}"/>
              </a:ext>
            </a:extLst>
          </p:cNvPr>
          <p:cNvCxnSpPr>
            <a:stCxn id="44" idx="3"/>
            <a:endCxn id="3" idx="1"/>
          </p:cNvCxnSpPr>
          <p:nvPr/>
        </p:nvCxnSpPr>
        <p:spPr>
          <a:xfrm flipV="1">
            <a:off x="2661133" y="2842513"/>
            <a:ext cx="734740" cy="461437"/>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6" name="Rechteck 45">
            <a:extLst>
              <a:ext uri="{FF2B5EF4-FFF2-40B4-BE49-F238E27FC236}">
                <a16:creationId xmlns:a16="http://schemas.microsoft.com/office/drawing/2014/main" id="{CE12CE61-EB31-711E-8DC8-08FC9CEE7C21}"/>
              </a:ext>
            </a:extLst>
          </p:cNvPr>
          <p:cNvSpPr/>
          <p:nvPr/>
        </p:nvSpPr>
        <p:spPr>
          <a:xfrm>
            <a:off x="338177" y="3362547"/>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Cleanliness</a:t>
            </a:r>
          </a:p>
        </p:txBody>
      </p:sp>
      <p:cxnSp>
        <p:nvCxnSpPr>
          <p:cNvPr id="47" name="Verbinder: gewinkelt 46">
            <a:extLst>
              <a:ext uri="{FF2B5EF4-FFF2-40B4-BE49-F238E27FC236}">
                <a16:creationId xmlns:a16="http://schemas.microsoft.com/office/drawing/2014/main" id="{8F4395F4-47F7-9019-8E86-4193720EE471}"/>
              </a:ext>
            </a:extLst>
          </p:cNvPr>
          <p:cNvCxnSpPr>
            <a:stCxn id="46" idx="3"/>
            <a:endCxn id="3" idx="1"/>
          </p:cNvCxnSpPr>
          <p:nvPr/>
        </p:nvCxnSpPr>
        <p:spPr>
          <a:xfrm flipV="1">
            <a:off x="2661133" y="2842513"/>
            <a:ext cx="734740" cy="556657"/>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8" name="Rechteck 47">
            <a:extLst>
              <a:ext uri="{FF2B5EF4-FFF2-40B4-BE49-F238E27FC236}">
                <a16:creationId xmlns:a16="http://schemas.microsoft.com/office/drawing/2014/main" id="{D5B5A80D-A785-AF1C-BB35-B7809DB408D2}"/>
              </a:ext>
            </a:extLst>
          </p:cNvPr>
          <p:cNvSpPr/>
          <p:nvPr/>
        </p:nvSpPr>
        <p:spPr>
          <a:xfrm>
            <a:off x="338177" y="3457768"/>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Bending Specification</a:t>
            </a:r>
          </a:p>
        </p:txBody>
      </p:sp>
      <p:cxnSp>
        <p:nvCxnSpPr>
          <p:cNvPr id="49" name="Verbinder: gewinkelt 48">
            <a:extLst>
              <a:ext uri="{FF2B5EF4-FFF2-40B4-BE49-F238E27FC236}">
                <a16:creationId xmlns:a16="http://schemas.microsoft.com/office/drawing/2014/main" id="{954A585C-C516-A12F-2E95-02E1DE87C845}"/>
              </a:ext>
            </a:extLst>
          </p:cNvPr>
          <p:cNvCxnSpPr>
            <a:stCxn id="48" idx="3"/>
            <a:endCxn id="3" idx="1"/>
          </p:cNvCxnSpPr>
          <p:nvPr/>
        </p:nvCxnSpPr>
        <p:spPr>
          <a:xfrm flipV="1">
            <a:off x="2661133" y="2842513"/>
            <a:ext cx="734740" cy="651878"/>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0" name="Rechteck 49">
            <a:extLst>
              <a:ext uri="{FF2B5EF4-FFF2-40B4-BE49-F238E27FC236}">
                <a16:creationId xmlns:a16="http://schemas.microsoft.com/office/drawing/2014/main" id="{AFEC1A2F-C51A-127B-AA2B-95DDF9E7734E}"/>
              </a:ext>
            </a:extLst>
          </p:cNvPr>
          <p:cNvSpPr/>
          <p:nvPr/>
        </p:nvSpPr>
        <p:spPr>
          <a:xfrm>
            <a:off x="330853" y="3552988"/>
            <a:ext cx="2337605" cy="7324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Electric/Electronic Design</a:t>
            </a:r>
          </a:p>
        </p:txBody>
      </p:sp>
      <p:sp>
        <p:nvSpPr>
          <p:cNvPr id="51" name="Rechteck 50">
            <a:extLst>
              <a:ext uri="{FF2B5EF4-FFF2-40B4-BE49-F238E27FC236}">
                <a16:creationId xmlns:a16="http://schemas.microsoft.com/office/drawing/2014/main" id="{22C991B0-43E8-FD14-5F33-DFD21991F95B}"/>
              </a:ext>
            </a:extLst>
          </p:cNvPr>
          <p:cNvSpPr/>
          <p:nvPr/>
        </p:nvSpPr>
        <p:spPr>
          <a:xfrm>
            <a:off x="338177" y="3640884"/>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Electric/Electronic Component</a:t>
            </a:r>
          </a:p>
        </p:txBody>
      </p:sp>
      <p:cxnSp>
        <p:nvCxnSpPr>
          <p:cNvPr id="52" name="Verbinder: gewinkelt 51">
            <a:extLst>
              <a:ext uri="{FF2B5EF4-FFF2-40B4-BE49-F238E27FC236}">
                <a16:creationId xmlns:a16="http://schemas.microsoft.com/office/drawing/2014/main" id="{5E2EB421-AB35-73CA-3142-9BD8793ABD02}"/>
              </a:ext>
            </a:extLst>
          </p:cNvPr>
          <p:cNvCxnSpPr>
            <a:stCxn id="51" idx="3"/>
            <a:endCxn id="3" idx="1"/>
          </p:cNvCxnSpPr>
          <p:nvPr/>
        </p:nvCxnSpPr>
        <p:spPr>
          <a:xfrm flipV="1">
            <a:off x="2661133" y="2842513"/>
            <a:ext cx="734740" cy="834994"/>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3" name="Rechteck 52">
            <a:extLst>
              <a:ext uri="{FF2B5EF4-FFF2-40B4-BE49-F238E27FC236}">
                <a16:creationId xmlns:a16="http://schemas.microsoft.com/office/drawing/2014/main" id="{F235FBB6-4A0B-07A6-77A8-97523F364213}"/>
              </a:ext>
            </a:extLst>
          </p:cNvPr>
          <p:cNvSpPr/>
          <p:nvPr/>
        </p:nvSpPr>
        <p:spPr>
          <a:xfrm>
            <a:off x="338177" y="3736105"/>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Electric/Electronic Port</a:t>
            </a:r>
          </a:p>
        </p:txBody>
      </p:sp>
      <p:cxnSp>
        <p:nvCxnSpPr>
          <p:cNvPr id="54" name="Verbinder: gewinkelt 53">
            <a:extLst>
              <a:ext uri="{FF2B5EF4-FFF2-40B4-BE49-F238E27FC236}">
                <a16:creationId xmlns:a16="http://schemas.microsoft.com/office/drawing/2014/main" id="{88015059-9108-3911-D125-690266CF8556}"/>
              </a:ext>
            </a:extLst>
          </p:cNvPr>
          <p:cNvCxnSpPr>
            <a:stCxn id="53" idx="3"/>
            <a:endCxn id="3" idx="1"/>
          </p:cNvCxnSpPr>
          <p:nvPr/>
        </p:nvCxnSpPr>
        <p:spPr>
          <a:xfrm flipV="1">
            <a:off x="2661133" y="2842513"/>
            <a:ext cx="734740" cy="930215"/>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5" name="Rechteck 54">
            <a:extLst>
              <a:ext uri="{FF2B5EF4-FFF2-40B4-BE49-F238E27FC236}">
                <a16:creationId xmlns:a16="http://schemas.microsoft.com/office/drawing/2014/main" id="{AA877101-0ADB-5AC7-CEAE-A278363499CA}"/>
              </a:ext>
            </a:extLst>
          </p:cNvPr>
          <p:cNvSpPr/>
          <p:nvPr/>
        </p:nvSpPr>
        <p:spPr>
          <a:xfrm>
            <a:off x="338177" y="3831325"/>
            <a:ext cx="2322956" cy="73246"/>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Electric/Electronic Connection</a:t>
            </a:r>
          </a:p>
        </p:txBody>
      </p:sp>
      <p:cxnSp>
        <p:nvCxnSpPr>
          <p:cNvPr id="56" name="Verbinder: gewinkelt 55">
            <a:extLst>
              <a:ext uri="{FF2B5EF4-FFF2-40B4-BE49-F238E27FC236}">
                <a16:creationId xmlns:a16="http://schemas.microsoft.com/office/drawing/2014/main" id="{55A77BAF-7C10-672B-C400-32A9940B314F}"/>
              </a:ext>
            </a:extLst>
          </p:cNvPr>
          <p:cNvCxnSpPr>
            <a:stCxn id="55" idx="3"/>
            <a:endCxn id="3" idx="1"/>
          </p:cNvCxnSpPr>
          <p:nvPr/>
        </p:nvCxnSpPr>
        <p:spPr>
          <a:xfrm flipV="1">
            <a:off x="2661133" y="2842513"/>
            <a:ext cx="734740" cy="1025435"/>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7" name="Rechteck 56">
            <a:extLst>
              <a:ext uri="{FF2B5EF4-FFF2-40B4-BE49-F238E27FC236}">
                <a16:creationId xmlns:a16="http://schemas.microsoft.com/office/drawing/2014/main" id="{BA350E0E-2D9E-4EA9-4CED-77CF66F1EB9A}"/>
              </a:ext>
            </a:extLst>
          </p:cNvPr>
          <p:cNvSpPr/>
          <p:nvPr/>
        </p:nvSpPr>
        <p:spPr>
          <a:xfrm>
            <a:off x="323528" y="3926546"/>
            <a:ext cx="2352255" cy="7324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Manufacturing &amp; Supply Chain</a:t>
            </a:r>
          </a:p>
        </p:txBody>
      </p:sp>
      <p:sp>
        <p:nvSpPr>
          <p:cNvPr id="58" name="Rechteck 57">
            <a:extLst>
              <a:ext uri="{FF2B5EF4-FFF2-40B4-BE49-F238E27FC236}">
                <a16:creationId xmlns:a16="http://schemas.microsoft.com/office/drawing/2014/main" id="{A022A538-751C-710E-1B18-65B772A202B8}"/>
              </a:ext>
            </a:extLst>
          </p:cNvPr>
          <p:cNvSpPr/>
          <p:nvPr/>
        </p:nvSpPr>
        <p:spPr>
          <a:xfrm>
            <a:off x="330853" y="4007117"/>
            <a:ext cx="2337605" cy="73246"/>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Manufacturing Process</a:t>
            </a:r>
          </a:p>
        </p:txBody>
      </p:sp>
      <p:sp>
        <p:nvSpPr>
          <p:cNvPr id="59" name="Rechteck 58">
            <a:extLst>
              <a:ext uri="{FF2B5EF4-FFF2-40B4-BE49-F238E27FC236}">
                <a16:creationId xmlns:a16="http://schemas.microsoft.com/office/drawing/2014/main" id="{EFABD5E2-2DFF-F92D-CB66-493FACF95BBE}"/>
              </a:ext>
            </a:extLst>
          </p:cNvPr>
          <p:cNvSpPr/>
          <p:nvPr/>
        </p:nvSpPr>
        <p:spPr>
          <a:xfrm>
            <a:off x="338177" y="4095012"/>
            <a:ext cx="2322956" cy="732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Joining Process</a:t>
            </a:r>
          </a:p>
        </p:txBody>
      </p:sp>
      <p:cxnSp>
        <p:nvCxnSpPr>
          <p:cNvPr id="60" name="Verbinder: gewinkelt 59">
            <a:extLst>
              <a:ext uri="{FF2B5EF4-FFF2-40B4-BE49-F238E27FC236}">
                <a16:creationId xmlns:a16="http://schemas.microsoft.com/office/drawing/2014/main" id="{6A30C929-6BAA-9BB8-6231-285710EDBEC9}"/>
              </a:ext>
            </a:extLst>
          </p:cNvPr>
          <p:cNvCxnSpPr>
            <a:stCxn id="59" idx="3"/>
            <a:endCxn id="3" idx="1"/>
          </p:cNvCxnSpPr>
          <p:nvPr/>
        </p:nvCxnSpPr>
        <p:spPr>
          <a:xfrm flipV="1">
            <a:off x="2661133" y="2842513"/>
            <a:ext cx="734740" cy="1289123"/>
          </a:xfrm>
          <a:prstGeom prst="bentConnector3">
            <a:avLst>
              <a:gd name="adj1" fmla="val 5040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1" name="Rechteck 60">
            <a:extLst>
              <a:ext uri="{FF2B5EF4-FFF2-40B4-BE49-F238E27FC236}">
                <a16:creationId xmlns:a16="http://schemas.microsoft.com/office/drawing/2014/main" id="{DF4913A8-041F-6C21-FB2C-F11475D556A2}"/>
              </a:ext>
            </a:extLst>
          </p:cNvPr>
          <p:cNvSpPr/>
          <p:nvPr/>
        </p:nvSpPr>
        <p:spPr>
          <a:xfrm>
            <a:off x="6468218" y="2266441"/>
            <a:ext cx="2352254"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Verification Characteristic</a:t>
            </a:r>
          </a:p>
        </p:txBody>
      </p:sp>
      <p:cxnSp>
        <p:nvCxnSpPr>
          <p:cNvPr id="62" name="Verbinder: gewinkelt 61">
            <a:extLst>
              <a:ext uri="{FF2B5EF4-FFF2-40B4-BE49-F238E27FC236}">
                <a16:creationId xmlns:a16="http://schemas.microsoft.com/office/drawing/2014/main" id="{93AC0645-0173-C16C-C5DF-64C2B484BD78}"/>
              </a:ext>
            </a:extLst>
          </p:cNvPr>
          <p:cNvCxnSpPr>
            <a:stCxn id="3" idx="3"/>
            <a:endCxn id="61" idx="1"/>
          </p:cNvCxnSpPr>
          <p:nvPr/>
        </p:nvCxnSpPr>
        <p:spPr>
          <a:xfrm flipV="1">
            <a:off x="5748127" y="2446464"/>
            <a:ext cx="720091" cy="396049"/>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3" name="Rechteck 62">
            <a:extLst>
              <a:ext uri="{FF2B5EF4-FFF2-40B4-BE49-F238E27FC236}">
                <a16:creationId xmlns:a16="http://schemas.microsoft.com/office/drawing/2014/main" id="{0DD4E2F0-C3E6-4E29-F8DD-D592E58C6C86}"/>
              </a:ext>
            </a:extLst>
          </p:cNvPr>
          <p:cNvSpPr/>
          <p:nvPr/>
        </p:nvSpPr>
        <p:spPr>
          <a:xfrm>
            <a:off x="6468218" y="2662491"/>
            <a:ext cx="2352254"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Verification Plan</a:t>
            </a:r>
          </a:p>
        </p:txBody>
      </p:sp>
      <p:cxnSp>
        <p:nvCxnSpPr>
          <p:cNvPr id="64" name="Verbinder: gewinkelt 63">
            <a:extLst>
              <a:ext uri="{FF2B5EF4-FFF2-40B4-BE49-F238E27FC236}">
                <a16:creationId xmlns:a16="http://schemas.microsoft.com/office/drawing/2014/main" id="{05E752D7-A083-032B-73BA-646FD0ED571C}"/>
              </a:ext>
            </a:extLst>
          </p:cNvPr>
          <p:cNvCxnSpPr>
            <a:stCxn id="3" idx="3"/>
            <a:endCxn id="63" idx="1"/>
          </p:cNvCxnSpPr>
          <p:nvPr/>
        </p:nvCxnSpPr>
        <p:spPr>
          <a:xfrm>
            <a:off x="5748127" y="2842513"/>
            <a:ext cx="720091" cy="1"/>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5" name="Rechteck 64">
            <a:extLst>
              <a:ext uri="{FF2B5EF4-FFF2-40B4-BE49-F238E27FC236}">
                <a16:creationId xmlns:a16="http://schemas.microsoft.com/office/drawing/2014/main" id="{D6E7796E-3CEA-E2B7-0F7A-C8AAF0061A5A}"/>
              </a:ext>
            </a:extLst>
          </p:cNvPr>
          <p:cNvSpPr/>
          <p:nvPr/>
        </p:nvSpPr>
        <p:spPr>
          <a:xfrm>
            <a:off x="6468218" y="3058540"/>
            <a:ext cx="2352254"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Verification Resource</a:t>
            </a:r>
          </a:p>
        </p:txBody>
      </p:sp>
      <p:cxnSp>
        <p:nvCxnSpPr>
          <p:cNvPr id="66" name="Verbinder: gewinkelt 65">
            <a:extLst>
              <a:ext uri="{FF2B5EF4-FFF2-40B4-BE49-F238E27FC236}">
                <a16:creationId xmlns:a16="http://schemas.microsoft.com/office/drawing/2014/main" id="{3FA1F56A-604F-D97B-6E6B-946B30E3357C}"/>
              </a:ext>
            </a:extLst>
          </p:cNvPr>
          <p:cNvCxnSpPr>
            <a:stCxn id="3" idx="3"/>
            <a:endCxn id="65" idx="1"/>
          </p:cNvCxnSpPr>
          <p:nvPr/>
        </p:nvCxnSpPr>
        <p:spPr>
          <a:xfrm>
            <a:off x="5748127" y="2842513"/>
            <a:ext cx="720091" cy="396050"/>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0373781"/>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2.3 Cost Calculation</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95281719"/>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1000" noProof="0" dirty="0"/>
                        <a:t>Description</a:t>
                      </a:r>
                    </a:p>
                  </a:txBody>
                  <a:tcPr/>
                </a:tc>
                <a:tc>
                  <a:txBody>
                    <a:bodyPr/>
                    <a:lstStyle/>
                    <a:p>
                      <a:r>
                        <a:rPr lang="en-US" sz="1000" b="0" noProof="0"/>
                        <a:t>Includes the calculation of product cost using relevant information from product and production specifications, including dimensions, material, mass, geometric &amp; topological complexity, surface finish including paint or coatings.</a:t>
                      </a:r>
                      <a:endParaRPr lang="en-AU" sz="1000" b="0" noProof="0" dirty="0"/>
                    </a:p>
                  </a:txBody>
                  <a:tcPr/>
                </a:tc>
                <a:extLst>
                  <a:ext uri="{0D108BD9-81ED-4DB2-BD59-A6C34878D82A}">
                    <a16:rowId xmlns:a16="http://schemas.microsoft.com/office/drawing/2014/main" val="265767748"/>
                  </a:ext>
                </a:extLst>
              </a:tr>
              <a:tr h="0">
                <a:tc>
                  <a:txBody>
                    <a:bodyPr/>
                    <a:lstStyle/>
                    <a:p>
                      <a:r>
                        <a:rPr lang="en-AU" sz="1000" noProof="0" dirty="0"/>
                        <a:t>Roles</a:t>
                      </a:r>
                    </a:p>
                  </a:txBody>
                  <a:tcPr/>
                </a:tc>
                <a:tc>
                  <a:txBody>
                    <a:bodyPr/>
                    <a:lstStyle/>
                    <a:p>
                      <a:endParaRPr lang="en-AU" sz="1000" b="0" noProof="0" dirty="0"/>
                    </a:p>
                  </a:txBody>
                  <a:tcPr/>
                </a:tc>
                <a:extLst>
                  <a:ext uri="{0D108BD9-81ED-4DB2-BD59-A6C34878D82A}">
                    <a16:rowId xmlns:a16="http://schemas.microsoft.com/office/drawing/2014/main" val="4228250567"/>
                  </a:ext>
                </a:extLst>
              </a:tr>
              <a:tr h="0">
                <a:tc>
                  <a:txBody>
                    <a:bodyPr/>
                    <a:lstStyle/>
                    <a:p>
                      <a:r>
                        <a:rPr lang="en-AU" sz="10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00" b="0" noProof="0" dirty="0"/>
                    </a:p>
                  </a:txBody>
                  <a:tcPr/>
                </a:tc>
                <a:extLst>
                  <a:ext uri="{0D108BD9-81ED-4DB2-BD59-A6C34878D82A}">
                    <a16:rowId xmlns:a16="http://schemas.microsoft.com/office/drawing/2014/main" val="234396257"/>
                  </a:ext>
                </a:extLst>
              </a:tr>
              <a:tr h="0">
                <a:tc>
                  <a:txBody>
                    <a:bodyPr/>
                    <a:lstStyle/>
                    <a:p>
                      <a:r>
                        <a:rPr lang="en-AU" sz="10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00" b="0" noProof="0" dirty="0"/>
                    </a:p>
                  </a:txBody>
                  <a:tcPr/>
                </a:tc>
                <a:extLst>
                  <a:ext uri="{0D108BD9-81ED-4DB2-BD59-A6C34878D82A}">
                    <a16:rowId xmlns:a16="http://schemas.microsoft.com/office/drawing/2014/main" val="929043427"/>
                  </a:ext>
                </a:extLst>
              </a:tr>
              <a:tr h="0">
                <a:tc>
                  <a:txBody>
                    <a:bodyPr/>
                    <a:lstStyle/>
                    <a:p>
                      <a:r>
                        <a:rPr lang="en-AU" sz="10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000" b="0" noProof="0"/>
                        <a:t>Enterprise Product Costing Systems, ERP Systems</a:t>
                      </a:r>
                      <a:endParaRPr lang="en-AU" sz="1000" b="0" noProof="0" dirty="0"/>
                    </a:p>
                  </a:txBody>
                  <a:tcPr/>
                </a:tc>
                <a:extLst>
                  <a:ext uri="{0D108BD9-81ED-4DB2-BD59-A6C34878D82A}">
                    <a16:rowId xmlns:a16="http://schemas.microsoft.com/office/drawing/2014/main" val="3723889216"/>
                  </a:ext>
                </a:extLst>
              </a:tr>
              <a:tr h="0">
                <a:tc>
                  <a:txBody>
                    <a:bodyPr/>
                    <a:lstStyle/>
                    <a:p>
                      <a:r>
                        <a:rPr lang="en-AU" sz="1000" noProof="0" dirty="0"/>
                        <a:t>Inputs</a:t>
                      </a:r>
                    </a:p>
                  </a:txBody>
                  <a:tcPr/>
                </a:tc>
                <a:tc>
                  <a:txBody>
                    <a:bodyPr/>
                    <a:lstStyle/>
                    <a:p>
                      <a:r>
                        <a:rPr lang="en-AU" sz="1000" b="0" noProof="0"/>
                        <a:t>Mechanical Component, Body, Material, Model View, Datum, Geometric Tolerance, Dimensional Size, Surface Texture, Hole, Gearing, Kinematic Mechanism, Kinematic Joint, Joining Element, Painting &amp; Coating, Marking &amp; Labeling, Heat Treatment, Cleanliness, Bending Specification, Electric/Electronic Component, Electric/Electronic Port, Electric/Electronic Connection, Manufacturing Operation, Joining Process, Manufacturing Equipment Component, Control Plan</a:t>
                      </a:r>
                      <a:endParaRPr lang="en-AU" sz="1000" b="0" noProof="0" dirty="0"/>
                    </a:p>
                  </a:txBody>
                  <a:tcPr/>
                </a:tc>
                <a:extLst>
                  <a:ext uri="{0D108BD9-81ED-4DB2-BD59-A6C34878D82A}">
                    <a16:rowId xmlns:a16="http://schemas.microsoft.com/office/drawing/2014/main" val="2071258178"/>
                  </a:ext>
                </a:extLst>
              </a:tr>
              <a:tr h="0">
                <a:tc>
                  <a:txBody>
                    <a:bodyPr/>
                    <a:lstStyle/>
                    <a:p>
                      <a:r>
                        <a:rPr lang="en-AU" sz="10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42BDF7AE-DA3B-B319-C482-6F35FEB8BBAB}"/>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3562954919"/>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a:t>
            </a:r>
            <a:r>
              <a:rPr lang="de-DE">
                <a:hlinkClick r:id="rId6" action="ppaction://hlinksldjump"/>
              </a:rPr>
              <a:t>2.3 Cost Calculation</a:t>
            </a:r>
            <a:endParaRPr lang="de-DE" dirty="0"/>
          </a:p>
        </p:txBody>
      </p:sp>
      <p:sp>
        <p:nvSpPr>
          <p:cNvPr id="3" name="Rechteck 2">
            <a:extLst>
              <a:ext uri="{FF2B5EF4-FFF2-40B4-BE49-F238E27FC236}">
                <a16:creationId xmlns:a16="http://schemas.microsoft.com/office/drawing/2014/main" id="{C212BE73-C78A-A59D-A313-7C0D0AC4C25A}"/>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500">
                <a:solidFill>
                  <a:srgbClr val="000000"/>
                </a:solidFill>
                <a:hlinkClick r:id="rId6" action="ppaction://hlinksldjump"/>
              </a:rPr>
              <a:t>2.3 Cost Calculation</a:t>
            </a:r>
            <a:endParaRPr lang="de-DE" sz="500">
              <a:solidFill>
                <a:srgbClr val="000000"/>
              </a:solidFill>
            </a:endParaRPr>
          </a:p>
        </p:txBody>
      </p:sp>
      <p:sp>
        <p:nvSpPr>
          <p:cNvPr id="4" name="Rechteck 3">
            <a:extLst>
              <a:ext uri="{FF2B5EF4-FFF2-40B4-BE49-F238E27FC236}">
                <a16:creationId xmlns:a16="http://schemas.microsoft.com/office/drawing/2014/main" id="{44128B11-C1B0-675E-3B34-512063D100B2}"/>
              </a:ext>
            </a:extLst>
          </p:cNvPr>
          <p:cNvSpPr/>
          <p:nvPr/>
        </p:nvSpPr>
        <p:spPr>
          <a:xfrm>
            <a:off x="234155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500">
                <a:solidFill>
                  <a:srgbClr val="000000"/>
                </a:solidFill>
              </a:rPr>
              <a:t>Enterprise Product Costing Systems</a:t>
            </a:r>
          </a:p>
        </p:txBody>
      </p:sp>
      <p:cxnSp>
        <p:nvCxnSpPr>
          <p:cNvPr id="5" name="Verbinder: gewinkelt 4">
            <a:extLst>
              <a:ext uri="{FF2B5EF4-FFF2-40B4-BE49-F238E27FC236}">
                <a16:creationId xmlns:a16="http://schemas.microsoft.com/office/drawing/2014/main" id="{E76C99A4-4903-FA88-1C26-C1D9DF0FF4B1}"/>
              </a:ext>
            </a:extLst>
          </p:cNvPr>
          <p:cNvCxnSpPr>
            <a:stCxn id="4" idx="0"/>
            <a:endCxn id="3" idx="2"/>
          </p:cNvCxnSpPr>
          <p:nvPr/>
        </p:nvCxnSpPr>
        <p:spPr>
          <a:xfrm rot="5400000" flipH="1" flipV="1">
            <a:off x="3407635" y="3018570"/>
            <a:ext cx="1160400" cy="116833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2E73FBD3-45B0-4D65-0CA9-735B88BB9A9C}"/>
              </a:ext>
            </a:extLst>
          </p:cNvPr>
          <p:cNvSpPr/>
          <p:nvPr/>
        </p:nvSpPr>
        <p:spPr>
          <a:xfrm>
            <a:off x="4519795"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500">
                <a:solidFill>
                  <a:srgbClr val="000000"/>
                </a:solidFill>
              </a:rPr>
              <a:t>ERP Systems</a:t>
            </a:r>
          </a:p>
        </p:txBody>
      </p:sp>
      <p:cxnSp>
        <p:nvCxnSpPr>
          <p:cNvPr id="8" name="Verbinder: gewinkelt 7">
            <a:extLst>
              <a:ext uri="{FF2B5EF4-FFF2-40B4-BE49-F238E27FC236}">
                <a16:creationId xmlns:a16="http://schemas.microsoft.com/office/drawing/2014/main" id="{1E61D528-4699-E2C3-D011-8D6719039EDB}"/>
              </a:ext>
            </a:extLst>
          </p:cNvPr>
          <p:cNvCxnSpPr>
            <a:stCxn id="7" idx="0"/>
            <a:endCxn id="3" idx="2"/>
          </p:cNvCxnSpPr>
          <p:nvPr/>
        </p:nvCxnSpPr>
        <p:spPr>
          <a:xfrm rot="16200000" flipV="1">
            <a:off x="4496757" y="3097778"/>
            <a:ext cx="1160400" cy="1009913"/>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19FC78D3-18D9-CD34-5BF4-4A17CA586C47}"/>
              </a:ext>
            </a:extLst>
          </p:cNvPr>
          <p:cNvSpPr/>
          <p:nvPr/>
        </p:nvSpPr>
        <p:spPr>
          <a:xfrm>
            <a:off x="323528" y="1502090"/>
            <a:ext cx="2352255" cy="7054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Product Design</a:t>
            </a:r>
          </a:p>
        </p:txBody>
      </p:sp>
      <p:sp>
        <p:nvSpPr>
          <p:cNvPr id="10" name="Rechteck 9">
            <a:extLst>
              <a:ext uri="{FF2B5EF4-FFF2-40B4-BE49-F238E27FC236}">
                <a16:creationId xmlns:a16="http://schemas.microsoft.com/office/drawing/2014/main" id="{2BE1D79C-5AD7-52D8-9B4A-5332809BD26E}"/>
              </a:ext>
            </a:extLst>
          </p:cNvPr>
          <p:cNvSpPr/>
          <p:nvPr/>
        </p:nvSpPr>
        <p:spPr>
          <a:xfrm>
            <a:off x="330583" y="1579693"/>
            <a:ext cx="2338145" cy="7054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Mechanical Design</a:t>
            </a:r>
          </a:p>
        </p:txBody>
      </p:sp>
      <p:sp>
        <p:nvSpPr>
          <p:cNvPr id="11" name="Rechteck 10">
            <a:extLst>
              <a:ext uri="{FF2B5EF4-FFF2-40B4-BE49-F238E27FC236}">
                <a16:creationId xmlns:a16="http://schemas.microsoft.com/office/drawing/2014/main" id="{500046BB-65F1-6127-7EF3-01BB0DAF3F91}"/>
              </a:ext>
            </a:extLst>
          </p:cNvPr>
          <p:cNvSpPr/>
          <p:nvPr/>
        </p:nvSpPr>
        <p:spPr>
          <a:xfrm>
            <a:off x="337638" y="1664351"/>
            <a:ext cx="2324035" cy="705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Mechanical Component</a:t>
            </a:r>
          </a:p>
        </p:txBody>
      </p:sp>
      <p:cxnSp>
        <p:nvCxnSpPr>
          <p:cNvPr id="12" name="Verbinder: gewinkelt 11">
            <a:extLst>
              <a:ext uri="{FF2B5EF4-FFF2-40B4-BE49-F238E27FC236}">
                <a16:creationId xmlns:a16="http://schemas.microsoft.com/office/drawing/2014/main" id="{BB0323F2-3CDE-820C-F0A1-9082F2C661E6}"/>
              </a:ext>
            </a:extLst>
          </p:cNvPr>
          <p:cNvCxnSpPr>
            <a:stCxn id="11" idx="3"/>
            <a:endCxn id="3" idx="1"/>
          </p:cNvCxnSpPr>
          <p:nvPr/>
        </p:nvCxnSpPr>
        <p:spPr>
          <a:xfrm>
            <a:off x="2661673" y="1699625"/>
            <a:ext cx="734200" cy="1142888"/>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285E6168-B2B6-3470-C38E-86C24DD16813}"/>
              </a:ext>
            </a:extLst>
          </p:cNvPr>
          <p:cNvSpPr/>
          <p:nvPr/>
        </p:nvSpPr>
        <p:spPr>
          <a:xfrm>
            <a:off x="337638" y="1756063"/>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Body</a:t>
            </a:r>
          </a:p>
        </p:txBody>
      </p:sp>
      <p:cxnSp>
        <p:nvCxnSpPr>
          <p:cNvPr id="14" name="Verbinder: gewinkelt 13">
            <a:extLst>
              <a:ext uri="{FF2B5EF4-FFF2-40B4-BE49-F238E27FC236}">
                <a16:creationId xmlns:a16="http://schemas.microsoft.com/office/drawing/2014/main" id="{CC679758-E98F-FF6C-34B1-CD8CCAEFFEA0}"/>
              </a:ext>
            </a:extLst>
          </p:cNvPr>
          <p:cNvCxnSpPr>
            <a:stCxn id="13" idx="3"/>
            <a:endCxn id="3" idx="1"/>
          </p:cNvCxnSpPr>
          <p:nvPr/>
        </p:nvCxnSpPr>
        <p:spPr>
          <a:xfrm>
            <a:off x="2661673" y="1791337"/>
            <a:ext cx="734200" cy="1051176"/>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7B42C609-16E9-519B-1103-7246F8F146B8}"/>
              </a:ext>
            </a:extLst>
          </p:cNvPr>
          <p:cNvSpPr/>
          <p:nvPr/>
        </p:nvSpPr>
        <p:spPr>
          <a:xfrm>
            <a:off x="337638" y="1847775"/>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Material</a:t>
            </a:r>
          </a:p>
        </p:txBody>
      </p:sp>
      <p:cxnSp>
        <p:nvCxnSpPr>
          <p:cNvPr id="16" name="Verbinder: gewinkelt 15">
            <a:extLst>
              <a:ext uri="{FF2B5EF4-FFF2-40B4-BE49-F238E27FC236}">
                <a16:creationId xmlns:a16="http://schemas.microsoft.com/office/drawing/2014/main" id="{746413E5-FFD2-5955-655E-B01F4078BDD6}"/>
              </a:ext>
            </a:extLst>
          </p:cNvPr>
          <p:cNvCxnSpPr>
            <a:stCxn id="15" idx="3"/>
            <a:endCxn id="3" idx="1"/>
          </p:cNvCxnSpPr>
          <p:nvPr/>
        </p:nvCxnSpPr>
        <p:spPr>
          <a:xfrm>
            <a:off x="2661673" y="1883049"/>
            <a:ext cx="734200" cy="959464"/>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36911EAA-D198-695A-AB71-AF583325F4CA}"/>
              </a:ext>
            </a:extLst>
          </p:cNvPr>
          <p:cNvSpPr/>
          <p:nvPr/>
        </p:nvSpPr>
        <p:spPr>
          <a:xfrm>
            <a:off x="337638" y="1939487"/>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Model View</a:t>
            </a:r>
          </a:p>
        </p:txBody>
      </p:sp>
      <p:cxnSp>
        <p:nvCxnSpPr>
          <p:cNvPr id="18" name="Verbinder: gewinkelt 17">
            <a:extLst>
              <a:ext uri="{FF2B5EF4-FFF2-40B4-BE49-F238E27FC236}">
                <a16:creationId xmlns:a16="http://schemas.microsoft.com/office/drawing/2014/main" id="{BBA322D7-4203-6F41-8C66-6573B0C5AE22}"/>
              </a:ext>
            </a:extLst>
          </p:cNvPr>
          <p:cNvCxnSpPr>
            <a:stCxn id="17" idx="3"/>
            <a:endCxn id="3" idx="1"/>
          </p:cNvCxnSpPr>
          <p:nvPr/>
        </p:nvCxnSpPr>
        <p:spPr>
          <a:xfrm>
            <a:off x="2661673" y="1974761"/>
            <a:ext cx="734200" cy="867752"/>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9" name="Rechteck 18">
            <a:extLst>
              <a:ext uri="{FF2B5EF4-FFF2-40B4-BE49-F238E27FC236}">
                <a16:creationId xmlns:a16="http://schemas.microsoft.com/office/drawing/2014/main" id="{C325AD3A-11A0-9F1A-6FD1-ADAAB703ADD2}"/>
              </a:ext>
            </a:extLst>
          </p:cNvPr>
          <p:cNvSpPr/>
          <p:nvPr/>
        </p:nvSpPr>
        <p:spPr>
          <a:xfrm>
            <a:off x="337638" y="2031199"/>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Datum</a:t>
            </a:r>
          </a:p>
        </p:txBody>
      </p:sp>
      <p:cxnSp>
        <p:nvCxnSpPr>
          <p:cNvPr id="20" name="Verbinder: gewinkelt 19">
            <a:extLst>
              <a:ext uri="{FF2B5EF4-FFF2-40B4-BE49-F238E27FC236}">
                <a16:creationId xmlns:a16="http://schemas.microsoft.com/office/drawing/2014/main" id="{085C4EF8-96D5-B967-9DE1-8E065C6B6429}"/>
              </a:ext>
            </a:extLst>
          </p:cNvPr>
          <p:cNvCxnSpPr>
            <a:stCxn id="19" idx="3"/>
            <a:endCxn id="3" idx="1"/>
          </p:cNvCxnSpPr>
          <p:nvPr/>
        </p:nvCxnSpPr>
        <p:spPr>
          <a:xfrm>
            <a:off x="2661673" y="2066473"/>
            <a:ext cx="734200" cy="776040"/>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CD2A4E17-9FBE-4737-6A47-BA14D7F92FAF}"/>
              </a:ext>
            </a:extLst>
          </p:cNvPr>
          <p:cNvSpPr/>
          <p:nvPr/>
        </p:nvSpPr>
        <p:spPr>
          <a:xfrm>
            <a:off x="337638" y="2122912"/>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Geometric Tolerance</a:t>
            </a:r>
          </a:p>
        </p:txBody>
      </p:sp>
      <p:cxnSp>
        <p:nvCxnSpPr>
          <p:cNvPr id="22" name="Verbinder: gewinkelt 21">
            <a:extLst>
              <a:ext uri="{FF2B5EF4-FFF2-40B4-BE49-F238E27FC236}">
                <a16:creationId xmlns:a16="http://schemas.microsoft.com/office/drawing/2014/main" id="{EB49B5CB-649D-7097-C6EC-D47ECBFDB5E6}"/>
              </a:ext>
            </a:extLst>
          </p:cNvPr>
          <p:cNvCxnSpPr>
            <a:stCxn id="21" idx="3"/>
            <a:endCxn id="3" idx="1"/>
          </p:cNvCxnSpPr>
          <p:nvPr/>
        </p:nvCxnSpPr>
        <p:spPr>
          <a:xfrm>
            <a:off x="2661673" y="2158186"/>
            <a:ext cx="734200" cy="684327"/>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BB93BBCE-6968-C8E6-081A-A6DC83F85A43}"/>
              </a:ext>
            </a:extLst>
          </p:cNvPr>
          <p:cNvSpPr/>
          <p:nvPr/>
        </p:nvSpPr>
        <p:spPr>
          <a:xfrm>
            <a:off x="337638" y="2214624"/>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Dimensional Size</a:t>
            </a:r>
          </a:p>
        </p:txBody>
      </p:sp>
      <p:cxnSp>
        <p:nvCxnSpPr>
          <p:cNvPr id="24" name="Verbinder: gewinkelt 23">
            <a:extLst>
              <a:ext uri="{FF2B5EF4-FFF2-40B4-BE49-F238E27FC236}">
                <a16:creationId xmlns:a16="http://schemas.microsoft.com/office/drawing/2014/main" id="{11179320-E333-F806-5403-D95B4101D6B9}"/>
              </a:ext>
            </a:extLst>
          </p:cNvPr>
          <p:cNvCxnSpPr>
            <a:stCxn id="23" idx="3"/>
            <a:endCxn id="3" idx="1"/>
          </p:cNvCxnSpPr>
          <p:nvPr/>
        </p:nvCxnSpPr>
        <p:spPr>
          <a:xfrm>
            <a:off x="2661673" y="2249898"/>
            <a:ext cx="734200" cy="592615"/>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300BC3C2-731B-BD31-DB05-62CBDC3BC8A4}"/>
              </a:ext>
            </a:extLst>
          </p:cNvPr>
          <p:cNvSpPr/>
          <p:nvPr/>
        </p:nvSpPr>
        <p:spPr>
          <a:xfrm>
            <a:off x="337638" y="2306336"/>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Surface Texture</a:t>
            </a:r>
          </a:p>
        </p:txBody>
      </p:sp>
      <p:cxnSp>
        <p:nvCxnSpPr>
          <p:cNvPr id="26" name="Verbinder: gewinkelt 25">
            <a:extLst>
              <a:ext uri="{FF2B5EF4-FFF2-40B4-BE49-F238E27FC236}">
                <a16:creationId xmlns:a16="http://schemas.microsoft.com/office/drawing/2014/main" id="{726AB403-958B-55D1-BCCC-47FCDB48D74E}"/>
              </a:ext>
            </a:extLst>
          </p:cNvPr>
          <p:cNvCxnSpPr>
            <a:stCxn id="25" idx="3"/>
            <a:endCxn id="3" idx="1"/>
          </p:cNvCxnSpPr>
          <p:nvPr/>
        </p:nvCxnSpPr>
        <p:spPr>
          <a:xfrm>
            <a:off x="2661673" y="2341610"/>
            <a:ext cx="734200" cy="500903"/>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6169B216-4DE8-0DF7-A6C1-6AC4FF55197F}"/>
              </a:ext>
            </a:extLst>
          </p:cNvPr>
          <p:cNvSpPr/>
          <p:nvPr/>
        </p:nvSpPr>
        <p:spPr>
          <a:xfrm>
            <a:off x="337638" y="2398048"/>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Hole</a:t>
            </a:r>
          </a:p>
        </p:txBody>
      </p:sp>
      <p:cxnSp>
        <p:nvCxnSpPr>
          <p:cNvPr id="28" name="Verbinder: gewinkelt 27">
            <a:extLst>
              <a:ext uri="{FF2B5EF4-FFF2-40B4-BE49-F238E27FC236}">
                <a16:creationId xmlns:a16="http://schemas.microsoft.com/office/drawing/2014/main" id="{22E7BB64-891A-A840-2860-CA56EFD49026}"/>
              </a:ext>
            </a:extLst>
          </p:cNvPr>
          <p:cNvCxnSpPr>
            <a:stCxn id="27" idx="3"/>
            <a:endCxn id="3" idx="1"/>
          </p:cNvCxnSpPr>
          <p:nvPr/>
        </p:nvCxnSpPr>
        <p:spPr>
          <a:xfrm>
            <a:off x="2661673" y="2433322"/>
            <a:ext cx="734200" cy="409191"/>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8864638B-D577-DB92-DA35-BF7AA32AF187}"/>
              </a:ext>
            </a:extLst>
          </p:cNvPr>
          <p:cNvSpPr/>
          <p:nvPr/>
        </p:nvSpPr>
        <p:spPr>
          <a:xfrm>
            <a:off x="337638" y="2489761"/>
            <a:ext cx="2324035" cy="705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Gearing</a:t>
            </a:r>
          </a:p>
        </p:txBody>
      </p:sp>
      <p:cxnSp>
        <p:nvCxnSpPr>
          <p:cNvPr id="30" name="Verbinder: gewinkelt 29">
            <a:extLst>
              <a:ext uri="{FF2B5EF4-FFF2-40B4-BE49-F238E27FC236}">
                <a16:creationId xmlns:a16="http://schemas.microsoft.com/office/drawing/2014/main" id="{97B94DF9-1974-D46A-3AC1-EE3651F5C344}"/>
              </a:ext>
            </a:extLst>
          </p:cNvPr>
          <p:cNvCxnSpPr>
            <a:stCxn id="29" idx="3"/>
            <a:endCxn id="3" idx="1"/>
          </p:cNvCxnSpPr>
          <p:nvPr/>
        </p:nvCxnSpPr>
        <p:spPr>
          <a:xfrm>
            <a:off x="2661673" y="2525035"/>
            <a:ext cx="734200" cy="317478"/>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6E50C71F-B185-584F-22FE-04EF23F030F9}"/>
              </a:ext>
            </a:extLst>
          </p:cNvPr>
          <p:cNvSpPr/>
          <p:nvPr/>
        </p:nvSpPr>
        <p:spPr>
          <a:xfrm>
            <a:off x="337638" y="2581473"/>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Kinematic Mechanism</a:t>
            </a:r>
          </a:p>
        </p:txBody>
      </p:sp>
      <p:cxnSp>
        <p:nvCxnSpPr>
          <p:cNvPr id="32" name="Verbinder: gewinkelt 31">
            <a:extLst>
              <a:ext uri="{FF2B5EF4-FFF2-40B4-BE49-F238E27FC236}">
                <a16:creationId xmlns:a16="http://schemas.microsoft.com/office/drawing/2014/main" id="{ED5590F1-F0C5-4F65-ACC5-C5C782A8667E}"/>
              </a:ext>
            </a:extLst>
          </p:cNvPr>
          <p:cNvCxnSpPr>
            <a:stCxn id="31" idx="3"/>
            <a:endCxn id="3" idx="1"/>
          </p:cNvCxnSpPr>
          <p:nvPr/>
        </p:nvCxnSpPr>
        <p:spPr>
          <a:xfrm>
            <a:off x="2661673" y="2616747"/>
            <a:ext cx="734200" cy="225766"/>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F1A2D2F8-560D-A2F7-FA68-2708D5BC9CCF}"/>
              </a:ext>
            </a:extLst>
          </p:cNvPr>
          <p:cNvSpPr/>
          <p:nvPr/>
        </p:nvSpPr>
        <p:spPr>
          <a:xfrm>
            <a:off x="337638" y="2673185"/>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Kinematic Joint</a:t>
            </a:r>
          </a:p>
        </p:txBody>
      </p:sp>
      <p:cxnSp>
        <p:nvCxnSpPr>
          <p:cNvPr id="34" name="Verbinder: gewinkelt 33">
            <a:extLst>
              <a:ext uri="{FF2B5EF4-FFF2-40B4-BE49-F238E27FC236}">
                <a16:creationId xmlns:a16="http://schemas.microsoft.com/office/drawing/2014/main" id="{B306656C-5356-F43E-15BB-BFDA82855126}"/>
              </a:ext>
            </a:extLst>
          </p:cNvPr>
          <p:cNvCxnSpPr>
            <a:stCxn id="33" idx="3"/>
            <a:endCxn id="3" idx="1"/>
          </p:cNvCxnSpPr>
          <p:nvPr/>
        </p:nvCxnSpPr>
        <p:spPr>
          <a:xfrm>
            <a:off x="2661673" y="2708459"/>
            <a:ext cx="734200" cy="134054"/>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5" name="Rechteck 34">
            <a:extLst>
              <a:ext uri="{FF2B5EF4-FFF2-40B4-BE49-F238E27FC236}">
                <a16:creationId xmlns:a16="http://schemas.microsoft.com/office/drawing/2014/main" id="{7B3DE4BB-26E2-F5D1-04FF-36F33BD58E86}"/>
              </a:ext>
            </a:extLst>
          </p:cNvPr>
          <p:cNvSpPr/>
          <p:nvPr/>
        </p:nvSpPr>
        <p:spPr>
          <a:xfrm>
            <a:off x="337638" y="2764897"/>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Joining Element</a:t>
            </a:r>
          </a:p>
        </p:txBody>
      </p:sp>
      <p:cxnSp>
        <p:nvCxnSpPr>
          <p:cNvPr id="36" name="Verbinder: gewinkelt 35">
            <a:extLst>
              <a:ext uri="{FF2B5EF4-FFF2-40B4-BE49-F238E27FC236}">
                <a16:creationId xmlns:a16="http://schemas.microsoft.com/office/drawing/2014/main" id="{B8DC5EB6-8773-9CB6-2DCA-045477504CD9}"/>
              </a:ext>
            </a:extLst>
          </p:cNvPr>
          <p:cNvCxnSpPr>
            <a:stCxn id="35" idx="3"/>
            <a:endCxn id="3" idx="1"/>
          </p:cNvCxnSpPr>
          <p:nvPr/>
        </p:nvCxnSpPr>
        <p:spPr>
          <a:xfrm>
            <a:off x="2661673" y="2800171"/>
            <a:ext cx="734200" cy="42342"/>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7" name="Rechteck 36">
            <a:extLst>
              <a:ext uri="{FF2B5EF4-FFF2-40B4-BE49-F238E27FC236}">
                <a16:creationId xmlns:a16="http://schemas.microsoft.com/office/drawing/2014/main" id="{671BF70B-7FF6-0243-D219-80535E08896F}"/>
              </a:ext>
            </a:extLst>
          </p:cNvPr>
          <p:cNvSpPr/>
          <p:nvPr/>
        </p:nvSpPr>
        <p:spPr>
          <a:xfrm>
            <a:off x="337638" y="2856610"/>
            <a:ext cx="2324035" cy="7054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Painting &amp; Coating</a:t>
            </a:r>
          </a:p>
        </p:txBody>
      </p:sp>
      <p:cxnSp>
        <p:nvCxnSpPr>
          <p:cNvPr id="38" name="Verbinder: gewinkelt 37">
            <a:extLst>
              <a:ext uri="{FF2B5EF4-FFF2-40B4-BE49-F238E27FC236}">
                <a16:creationId xmlns:a16="http://schemas.microsoft.com/office/drawing/2014/main" id="{5038B9E0-E6AD-D4BD-6234-89301085B92F}"/>
              </a:ext>
            </a:extLst>
          </p:cNvPr>
          <p:cNvCxnSpPr>
            <a:stCxn id="37" idx="3"/>
            <a:endCxn id="3" idx="1"/>
          </p:cNvCxnSpPr>
          <p:nvPr/>
        </p:nvCxnSpPr>
        <p:spPr>
          <a:xfrm flipV="1">
            <a:off x="2661673" y="2842513"/>
            <a:ext cx="734200" cy="49371"/>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9" name="Rechteck 38">
            <a:extLst>
              <a:ext uri="{FF2B5EF4-FFF2-40B4-BE49-F238E27FC236}">
                <a16:creationId xmlns:a16="http://schemas.microsoft.com/office/drawing/2014/main" id="{9E40DACC-F422-0A1D-5E82-2E0F05294996}"/>
              </a:ext>
            </a:extLst>
          </p:cNvPr>
          <p:cNvSpPr/>
          <p:nvPr/>
        </p:nvSpPr>
        <p:spPr>
          <a:xfrm>
            <a:off x="337638" y="2948322"/>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Marking &amp; Labeling</a:t>
            </a:r>
          </a:p>
        </p:txBody>
      </p:sp>
      <p:cxnSp>
        <p:nvCxnSpPr>
          <p:cNvPr id="40" name="Verbinder: gewinkelt 39">
            <a:extLst>
              <a:ext uri="{FF2B5EF4-FFF2-40B4-BE49-F238E27FC236}">
                <a16:creationId xmlns:a16="http://schemas.microsoft.com/office/drawing/2014/main" id="{8936DD89-B083-65A7-92A1-2A3FFF662A48}"/>
              </a:ext>
            </a:extLst>
          </p:cNvPr>
          <p:cNvCxnSpPr>
            <a:stCxn id="39" idx="3"/>
            <a:endCxn id="3" idx="1"/>
          </p:cNvCxnSpPr>
          <p:nvPr/>
        </p:nvCxnSpPr>
        <p:spPr>
          <a:xfrm flipV="1">
            <a:off x="2661673" y="2842513"/>
            <a:ext cx="734200" cy="141083"/>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1" name="Rechteck 40">
            <a:extLst>
              <a:ext uri="{FF2B5EF4-FFF2-40B4-BE49-F238E27FC236}">
                <a16:creationId xmlns:a16="http://schemas.microsoft.com/office/drawing/2014/main" id="{5E88F90B-9795-0B28-4EEF-44178229CAA7}"/>
              </a:ext>
            </a:extLst>
          </p:cNvPr>
          <p:cNvSpPr/>
          <p:nvPr/>
        </p:nvSpPr>
        <p:spPr>
          <a:xfrm>
            <a:off x="337638" y="3040034"/>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Heat Treatment</a:t>
            </a:r>
          </a:p>
        </p:txBody>
      </p:sp>
      <p:cxnSp>
        <p:nvCxnSpPr>
          <p:cNvPr id="42" name="Verbinder: gewinkelt 41">
            <a:extLst>
              <a:ext uri="{FF2B5EF4-FFF2-40B4-BE49-F238E27FC236}">
                <a16:creationId xmlns:a16="http://schemas.microsoft.com/office/drawing/2014/main" id="{8C0FBE25-BDAF-13E8-98BF-C367EAB95BE8}"/>
              </a:ext>
            </a:extLst>
          </p:cNvPr>
          <p:cNvCxnSpPr>
            <a:stCxn id="41" idx="3"/>
            <a:endCxn id="3" idx="1"/>
          </p:cNvCxnSpPr>
          <p:nvPr/>
        </p:nvCxnSpPr>
        <p:spPr>
          <a:xfrm flipV="1">
            <a:off x="2661673" y="2842513"/>
            <a:ext cx="734200" cy="232795"/>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3" name="Rechteck 42">
            <a:extLst>
              <a:ext uri="{FF2B5EF4-FFF2-40B4-BE49-F238E27FC236}">
                <a16:creationId xmlns:a16="http://schemas.microsoft.com/office/drawing/2014/main" id="{E4D2E58D-BE9C-5C36-BFAC-B1457863120A}"/>
              </a:ext>
            </a:extLst>
          </p:cNvPr>
          <p:cNvSpPr/>
          <p:nvPr/>
        </p:nvSpPr>
        <p:spPr>
          <a:xfrm>
            <a:off x="337638" y="3131746"/>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Cleanliness</a:t>
            </a:r>
          </a:p>
        </p:txBody>
      </p:sp>
      <p:cxnSp>
        <p:nvCxnSpPr>
          <p:cNvPr id="44" name="Verbinder: gewinkelt 43">
            <a:extLst>
              <a:ext uri="{FF2B5EF4-FFF2-40B4-BE49-F238E27FC236}">
                <a16:creationId xmlns:a16="http://schemas.microsoft.com/office/drawing/2014/main" id="{4C298BE1-7C12-1BD2-BE53-5140FBD81C02}"/>
              </a:ext>
            </a:extLst>
          </p:cNvPr>
          <p:cNvCxnSpPr>
            <a:stCxn id="43" idx="3"/>
            <a:endCxn id="3" idx="1"/>
          </p:cNvCxnSpPr>
          <p:nvPr/>
        </p:nvCxnSpPr>
        <p:spPr>
          <a:xfrm flipV="1">
            <a:off x="2661673" y="2842513"/>
            <a:ext cx="734200" cy="324507"/>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5" name="Rechteck 44">
            <a:extLst>
              <a:ext uri="{FF2B5EF4-FFF2-40B4-BE49-F238E27FC236}">
                <a16:creationId xmlns:a16="http://schemas.microsoft.com/office/drawing/2014/main" id="{551BAF08-00F3-BF0C-203E-4A6FDE75093B}"/>
              </a:ext>
            </a:extLst>
          </p:cNvPr>
          <p:cNvSpPr/>
          <p:nvPr/>
        </p:nvSpPr>
        <p:spPr>
          <a:xfrm>
            <a:off x="337638" y="3223458"/>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Bending Specification</a:t>
            </a:r>
          </a:p>
        </p:txBody>
      </p:sp>
      <p:cxnSp>
        <p:nvCxnSpPr>
          <p:cNvPr id="46" name="Verbinder: gewinkelt 45">
            <a:extLst>
              <a:ext uri="{FF2B5EF4-FFF2-40B4-BE49-F238E27FC236}">
                <a16:creationId xmlns:a16="http://schemas.microsoft.com/office/drawing/2014/main" id="{6772E147-2D30-DADE-4ED0-5C7CBBBAA79C}"/>
              </a:ext>
            </a:extLst>
          </p:cNvPr>
          <p:cNvCxnSpPr>
            <a:stCxn id="45" idx="3"/>
            <a:endCxn id="3" idx="1"/>
          </p:cNvCxnSpPr>
          <p:nvPr/>
        </p:nvCxnSpPr>
        <p:spPr>
          <a:xfrm flipV="1">
            <a:off x="2661673" y="2842513"/>
            <a:ext cx="734200" cy="416219"/>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7" name="Rechteck 46">
            <a:extLst>
              <a:ext uri="{FF2B5EF4-FFF2-40B4-BE49-F238E27FC236}">
                <a16:creationId xmlns:a16="http://schemas.microsoft.com/office/drawing/2014/main" id="{547016D5-3A4D-4071-8DFE-046AE7E306D8}"/>
              </a:ext>
            </a:extLst>
          </p:cNvPr>
          <p:cNvSpPr/>
          <p:nvPr/>
        </p:nvSpPr>
        <p:spPr>
          <a:xfrm>
            <a:off x="330583" y="3315171"/>
            <a:ext cx="2338145" cy="7054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Electric/Electronic Design</a:t>
            </a:r>
          </a:p>
        </p:txBody>
      </p:sp>
      <p:sp>
        <p:nvSpPr>
          <p:cNvPr id="48" name="Rechteck 47">
            <a:extLst>
              <a:ext uri="{FF2B5EF4-FFF2-40B4-BE49-F238E27FC236}">
                <a16:creationId xmlns:a16="http://schemas.microsoft.com/office/drawing/2014/main" id="{DF2E9832-4B59-DE2C-1770-5DF61A2AB144}"/>
              </a:ext>
            </a:extLst>
          </p:cNvPr>
          <p:cNvSpPr/>
          <p:nvPr/>
        </p:nvSpPr>
        <p:spPr>
          <a:xfrm>
            <a:off x="337638" y="3399828"/>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Electric/Electronic Component</a:t>
            </a:r>
          </a:p>
        </p:txBody>
      </p:sp>
      <p:cxnSp>
        <p:nvCxnSpPr>
          <p:cNvPr id="49" name="Verbinder: gewinkelt 48">
            <a:extLst>
              <a:ext uri="{FF2B5EF4-FFF2-40B4-BE49-F238E27FC236}">
                <a16:creationId xmlns:a16="http://schemas.microsoft.com/office/drawing/2014/main" id="{BBC6BAFA-A36C-D4AF-7048-7660AA4FA9E7}"/>
              </a:ext>
            </a:extLst>
          </p:cNvPr>
          <p:cNvCxnSpPr>
            <a:stCxn id="48" idx="3"/>
            <a:endCxn id="3" idx="1"/>
          </p:cNvCxnSpPr>
          <p:nvPr/>
        </p:nvCxnSpPr>
        <p:spPr>
          <a:xfrm flipV="1">
            <a:off x="2661673" y="2842513"/>
            <a:ext cx="734200" cy="592589"/>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0" name="Rechteck 49">
            <a:extLst>
              <a:ext uri="{FF2B5EF4-FFF2-40B4-BE49-F238E27FC236}">
                <a16:creationId xmlns:a16="http://schemas.microsoft.com/office/drawing/2014/main" id="{AA778CEE-73AA-21BC-1E80-0E8DC1F863E4}"/>
              </a:ext>
            </a:extLst>
          </p:cNvPr>
          <p:cNvSpPr/>
          <p:nvPr/>
        </p:nvSpPr>
        <p:spPr>
          <a:xfrm>
            <a:off x="337638" y="3491540"/>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Electric/Electronic Port</a:t>
            </a:r>
          </a:p>
        </p:txBody>
      </p:sp>
      <p:cxnSp>
        <p:nvCxnSpPr>
          <p:cNvPr id="51" name="Verbinder: gewinkelt 50">
            <a:extLst>
              <a:ext uri="{FF2B5EF4-FFF2-40B4-BE49-F238E27FC236}">
                <a16:creationId xmlns:a16="http://schemas.microsoft.com/office/drawing/2014/main" id="{D4AB475A-5DC3-75B8-E990-22E30F4288DC}"/>
              </a:ext>
            </a:extLst>
          </p:cNvPr>
          <p:cNvCxnSpPr>
            <a:stCxn id="50" idx="3"/>
            <a:endCxn id="3" idx="1"/>
          </p:cNvCxnSpPr>
          <p:nvPr/>
        </p:nvCxnSpPr>
        <p:spPr>
          <a:xfrm flipV="1">
            <a:off x="2661673" y="2842513"/>
            <a:ext cx="734200" cy="684301"/>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2" name="Rechteck 51">
            <a:extLst>
              <a:ext uri="{FF2B5EF4-FFF2-40B4-BE49-F238E27FC236}">
                <a16:creationId xmlns:a16="http://schemas.microsoft.com/office/drawing/2014/main" id="{799BA02E-A369-8AA5-C2C7-1534E21E2413}"/>
              </a:ext>
            </a:extLst>
          </p:cNvPr>
          <p:cNvSpPr/>
          <p:nvPr/>
        </p:nvSpPr>
        <p:spPr>
          <a:xfrm>
            <a:off x="337638" y="3583251"/>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Electric/Electronic Connection</a:t>
            </a:r>
          </a:p>
        </p:txBody>
      </p:sp>
      <p:cxnSp>
        <p:nvCxnSpPr>
          <p:cNvPr id="53" name="Verbinder: gewinkelt 52">
            <a:extLst>
              <a:ext uri="{FF2B5EF4-FFF2-40B4-BE49-F238E27FC236}">
                <a16:creationId xmlns:a16="http://schemas.microsoft.com/office/drawing/2014/main" id="{C71BF6BE-C65C-D65E-164F-F3B59404A97D}"/>
              </a:ext>
            </a:extLst>
          </p:cNvPr>
          <p:cNvCxnSpPr>
            <a:stCxn id="52" idx="3"/>
            <a:endCxn id="3" idx="1"/>
          </p:cNvCxnSpPr>
          <p:nvPr/>
        </p:nvCxnSpPr>
        <p:spPr>
          <a:xfrm flipV="1">
            <a:off x="2661673" y="2842513"/>
            <a:ext cx="734200" cy="776012"/>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4" name="Rechteck 53">
            <a:extLst>
              <a:ext uri="{FF2B5EF4-FFF2-40B4-BE49-F238E27FC236}">
                <a16:creationId xmlns:a16="http://schemas.microsoft.com/office/drawing/2014/main" id="{C273DE64-7B2C-6CCE-28CC-9787E04C0EA0}"/>
              </a:ext>
            </a:extLst>
          </p:cNvPr>
          <p:cNvSpPr/>
          <p:nvPr/>
        </p:nvSpPr>
        <p:spPr>
          <a:xfrm>
            <a:off x="323528" y="3674963"/>
            <a:ext cx="2352255" cy="7054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Manufacturing &amp; Supply Chain</a:t>
            </a:r>
          </a:p>
        </p:txBody>
      </p:sp>
      <p:sp>
        <p:nvSpPr>
          <p:cNvPr id="55" name="Rechteck 54">
            <a:extLst>
              <a:ext uri="{FF2B5EF4-FFF2-40B4-BE49-F238E27FC236}">
                <a16:creationId xmlns:a16="http://schemas.microsoft.com/office/drawing/2014/main" id="{CCDC7818-2E84-08DF-1B19-5B2F9D1232E1}"/>
              </a:ext>
            </a:extLst>
          </p:cNvPr>
          <p:cNvSpPr/>
          <p:nvPr/>
        </p:nvSpPr>
        <p:spPr>
          <a:xfrm>
            <a:off x="330583" y="3752566"/>
            <a:ext cx="2338145" cy="7054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00">
                <a:solidFill>
                  <a:srgbClr val="000000"/>
                </a:solidFill>
              </a:rPr>
              <a:t>Manufacturing Process</a:t>
            </a:r>
          </a:p>
        </p:txBody>
      </p:sp>
      <p:sp>
        <p:nvSpPr>
          <p:cNvPr id="56" name="Rechteck 55">
            <a:extLst>
              <a:ext uri="{FF2B5EF4-FFF2-40B4-BE49-F238E27FC236}">
                <a16:creationId xmlns:a16="http://schemas.microsoft.com/office/drawing/2014/main" id="{6DB19AA0-95FF-EAE6-31A1-A95E710C098A}"/>
              </a:ext>
            </a:extLst>
          </p:cNvPr>
          <p:cNvSpPr/>
          <p:nvPr/>
        </p:nvSpPr>
        <p:spPr>
          <a:xfrm>
            <a:off x="337638" y="3837223"/>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Manufacturing Operation</a:t>
            </a:r>
          </a:p>
        </p:txBody>
      </p:sp>
      <p:cxnSp>
        <p:nvCxnSpPr>
          <p:cNvPr id="57" name="Verbinder: gewinkelt 56">
            <a:extLst>
              <a:ext uri="{FF2B5EF4-FFF2-40B4-BE49-F238E27FC236}">
                <a16:creationId xmlns:a16="http://schemas.microsoft.com/office/drawing/2014/main" id="{AB5B9436-513B-BF04-780D-78C15188AFA2}"/>
              </a:ext>
            </a:extLst>
          </p:cNvPr>
          <p:cNvCxnSpPr>
            <a:stCxn id="56" idx="3"/>
            <a:endCxn id="3" idx="1"/>
          </p:cNvCxnSpPr>
          <p:nvPr/>
        </p:nvCxnSpPr>
        <p:spPr>
          <a:xfrm flipV="1">
            <a:off x="2661673" y="2842513"/>
            <a:ext cx="734200" cy="1029984"/>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8" name="Rechteck 57">
            <a:extLst>
              <a:ext uri="{FF2B5EF4-FFF2-40B4-BE49-F238E27FC236}">
                <a16:creationId xmlns:a16="http://schemas.microsoft.com/office/drawing/2014/main" id="{8FA6D412-6DA8-6AC5-8911-064575394694}"/>
              </a:ext>
            </a:extLst>
          </p:cNvPr>
          <p:cNvSpPr/>
          <p:nvPr/>
        </p:nvSpPr>
        <p:spPr>
          <a:xfrm>
            <a:off x="337638" y="3928935"/>
            <a:ext cx="232403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Joining Process</a:t>
            </a:r>
          </a:p>
        </p:txBody>
      </p:sp>
      <p:cxnSp>
        <p:nvCxnSpPr>
          <p:cNvPr id="59" name="Verbinder: gewinkelt 58">
            <a:extLst>
              <a:ext uri="{FF2B5EF4-FFF2-40B4-BE49-F238E27FC236}">
                <a16:creationId xmlns:a16="http://schemas.microsoft.com/office/drawing/2014/main" id="{9826F54E-0399-FAB2-FAC6-1525944BDE5C}"/>
              </a:ext>
            </a:extLst>
          </p:cNvPr>
          <p:cNvCxnSpPr>
            <a:stCxn id="58" idx="3"/>
            <a:endCxn id="3" idx="1"/>
          </p:cNvCxnSpPr>
          <p:nvPr/>
        </p:nvCxnSpPr>
        <p:spPr>
          <a:xfrm flipV="1">
            <a:off x="2661673" y="2842513"/>
            <a:ext cx="734200" cy="1121696"/>
          </a:xfrm>
          <a:prstGeom prst="bentConnector3">
            <a:avLst>
              <a:gd name="adj1" fmla="val 503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0" name="Rechteck 59">
            <a:extLst>
              <a:ext uri="{FF2B5EF4-FFF2-40B4-BE49-F238E27FC236}">
                <a16:creationId xmlns:a16="http://schemas.microsoft.com/office/drawing/2014/main" id="{DF002CD0-3C62-9F9D-EECD-2A7422AA5F1A}"/>
              </a:ext>
            </a:extLst>
          </p:cNvPr>
          <p:cNvSpPr/>
          <p:nvPr/>
        </p:nvSpPr>
        <p:spPr>
          <a:xfrm>
            <a:off x="330583" y="4020647"/>
            <a:ext cx="233814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Manufacturing Equipment Component</a:t>
            </a:r>
          </a:p>
        </p:txBody>
      </p:sp>
      <p:cxnSp>
        <p:nvCxnSpPr>
          <p:cNvPr id="61" name="Verbinder: gewinkelt 60">
            <a:extLst>
              <a:ext uri="{FF2B5EF4-FFF2-40B4-BE49-F238E27FC236}">
                <a16:creationId xmlns:a16="http://schemas.microsoft.com/office/drawing/2014/main" id="{6DBCD4CD-FA4E-65A7-BC20-5FA6EBD2C627}"/>
              </a:ext>
            </a:extLst>
          </p:cNvPr>
          <p:cNvCxnSpPr>
            <a:stCxn id="60" idx="3"/>
            <a:endCxn id="3" idx="1"/>
          </p:cNvCxnSpPr>
          <p:nvPr/>
        </p:nvCxnSpPr>
        <p:spPr>
          <a:xfrm flipV="1">
            <a:off x="2668728" y="2842513"/>
            <a:ext cx="727145" cy="1213408"/>
          </a:xfrm>
          <a:prstGeom prst="bentConnector3">
            <a:avLst>
              <a:gd name="adj1" fmla="val 5019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62" name="Rechteck 61">
            <a:extLst>
              <a:ext uri="{FF2B5EF4-FFF2-40B4-BE49-F238E27FC236}">
                <a16:creationId xmlns:a16="http://schemas.microsoft.com/office/drawing/2014/main" id="{0F5233C1-6DFB-CD2C-FC6A-1B26BEE985AF}"/>
              </a:ext>
            </a:extLst>
          </p:cNvPr>
          <p:cNvSpPr/>
          <p:nvPr/>
        </p:nvSpPr>
        <p:spPr>
          <a:xfrm>
            <a:off x="330583" y="4105304"/>
            <a:ext cx="2338145" cy="705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00">
                <a:solidFill>
                  <a:srgbClr val="000000"/>
                </a:solidFill>
              </a:rPr>
              <a:t>Control Plan</a:t>
            </a:r>
          </a:p>
        </p:txBody>
      </p:sp>
      <p:cxnSp>
        <p:nvCxnSpPr>
          <p:cNvPr id="63" name="Verbinder: gewinkelt 62">
            <a:extLst>
              <a:ext uri="{FF2B5EF4-FFF2-40B4-BE49-F238E27FC236}">
                <a16:creationId xmlns:a16="http://schemas.microsoft.com/office/drawing/2014/main" id="{C5A719EB-7487-97E2-7252-38BBF6537DD5}"/>
              </a:ext>
            </a:extLst>
          </p:cNvPr>
          <p:cNvCxnSpPr>
            <a:stCxn id="62" idx="3"/>
            <a:endCxn id="3" idx="1"/>
          </p:cNvCxnSpPr>
          <p:nvPr/>
        </p:nvCxnSpPr>
        <p:spPr>
          <a:xfrm flipV="1">
            <a:off x="2668728" y="2842513"/>
            <a:ext cx="727145" cy="1298065"/>
          </a:xfrm>
          <a:prstGeom prst="bentConnector3">
            <a:avLst>
              <a:gd name="adj1" fmla="val 5019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0540275"/>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2.4 Plant Layout</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930914670"/>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1050" noProof="0" dirty="0"/>
                        <a:t>Description</a:t>
                      </a:r>
                    </a:p>
                  </a:txBody>
                  <a:tcPr/>
                </a:tc>
                <a:tc>
                  <a:txBody>
                    <a:bodyPr/>
                    <a:lstStyle/>
                    <a:p>
                      <a:r>
                        <a:rPr lang="en-US" sz="1050" b="0" noProof="0"/>
                        <a:t>Defines the logical and physical layout of a production line in a plant or buiding using information from product and production specifications, including production steps, material handling, as well as the physical dimensions of product components, tools, fixtures and equipment within the  topology and systems of the manufacturing site or building.</a:t>
                      </a:r>
                      <a:endParaRPr lang="en-AU" sz="1050" b="0" noProof="0" dirty="0"/>
                    </a:p>
                  </a:txBody>
                  <a:tcPr/>
                </a:tc>
                <a:extLst>
                  <a:ext uri="{0D108BD9-81ED-4DB2-BD59-A6C34878D82A}">
                    <a16:rowId xmlns:a16="http://schemas.microsoft.com/office/drawing/2014/main" val="265767748"/>
                  </a:ext>
                </a:extLst>
              </a:tr>
              <a:tr h="0">
                <a:tc>
                  <a:txBody>
                    <a:bodyPr/>
                    <a:lstStyle/>
                    <a:p>
                      <a:r>
                        <a:rPr lang="en-AU" sz="1050" noProof="0" dirty="0"/>
                        <a:t>Roles</a:t>
                      </a:r>
                    </a:p>
                  </a:txBody>
                  <a:tcPr/>
                </a:tc>
                <a:tc>
                  <a:txBody>
                    <a:bodyPr/>
                    <a:lstStyle/>
                    <a:p>
                      <a:endParaRPr lang="en-AU" sz="1050" b="0" noProof="0" dirty="0"/>
                    </a:p>
                  </a:txBody>
                  <a:tcPr/>
                </a:tc>
                <a:extLst>
                  <a:ext uri="{0D108BD9-81ED-4DB2-BD59-A6C34878D82A}">
                    <a16:rowId xmlns:a16="http://schemas.microsoft.com/office/drawing/2014/main" val="4228250567"/>
                  </a:ext>
                </a:extLst>
              </a:tr>
              <a:tr h="0">
                <a:tc>
                  <a:txBody>
                    <a:bodyPr/>
                    <a:lstStyle/>
                    <a:p>
                      <a:r>
                        <a:rPr lang="en-AU" sz="105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50" b="0" noProof="0" dirty="0"/>
                    </a:p>
                  </a:txBody>
                  <a:tcPr/>
                </a:tc>
                <a:extLst>
                  <a:ext uri="{0D108BD9-81ED-4DB2-BD59-A6C34878D82A}">
                    <a16:rowId xmlns:a16="http://schemas.microsoft.com/office/drawing/2014/main" val="234396257"/>
                  </a:ext>
                </a:extLst>
              </a:tr>
              <a:tr h="0">
                <a:tc>
                  <a:txBody>
                    <a:bodyPr/>
                    <a:lstStyle/>
                    <a:p>
                      <a:r>
                        <a:rPr lang="en-AU" sz="105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50" b="0" noProof="0" dirty="0"/>
                    </a:p>
                  </a:txBody>
                  <a:tcPr/>
                </a:tc>
                <a:extLst>
                  <a:ext uri="{0D108BD9-81ED-4DB2-BD59-A6C34878D82A}">
                    <a16:rowId xmlns:a16="http://schemas.microsoft.com/office/drawing/2014/main" val="929043427"/>
                  </a:ext>
                </a:extLst>
              </a:tr>
              <a:tr h="0">
                <a:tc>
                  <a:txBody>
                    <a:bodyPr/>
                    <a:lstStyle/>
                    <a:p>
                      <a:r>
                        <a:rPr lang="en-AU" sz="105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050" b="0" noProof="0"/>
                        <a:t>ERP Systems, PDM Systems, Production Planning Systems</a:t>
                      </a:r>
                      <a:endParaRPr lang="en-AU" sz="1050" b="0" noProof="0" dirty="0"/>
                    </a:p>
                  </a:txBody>
                  <a:tcPr/>
                </a:tc>
                <a:extLst>
                  <a:ext uri="{0D108BD9-81ED-4DB2-BD59-A6C34878D82A}">
                    <a16:rowId xmlns:a16="http://schemas.microsoft.com/office/drawing/2014/main" val="3723889216"/>
                  </a:ext>
                </a:extLst>
              </a:tr>
              <a:tr h="0">
                <a:tc>
                  <a:txBody>
                    <a:bodyPr/>
                    <a:lstStyle/>
                    <a:p>
                      <a:r>
                        <a:rPr lang="en-AU" sz="1050" noProof="0" dirty="0"/>
                        <a:t>Inputs</a:t>
                      </a:r>
                    </a:p>
                  </a:txBody>
                  <a:tcPr/>
                </a:tc>
                <a:tc>
                  <a:txBody>
                    <a:bodyPr/>
                    <a:lstStyle/>
                    <a:p>
                      <a:r>
                        <a:rPr lang="en-AU" sz="1050" b="0" noProof="0"/>
                        <a:t>Mechanical Component, Body, Model View, Datum, Geometric Tolerance, Dimensional Size, Surface Texture, Electric/Electronic Component, Electric/Electronic Port, Electric/Electronic Connection</a:t>
                      </a:r>
                      <a:endParaRPr lang="en-AU" sz="1050" b="0" noProof="0" dirty="0"/>
                    </a:p>
                  </a:txBody>
                  <a:tcPr/>
                </a:tc>
                <a:extLst>
                  <a:ext uri="{0D108BD9-81ED-4DB2-BD59-A6C34878D82A}">
                    <a16:rowId xmlns:a16="http://schemas.microsoft.com/office/drawing/2014/main" val="2071258178"/>
                  </a:ext>
                </a:extLst>
              </a:tr>
              <a:tr h="0">
                <a:tc>
                  <a:txBody>
                    <a:bodyPr/>
                    <a:lstStyle/>
                    <a:p>
                      <a:r>
                        <a:rPr lang="en-AU" sz="105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050" b="0" noProof="0"/>
                        <a:t>Manufacturing Equipment Component</a:t>
                      </a:r>
                      <a:endParaRPr lang="en-AU" sz="105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FBB0B5E1-3F7D-7250-F13C-47A3D136553D}"/>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738649541"/>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a:t>
            </a:r>
            <a:r>
              <a:rPr lang="de-DE">
                <a:hlinkClick r:id="rId6" action="ppaction://hlinksldjump"/>
              </a:rPr>
              <a:t>2.4 Plant Layout</a:t>
            </a:r>
            <a:endParaRPr lang="de-DE" dirty="0"/>
          </a:p>
        </p:txBody>
      </p:sp>
      <p:sp>
        <p:nvSpPr>
          <p:cNvPr id="3" name="Rechteck 2">
            <a:extLst>
              <a:ext uri="{FF2B5EF4-FFF2-40B4-BE49-F238E27FC236}">
                <a16:creationId xmlns:a16="http://schemas.microsoft.com/office/drawing/2014/main" id="{1CD2306C-2CD0-A5F6-B06B-E09757CC521E}"/>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2.4 Plant Layout</a:t>
            </a:r>
            <a:endParaRPr lang="de-DE" sz="600">
              <a:solidFill>
                <a:srgbClr val="000000"/>
              </a:solidFill>
            </a:endParaRPr>
          </a:p>
        </p:txBody>
      </p:sp>
      <p:sp>
        <p:nvSpPr>
          <p:cNvPr id="4" name="Rechteck 3">
            <a:extLst>
              <a:ext uri="{FF2B5EF4-FFF2-40B4-BE49-F238E27FC236}">
                <a16:creationId xmlns:a16="http://schemas.microsoft.com/office/drawing/2014/main" id="{E6C342FD-8867-307E-552E-9607528B0013}"/>
              </a:ext>
            </a:extLst>
          </p:cNvPr>
          <p:cNvSpPr/>
          <p:nvPr/>
        </p:nvSpPr>
        <p:spPr>
          <a:xfrm>
            <a:off x="117322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5" name="Verbinder: gewinkelt 4">
            <a:extLst>
              <a:ext uri="{FF2B5EF4-FFF2-40B4-BE49-F238E27FC236}">
                <a16:creationId xmlns:a16="http://schemas.microsoft.com/office/drawing/2014/main" id="{977119DB-9631-3590-E93C-57D1597A86D7}"/>
              </a:ext>
            </a:extLst>
          </p:cNvPr>
          <p:cNvCxnSpPr>
            <a:stCxn id="4" idx="0"/>
            <a:endCxn id="3" idx="2"/>
          </p:cNvCxnSpPr>
          <p:nvPr/>
        </p:nvCxnSpPr>
        <p:spPr>
          <a:xfrm rot="5400000" flipH="1" flipV="1">
            <a:off x="2823470" y="2434405"/>
            <a:ext cx="1160400" cy="233666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C69D5CCE-5178-506E-A148-C42D4D6FE40F}"/>
              </a:ext>
            </a:extLst>
          </p:cNvPr>
          <p:cNvSpPr/>
          <p:nvPr/>
        </p:nvSpPr>
        <p:spPr>
          <a:xfrm>
            <a:off x="3351464"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PDM Systems</a:t>
            </a:r>
          </a:p>
        </p:txBody>
      </p:sp>
      <p:cxnSp>
        <p:nvCxnSpPr>
          <p:cNvPr id="8" name="Verbinder: gewinkelt 7">
            <a:extLst>
              <a:ext uri="{FF2B5EF4-FFF2-40B4-BE49-F238E27FC236}">
                <a16:creationId xmlns:a16="http://schemas.microsoft.com/office/drawing/2014/main" id="{C66F70A7-1F28-D32A-C0C1-EEE4CEFD6A5E}"/>
              </a:ext>
            </a:extLst>
          </p:cNvPr>
          <p:cNvCxnSpPr>
            <a:stCxn id="7" idx="0"/>
            <a:endCxn id="3" idx="2"/>
          </p:cNvCxnSpPr>
          <p:nvPr/>
        </p:nvCxnSpPr>
        <p:spPr>
          <a:xfrm rot="5400000" flipH="1" flipV="1">
            <a:off x="3912591" y="3523527"/>
            <a:ext cx="1160400" cy="158417"/>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75D51098-6348-A47C-3AF1-A0AC84B9FCD2}"/>
              </a:ext>
            </a:extLst>
          </p:cNvPr>
          <p:cNvSpPr/>
          <p:nvPr/>
        </p:nvSpPr>
        <p:spPr>
          <a:xfrm>
            <a:off x="5529707"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Production Planning Systems</a:t>
            </a:r>
          </a:p>
        </p:txBody>
      </p:sp>
      <p:cxnSp>
        <p:nvCxnSpPr>
          <p:cNvPr id="10" name="Verbinder: gewinkelt 9">
            <a:extLst>
              <a:ext uri="{FF2B5EF4-FFF2-40B4-BE49-F238E27FC236}">
                <a16:creationId xmlns:a16="http://schemas.microsoft.com/office/drawing/2014/main" id="{735F006A-BEF4-93BE-BC0A-5F69C6133203}"/>
              </a:ext>
            </a:extLst>
          </p:cNvPr>
          <p:cNvCxnSpPr>
            <a:stCxn id="9" idx="0"/>
            <a:endCxn id="3" idx="2"/>
          </p:cNvCxnSpPr>
          <p:nvPr/>
        </p:nvCxnSpPr>
        <p:spPr>
          <a:xfrm rot="16200000" flipV="1">
            <a:off x="5001713" y="2592822"/>
            <a:ext cx="1160400" cy="2019826"/>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22596AA2-C5FD-5E62-C1E6-86481F14A299}"/>
              </a:ext>
            </a:extLst>
          </p:cNvPr>
          <p:cNvSpPr/>
          <p:nvPr/>
        </p:nvSpPr>
        <p:spPr>
          <a:xfrm>
            <a:off x="323528" y="1502090"/>
            <a:ext cx="2352255" cy="19013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2" name="Rechteck 11">
            <a:extLst>
              <a:ext uri="{FF2B5EF4-FFF2-40B4-BE49-F238E27FC236}">
                <a16:creationId xmlns:a16="http://schemas.microsoft.com/office/drawing/2014/main" id="{658C9ABD-6FAF-02BC-91C2-7C6B23A79C5F}"/>
              </a:ext>
            </a:extLst>
          </p:cNvPr>
          <p:cNvSpPr/>
          <p:nvPr/>
        </p:nvSpPr>
        <p:spPr>
          <a:xfrm>
            <a:off x="342541" y="1711234"/>
            <a:ext cx="2314229" cy="19013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3" name="Verbinder: gewinkelt 12">
            <a:extLst>
              <a:ext uri="{FF2B5EF4-FFF2-40B4-BE49-F238E27FC236}">
                <a16:creationId xmlns:a16="http://schemas.microsoft.com/office/drawing/2014/main" id="{A519F22F-BEA1-FF00-11DA-C67D2BA606EE}"/>
              </a:ext>
            </a:extLst>
          </p:cNvPr>
          <p:cNvCxnSpPr>
            <a:stCxn id="12" idx="3"/>
            <a:endCxn id="3" idx="1"/>
          </p:cNvCxnSpPr>
          <p:nvPr/>
        </p:nvCxnSpPr>
        <p:spPr>
          <a:xfrm>
            <a:off x="2656770" y="1806300"/>
            <a:ext cx="739103" cy="1036213"/>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4" name="Rechteck 13">
            <a:extLst>
              <a:ext uri="{FF2B5EF4-FFF2-40B4-BE49-F238E27FC236}">
                <a16:creationId xmlns:a16="http://schemas.microsoft.com/office/drawing/2014/main" id="{6F0BBB25-A6D9-499F-A7EA-76CBDD55A2FC}"/>
              </a:ext>
            </a:extLst>
          </p:cNvPr>
          <p:cNvSpPr/>
          <p:nvPr/>
        </p:nvSpPr>
        <p:spPr>
          <a:xfrm>
            <a:off x="342541" y="1939391"/>
            <a:ext cx="2314229" cy="19013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5" name="Verbinder: gewinkelt 14">
            <a:extLst>
              <a:ext uri="{FF2B5EF4-FFF2-40B4-BE49-F238E27FC236}">
                <a16:creationId xmlns:a16="http://schemas.microsoft.com/office/drawing/2014/main" id="{91803277-6017-F385-3771-EDB082489A9A}"/>
              </a:ext>
            </a:extLst>
          </p:cNvPr>
          <p:cNvCxnSpPr>
            <a:stCxn id="14" idx="3"/>
            <a:endCxn id="3" idx="1"/>
          </p:cNvCxnSpPr>
          <p:nvPr/>
        </p:nvCxnSpPr>
        <p:spPr>
          <a:xfrm>
            <a:off x="2656770" y="2034457"/>
            <a:ext cx="739103" cy="808056"/>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D0B512D8-A402-5030-13B4-5BF3705712D3}"/>
              </a:ext>
            </a:extLst>
          </p:cNvPr>
          <p:cNvSpPr/>
          <p:nvPr/>
        </p:nvSpPr>
        <p:spPr>
          <a:xfrm>
            <a:off x="342541" y="2167548"/>
            <a:ext cx="2314229" cy="19013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Model View</a:t>
            </a:r>
          </a:p>
        </p:txBody>
      </p:sp>
      <p:cxnSp>
        <p:nvCxnSpPr>
          <p:cNvPr id="17" name="Verbinder: gewinkelt 16">
            <a:extLst>
              <a:ext uri="{FF2B5EF4-FFF2-40B4-BE49-F238E27FC236}">
                <a16:creationId xmlns:a16="http://schemas.microsoft.com/office/drawing/2014/main" id="{AFB23D4A-52FC-29BF-E106-9402362D2200}"/>
              </a:ext>
            </a:extLst>
          </p:cNvPr>
          <p:cNvCxnSpPr>
            <a:stCxn id="16" idx="3"/>
            <a:endCxn id="3" idx="1"/>
          </p:cNvCxnSpPr>
          <p:nvPr/>
        </p:nvCxnSpPr>
        <p:spPr>
          <a:xfrm>
            <a:off x="2656770" y="2262614"/>
            <a:ext cx="739103" cy="579899"/>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54BC2D30-7149-6182-E345-7AB410B5B602}"/>
              </a:ext>
            </a:extLst>
          </p:cNvPr>
          <p:cNvSpPr/>
          <p:nvPr/>
        </p:nvSpPr>
        <p:spPr>
          <a:xfrm>
            <a:off x="342541" y="2395705"/>
            <a:ext cx="2314229" cy="1901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Datum</a:t>
            </a:r>
          </a:p>
        </p:txBody>
      </p:sp>
      <p:cxnSp>
        <p:nvCxnSpPr>
          <p:cNvPr id="19" name="Verbinder: gewinkelt 18">
            <a:extLst>
              <a:ext uri="{FF2B5EF4-FFF2-40B4-BE49-F238E27FC236}">
                <a16:creationId xmlns:a16="http://schemas.microsoft.com/office/drawing/2014/main" id="{61B89754-AD34-1EFC-650F-C1CA5374CE09}"/>
              </a:ext>
            </a:extLst>
          </p:cNvPr>
          <p:cNvCxnSpPr>
            <a:stCxn id="18" idx="3"/>
            <a:endCxn id="3" idx="1"/>
          </p:cNvCxnSpPr>
          <p:nvPr/>
        </p:nvCxnSpPr>
        <p:spPr>
          <a:xfrm>
            <a:off x="2656770" y="2490770"/>
            <a:ext cx="739103" cy="351743"/>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17FFF046-BD10-7A51-1D63-F4B5ED9234E3}"/>
              </a:ext>
            </a:extLst>
          </p:cNvPr>
          <p:cNvSpPr/>
          <p:nvPr/>
        </p:nvSpPr>
        <p:spPr>
          <a:xfrm>
            <a:off x="342541" y="2623862"/>
            <a:ext cx="2314229" cy="1901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Geometric Tolerance</a:t>
            </a:r>
          </a:p>
        </p:txBody>
      </p:sp>
      <p:cxnSp>
        <p:nvCxnSpPr>
          <p:cNvPr id="21" name="Verbinder: gewinkelt 20">
            <a:extLst>
              <a:ext uri="{FF2B5EF4-FFF2-40B4-BE49-F238E27FC236}">
                <a16:creationId xmlns:a16="http://schemas.microsoft.com/office/drawing/2014/main" id="{8A865817-8017-7A4E-754F-FAD9EF562845}"/>
              </a:ext>
            </a:extLst>
          </p:cNvPr>
          <p:cNvCxnSpPr>
            <a:stCxn id="20" idx="3"/>
            <a:endCxn id="3" idx="1"/>
          </p:cNvCxnSpPr>
          <p:nvPr/>
        </p:nvCxnSpPr>
        <p:spPr>
          <a:xfrm>
            <a:off x="2656770" y="2718927"/>
            <a:ext cx="739103" cy="123586"/>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D645ACB4-3D00-EFB1-5C88-EC424E5288B0}"/>
              </a:ext>
            </a:extLst>
          </p:cNvPr>
          <p:cNvSpPr/>
          <p:nvPr/>
        </p:nvSpPr>
        <p:spPr>
          <a:xfrm>
            <a:off x="342541" y="2852018"/>
            <a:ext cx="2314229" cy="19013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Dimensional Size</a:t>
            </a:r>
          </a:p>
        </p:txBody>
      </p:sp>
      <p:cxnSp>
        <p:nvCxnSpPr>
          <p:cNvPr id="23" name="Verbinder: gewinkelt 22">
            <a:extLst>
              <a:ext uri="{FF2B5EF4-FFF2-40B4-BE49-F238E27FC236}">
                <a16:creationId xmlns:a16="http://schemas.microsoft.com/office/drawing/2014/main" id="{B671ED4A-97CB-17D9-C000-562199FC8C1E}"/>
              </a:ext>
            </a:extLst>
          </p:cNvPr>
          <p:cNvCxnSpPr>
            <a:stCxn id="22" idx="3"/>
            <a:endCxn id="3" idx="1"/>
          </p:cNvCxnSpPr>
          <p:nvPr/>
        </p:nvCxnSpPr>
        <p:spPr>
          <a:xfrm flipV="1">
            <a:off x="2656770" y="2842513"/>
            <a:ext cx="739103" cy="104571"/>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C5551F3D-369B-A363-974B-AFE4B41CA363}"/>
              </a:ext>
            </a:extLst>
          </p:cNvPr>
          <p:cNvSpPr/>
          <p:nvPr/>
        </p:nvSpPr>
        <p:spPr>
          <a:xfrm>
            <a:off x="342541" y="3080175"/>
            <a:ext cx="2314229" cy="19013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Surface Texture</a:t>
            </a:r>
          </a:p>
        </p:txBody>
      </p:sp>
      <p:cxnSp>
        <p:nvCxnSpPr>
          <p:cNvPr id="25" name="Verbinder: gewinkelt 24">
            <a:extLst>
              <a:ext uri="{FF2B5EF4-FFF2-40B4-BE49-F238E27FC236}">
                <a16:creationId xmlns:a16="http://schemas.microsoft.com/office/drawing/2014/main" id="{834AC331-FB76-7289-1B0E-BBC3C01EE057}"/>
              </a:ext>
            </a:extLst>
          </p:cNvPr>
          <p:cNvCxnSpPr>
            <a:stCxn id="24" idx="3"/>
            <a:endCxn id="3" idx="1"/>
          </p:cNvCxnSpPr>
          <p:nvPr/>
        </p:nvCxnSpPr>
        <p:spPr>
          <a:xfrm flipV="1">
            <a:off x="2656770" y="2842513"/>
            <a:ext cx="739103" cy="332728"/>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6" name="Rechteck 25">
            <a:extLst>
              <a:ext uri="{FF2B5EF4-FFF2-40B4-BE49-F238E27FC236}">
                <a16:creationId xmlns:a16="http://schemas.microsoft.com/office/drawing/2014/main" id="{E4BF4DE0-064F-B61A-4D3D-E099A353BACC}"/>
              </a:ext>
            </a:extLst>
          </p:cNvPr>
          <p:cNvSpPr/>
          <p:nvPr/>
        </p:nvSpPr>
        <p:spPr>
          <a:xfrm>
            <a:off x="323528" y="3308332"/>
            <a:ext cx="2352255" cy="19013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Electric/Electronic Design</a:t>
            </a:r>
          </a:p>
        </p:txBody>
      </p:sp>
      <p:sp>
        <p:nvSpPr>
          <p:cNvPr id="27" name="Rechteck 26">
            <a:extLst>
              <a:ext uri="{FF2B5EF4-FFF2-40B4-BE49-F238E27FC236}">
                <a16:creationId xmlns:a16="http://schemas.microsoft.com/office/drawing/2014/main" id="{2C9DA238-614F-1392-E3BA-6508A0BC3F72}"/>
              </a:ext>
            </a:extLst>
          </p:cNvPr>
          <p:cNvSpPr/>
          <p:nvPr/>
        </p:nvSpPr>
        <p:spPr>
          <a:xfrm>
            <a:off x="342541" y="3517476"/>
            <a:ext cx="2314229" cy="19013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Component</a:t>
            </a:r>
          </a:p>
        </p:txBody>
      </p:sp>
      <p:cxnSp>
        <p:nvCxnSpPr>
          <p:cNvPr id="28" name="Verbinder: gewinkelt 27">
            <a:extLst>
              <a:ext uri="{FF2B5EF4-FFF2-40B4-BE49-F238E27FC236}">
                <a16:creationId xmlns:a16="http://schemas.microsoft.com/office/drawing/2014/main" id="{02899D89-E37D-2B25-1353-842ECF59A58D}"/>
              </a:ext>
            </a:extLst>
          </p:cNvPr>
          <p:cNvCxnSpPr>
            <a:stCxn id="27" idx="3"/>
            <a:endCxn id="3" idx="1"/>
          </p:cNvCxnSpPr>
          <p:nvPr/>
        </p:nvCxnSpPr>
        <p:spPr>
          <a:xfrm flipV="1">
            <a:off x="2656770" y="2842513"/>
            <a:ext cx="739103" cy="770029"/>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7003FCC9-298B-0789-5645-8301E2488071}"/>
              </a:ext>
            </a:extLst>
          </p:cNvPr>
          <p:cNvSpPr/>
          <p:nvPr/>
        </p:nvSpPr>
        <p:spPr>
          <a:xfrm>
            <a:off x="342541" y="3745633"/>
            <a:ext cx="2314229" cy="19013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Port</a:t>
            </a:r>
          </a:p>
        </p:txBody>
      </p:sp>
      <p:cxnSp>
        <p:nvCxnSpPr>
          <p:cNvPr id="30" name="Verbinder: gewinkelt 29">
            <a:extLst>
              <a:ext uri="{FF2B5EF4-FFF2-40B4-BE49-F238E27FC236}">
                <a16:creationId xmlns:a16="http://schemas.microsoft.com/office/drawing/2014/main" id="{3239DABF-E719-2ECE-7047-46CAD672C969}"/>
              </a:ext>
            </a:extLst>
          </p:cNvPr>
          <p:cNvCxnSpPr>
            <a:stCxn id="29" idx="3"/>
            <a:endCxn id="3" idx="1"/>
          </p:cNvCxnSpPr>
          <p:nvPr/>
        </p:nvCxnSpPr>
        <p:spPr>
          <a:xfrm flipV="1">
            <a:off x="2656770" y="2842513"/>
            <a:ext cx="739103" cy="998186"/>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85364D81-F7A1-5978-6450-9010512E31FA}"/>
              </a:ext>
            </a:extLst>
          </p:cNvPr>
          <p:cNvSpPr/>
          <p:nvPr/>
        </p:nvSpPr>
        <p:spPr>
          <a:xfrm>
            <a:off x="342541" y="3973790"/>
            <a:ext cx="2314229" cy="19013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Connection</a:t>
            </a:r>
          </a:p>
        </p:txBody>
      </p:sp>
      <p:cxnSp>
        <p:nvCxnSpPr>
          <p:cNvPr id="32" name="Verbinder: gewinkelt 31">
            <a:extLst>
              <a:ext uri="{FF2B5EF4-FFF2-40B4-BE49-F238E27FC236}">
                <a16:creationId xmlns:a16="http://schemas.microsoft.com/office/drawing/2014/main" id="{CC762B77-F703-7D9B-2CFC-B065543FBEF6}"/>
              </a:ext>
            </a:extLst>
          </p:cNvPr>
          <p:cNvCxnSpPr>
            <a:stCxn id="31" idx="3"/>
            <a:endCxn id="3" idx="1"/>
          </p:cNvCxnSpPr>
          <p:nvPr/>
        </p:nvCxnSpPr>
        <p:spPr>
          <a:xfrm flipV="1">
            <a:off x="2656770" y="2842513"/>
            <a:ext cx="739103" cy="1226343"/>
          </a:xfrm>
          <a:prstGeom prst="bentConnector3">
            <a:avLst>
              <a:gd name="adj1" fmla="val 5053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60DA88A1-2868-9CC9-048D-936A433D2C58}"/>
              </a:ext>
            </a:extLst>
          </p:cNvPr>
          <p:cNvSpPr/>
          <p:nvPr/>
        </p:nvSpPr>
        <p:spPr>
          <a:xfrm>
            <a:off x="6468218" y="2662490"/>
            <a:ext cx="2352254"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Manufacturing Equipment Component</a:t>
            </a:r>
          </a:p>
        </p:txBody>
      </p:sp>
      <p:cxnSp>
        <p:nvCxnSpPr>
          <p:cNvPr id="34" name="Verbinder: gewinkelt 33">
            <a:extLst>
              <a:ext uri="{FF2B5EF4-FFF2-40B4-BE49-F238E27FC236}">
                <a16:creationId xmlns:a16="http://schemas.microsoft.com/office/drawing/2014/main" id="{70ABD2C4-DAB9-DAFF-4EEB-D8C850E62638}"/>
              </a:ext>
            </a:extLst>
          </p:cNvPr>
          <p:cNvCxnSpPr>
            <a:stCxn id="3" idx="3"/>
            <a:endCxn id="33" idx="1"/>
          </p:cNvCxnSpPr>
          <p:nvPr/>
        </p:nvCxnSpPr>
        <p:spPr>
          <a:xfrm>
            <a:off x="5748127" y="2842513"/>
            <a:ext cx="720091" cy="12700"/>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938178"/>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2.5 Tools &amp; Equipment Design</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126116318"/>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335280">
                <a:tc>
                  <a:txBody>
                    <a:bodyPr/>
                    <a:lstStyle/>
                    <a:p>
                      <a:r>
                        <a:rPr lang="en-AU" sz="1100" noProof="0" dirty="0"/>
                        <a:t>Description</a:t>
                      </a:r>
                    </a:p>
                  </a:txBody>
                  <a:tcPr/>
                </a:tc>
                <a:tc>
                  <a:txBody>
                    <a:bodyPr/>
                    <a:lstStyle/>
                    <a:p>
                      <a:r>
                        <a:rPr lang="en-US" sz="1100" b="0" noProof="0"/>
                        <a:t>The design of tools and equipment aligned with product design, the manufacturing process plan and plant layout.</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33528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ERP Systems, MCAD Systems, PDM Systems, Production Planning Systems</a:t>
                      </a:r>
                      <a:endParaRPr lang="en-AU" sz="1100" b="0" noProof="0" dirty="0"/>
                    </a:p>
                  </a:txBody>
                  <a:tcPr/>
                </a:tc>
                <a:extLst>
                  <a:ext uri="{0D108BD9-81ED-4DB2-BD59-A6C34878D82A}">
                    <a16:rowId xmlns:a16="http://schemas.microsoft.com/office/drawing/2014/main" val="3723889216"/>
                  </a:ext>
                </a:extLst>
              </a:tr>
              <a:tr h="1173480">
                <a:tc>
                  <a:txBody>
                    <a:bodyPr/>
                    <a:lstStyle/>
                    <a:p>
                      <a:r>
                        <a:rPr lang="en-AU" sz="1100" noProof="0" dirty="0"/>
                        <a:t>Inputs</a:t>
                      </a:r>
                    </a:p>
                  </a:txBody>
                  <a:tcPr/>
                </a:tc>
                <a:tc>
                  <a:txBody>
                    <a:bodyPr/>
                    <a:lstStyle/>
                    <a:p>
                      <a:r>
                        <a:rPr lang="en-AU" sz="1100" b="0" noProof="0"/>
                        <a:t>Mechanical Component, Body, Material, Model View, Datum, Geometric Tolerance, Dimensional Size, Surface Texture, Joining Element, Painting &amp; Coating, Marking &amp; Labeling, Heat Treatment, Cleanliness, Bending Specification, Electric/Electronic Component, Electric/Electronic Port, Electric/Electronic Connection, Joining Process</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Manufacturing Equipment Component</a:t>
                      </a: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AFB6215C-0588-9E4E-ED1B-12FE1B38CE90}"/>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390025488"/>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2 Production Development</a:t>
            </a:r>
            <a:r>
              <a:rPr lang="de-DE"/>
              <a:t> &gt; </a:t>
            </a:r>
            <a:r>
              <a:rPr lang="de-DE">
                <a:hlinkClick r:id="rId6" action="ppaction://hlinksldjump"/>
              </a:rPr>
              <a:t>2.5 Tools &amp; Equipment Design</a:t>
            </a:r>
            <a:endParaRPr lang="de-DE" dirty="0"/>
          </a:p>
        </p:txBody>
      </p:sp>
      <p:sp>
        <p:nvSpPr>
          <p:cNvPr id="3" name="Rechteck 2">
            <a:extLst>
              <a:ext uri="{FF2B5EF4-FFF2-40B4-BE49-F238E27FC236}">
                <a16:creationId xmlns:a16="http://schemas.microsoft.com/office/drawing/2014/main" id="{ADF0099B-D953-7ACC-7BC9-011E140AC5B4}"/>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2.5 Tools &amp; Equipment Design</a:t>
            </a:r>
            <a:endParaRPr lang="de-DE" sz="600">
              <a:solidFill>
                <a:srgbClr val="000000"/>
              </a:solidFill>
            </a:endParaRPr>
          </a:p>
        </p:txBody>
      </p:sp>
      <p:sp>
        <p:nvSpPr>
          <p:cNvPr id="4" name="Rechteck 3">
            <a:extLst>
              <a:ext uri="{FF2B5EF4-FFF2-40B4-BE49-F238E27FC236}">
                <a16:creationId xmlns:a16="http://schemas.microsoft.com/office/drawing/2014/main" id="{84DDB938-EBC2-4850-FFBC-CDF824BEC1AF}"/>
              </a:ext>
            </a:extLst>
          </p:cNvPr>
          <p:cNvSpPr/>
          <p:nvPr/>
        </p:nvSpPr>
        <p:spPr>
          <a:xfrm>
            <a:off x="323528" y="4182935"/>
            <a:ext cx="1976033"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5" name="Verbinder: gewinkelt 4">
            <a:extLst>
              <a:ext uri="{FF2B5EF4-FFF2-40B4-BE49-F238E27FC236}">
                <a16:creationId xmlns:a16="http://schemas.microsoft.com/office/drawing/2014/main" id="{625CEF94-D343-F17A-4B11-720A16B9D87E}"/>
              </a:ext>
            </a:extLst>
          </p:cNvPr>
          <p:cNvCxnSpPr>
            <a:stCxn id="4" idx="0"/>
            <a:endCxn id="3" idx="2"/>
          </p:cNvCxnSpPr>
          <p:nvPr/>
        </p:nvCxnSpPr>
        <p:spPr>
          <a:xfrm rot="5400000" flipH="1" flipV="1">
            <a:off x="2361572" y="1972508"/>
            <a:ext cx="1160400" cy="3260455"/>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E1C0A3E4-42B8-5FD9-D25D-1BBFD8186A5E}"/>
              </a:ext>
            </a:extLst>
          </p:cNvPr>
          <p:cNvSpPr/>
          <p:nvPr/>
        </p:nvSpPr>
        <p:spPr>
          <a:xfrm>
            <a:off x="2353568" y="4182935"/>
            <a:ext cx="1976033"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MCAD Systems</a:t>
            </a:r>
          </a:p>
        </p:txBody>
      </p:sp>
      <p:cxnSp>
        <p:nvCxnSpPr>
          <p:cNvPr id="8" name="Verbinder: gewinkelt 7">
            <a:extLst>
              <a:ext uri="{FF2B5EF4-FFF2-40B4-BE49-F238E27FC236}">
                <a16:creationId xmlns:a16="http://schemas.microsoft.com/office/drawing/2014/main" id="{9BC6A9FB-84A1-2E2E-1036-E7AD5B9D220B}"/>
              </a:ext>
            </a:extLst>
          </p:cNvPr>
          <p:cNvCxnSpPr>
            <a:stCxn id="7" idx="0"/>
            <a:endCxn id="3" idx="2"/>
          </p:cNvCxnSpPr>
          <p:nvPr/>
        </p:nvCxnSpPr>
        <p:spPr>
          <a:xfrm rot="5400000" flipH="1" flipV="1">
            <a:off x="3376592" y="2987528"/>
            <a:ext cx="1160400" cy="1230415"/>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044A9AE3-1BC1-DCE2-703A-346641B7848A}"/>
              </a:ext>
            </a:extLst>
          </p:cNvPr>
          <p:cNvSpPr/>
          <p:nvPr/>
        </p:nvSpPr>
        <p:spPr>
          <a:xfrm>
            <a:off x="4383608" y="4182935"/>
            <a:ext cx="1976032"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PDM Systems</a:t>
            </a:r>
          </a:p>
        </p:txBody>
      </p:sp>
      <p:cxnSp>
        <p:nvCxnSpPr>
          <p:cNvPr id="10" name="Verbinder: gewinkelt 9">
            <a:extLst>
              <a:ext uri="{FF2B5EF4-FFF2-40B4-BE49-F238E27FC236}">
                <a16:creationId xmlns:a16="http://schemas.microsoft.com/office/drawing/2014/main" id="{57E5233A-52E8-2E0C-AF67-6C7698DF8559}"/>
              </a:ext>
            </a:extLst>
          </p:cNvPr>
          <p:cNvCxnSpPr>
            <a:stCxn id="9" idx="0"/>
            <a:endCxn id="3" idx="2"/>
          </p:cNvCxnSpPr>
          <p:nvPr/>
        </p:nvCxnSpPr>
        <p:spPr>
          <a:xfrm rot="16200000" flipV="1">
            <a:off x="4391612" y="3202923"/>
            <a:ext cx="1160400" cy="799624"/>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23E60B3B-899F-EC5B-C19E-A933FA61C7C3}"/>
              </a:ext>
            </a:extLst>
          </p:cNvPr>
          <p:cNvSpPr/>
          <p:nvPr/>
        </p:nvSpPr>
        <p:spPr>
          <a:xfrm>
            <a:off x="6413647" y="4182935"/>
            <a:ext cx="1976033"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Production Planning Systems</a:t>
            </a:r>
          </a:p>
        </p:txBody>
      </p:sp>
      <p:cxnSp>
        <p:nvCxnSpPr>
          <p:cNvPr id="12" name="Verbinder: gewinkelt 11">
            <a:extLst>
              <a:ext uri="{FF2B5EF4-FFF2-40B4-BE49-F238E27FC236}">
                <a16:creationId xmlns:a16="http://schemas.microsoft.com/office/drawing/2014/main" id="{457C83D6-195D-1A58-350C-0BFA06388E6B}"/>
              </a:ext>
            </a:extLst>
          </p:cNvPr>
          <p:cNvCxnSpPr>
            <a:stCxn id="11" idx="0"/>
            <a:endCxn id="3" idx="2"/>
          </p:cNvCxnSpPr>
          <p:nvPr/>
        </p:nvCxnSpPr>
        <p:spPr>
          <a:xfrm rot="16200000" flipV="1">
            <a:off x="5406632" y="2187903"/>
            <a:ext cx="1160400" cy="2829664"/>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59055BDB-4146-031F-1D4B-2D6761E29F21}"/>
              </a:ext>
            </a:extLst>
          </p:cNvPr>
          <p:cNvSpPr/>
          <p:nvPr/>
        </p:nvSpPr>
        <p:spPr>
          <a:xfrm>
            <a:off x="323528" y="1502090"/>
            <a:ext cx="2352255" cy="9212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4" name="Rechteck 13">
            <a:extLst>
              <a:ext uri="{FF2B5EF4-FFF2-40B4-BE49-F238E27FC236}">
                <a16:creationId xmlns:a16="http://schemas.microsoft.com/office/drawing/2014/main" id="{8518E52E-83DB-C802-5008-1192DD1103E8}"/>
              </a:ext>
            </a:extLst>
          </p:cNvPr>
          <p:cNvSpPr/>
          <p:nvPr/>
        </p:nvSpPr>
        <p:spPr>
          <a:xfrm>
            <a:off x="332740" y="1603427"/>
            <a:ext cx="2333830" cy="9212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5" name="Rechteck 14">
            <a:extLst>
              <a:ext uri="{FF2B5EF4-FFF2-40B4-BE49-F238E27FC236}">
                <a16:creationId xmlns:a16="http://schemas.microsoft.com/office/drawing/2014/main" id="{6838AFB3-21BC-2EA8-ED4F-C14805BAF0D5}"/>
              </a:ext>
            </a:extLst>
          </p:cNvPr>
          <p:cNvSpPr/>
          <p:nvPr/>
        </p:nvSpPr>
        <p:spPr>
          <a:xfrm>
            <a:off x="341953" y="1713977"/>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6" name="Verbinder: gewinkelt 15">
            <a:extLst>
              <a:ext uri="{FF2B5EF4-FFF2-40B4-BE49-F238E27FC236}">
                <a16:creationId xmlns:a16="http://schemas.microsoft.com/office/drawing/2014/main" id="{435D8CD3-9A27-56AB-6354-AF2E74D57CF2}"/>
              </a:ext>
            </a:extLst>
          </p:cNvPr>
          <p:cNvCxnSpPr>
            <a:stCxn id="15" idx="3"/>
            <a:endCxn id="3" idx="1"/>
          </p:cNvCxnSpPr>
          <p:nvPr/>
        </p:nvCxnSpPr>
        <p:spPr>
          <a:xfrm>
            <a:off x="2657358" y="1760039"/>
            <a:ext cx="738515" cy="1082474"/>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4EA65302-8F17-1978-56CA-19B707F93765}"/>
              </a:ext>
            </a:extLst>
          </p:cNvPr>
          <p:cNvSpPr/>
          <p:nvPr/>
        </p:nvSpPr>
        <p:spPr>
          <a:xfrm>
            <a:off x="341953" y="1833738"/>
            <a:ext cx="2315405" cy="9212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8" name="Verbinder: gewinkelt 17">
            <a:extLst>
              <a:ext uri="{FF2B5EF4-FFF2-40B4-BE49-F238E27FC236}">
                <a16:creationId xmlns:a16="http://schemas.microsoft.com/office/drawing/2014/main" id="{CFE49149-49F5-702E-8F66-23D359B2BFE0}"/>
              </a:ext>
            </a:extLst>
          </p:cNvPr>
          <p:cNvCxnSpPr>
            <a:stCxn id="17" idx="3"/>
            <a:endCxn id="3" idx="1"/>
          </p:cNvCxnSpPr>
          <p:nvPr/>
        </p:nvCxnSpPr>
        <p:spPr>
          <a:xfrm>
            <a:off x="2657358" y="1879801"/>
            <a:ext cx="738515" cy="962712"/>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9" name="Rechteck 18">
            <a:extLst>
              <a:ext uri="{FF2B5EF4-FFF2-40B4-BE49-F238E27FC236}">
                <a16:creationId xmlns:a16="http://schemas.microsoft.com/office/drawing/2014/main" id="{CB8174A4-F868-7B52-482E-A3EA69763F9B}"/>
              </a:ext>
            </a:extLst>
          </p:cNvPr>
          <p:cNvSpPr/>
          <p:nvPr/>
        </p:nvSpPr>
        <p:spPr>
          <a:xfrm>
            <a:off x="341953" y="1953500"/>
            <a:ext cx="2315405" cy="9212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20" name="Verbinder: gewinkelt 19">
            <a:extLst>
              <a:ext uri="{FF2B5EF4-FFF2-40B4-BE49-F238E27FC236}">
                <a16:creationId xmlns:a16="http://schemas.microsoft.com/office/drawing/2014/main" id="{006686E5-3B8B-10F1-389A-82CE1A82E927}"/>
              </a:ext>
            </a:extLst>
          </p:cNvPr>
          <p:cNvCxnSpPr>
            <a:stCxn id="19" idx="3"/>
            <a:endCxn id="3" idx="1"/>
          </p:cNvCxnSpPr>
          <p:nvPr/>
        </p:nvCxnSpPr>
        <p:spPr>
          <a:xfrm>
            <a:off x="2657358" y="1999563"/>
            <a:ext cx="738515" cy="842950"/>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532ECA9E-DF5D-9E78-DF88-7F2C4DC2A20D}"/>
              </a:ext>
            </a:extLst>
          </p:cNvPr>
          <p:cNvSpPr/>
          <p:nvPr/>
        </p:nvSpPr>
        <p:spPr>
          <a:xfrm>
            <a:off x="341953" y="2073262"/>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Model View</a:t>
            </a:r>
          </a:p>
        </p:txBody>
      </p:sp>
      <p:cxnSp>
        <p:nvCxnSpPr>
          <p:cNvPr id="22" name="Verbinder: gewinkelt 21">
            <a:extLst>
              <a:ext uri="{FF2B5EF4-FFF2-40B4-BE49-F238E27FC236}">
                <a16:creationId xmlns:a16="http://schemas.microsoft.com/office/drawing/2014/main" id="{748F64F4-0C5F-1138-8D10-FE437F8AA378}"/>
              </a:ext>
            </a:extLst>
          </p:cNvPr>
          <p:cNvCxnSpPr>
            <a:stCxn id="21" idx="3"/>
            <a:endCxn id="3" idx="1"/>
          </p:cNvCxnSpPr>
          <p:nvPr/>
        </p:nvCxnSpPr>
        <p:spPr>
          <a:xfrm>
            <a:off x="2657358" y="2119324"/>
            <a:ext cx="738515" cy="723189"/>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00FE1E4A-CAD4-0F23-45F9-8175409B837E}"/>
              </a:ext>
            </a:extLst>
          </p:cNvPr>
          <p:cNvSpPr/>
          <p:nvPr/>
        </p:nvSpPr>
        <p:spPr>
          <a:xfrm>
            <a:off x="341953" y="2193024"/>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Datum</a:t>
            </a:r>
          </a:p>
        </p:txBody>
      </p:sp>
      <p:cxnSp>
        <p:nvCxnSpPr>
          <p:cNvPr id="24" name="Verbinder: gewinkelt 23">
            <a:extLst>
              <a:ext uri="{FF2B5EF4-FFF2-40B4-BE49-F238E27FC236}">
                <a16:creationId xmlns:a16="http://schemas.microsoft.com/office/drawing/2014/main" id="{FDD9E53A-072A-278D-63A6-1B35536B7A51}"/>
              </a:ext>
            </a:extLst>
          </p:cNvPr>
          <p:cNvCxnSpPr>
            <a:stCxn id="23" idx="3"/>
            <a:endCxn id="3" idx="1"/>
          </p:cNvCxnSpPr>
          <p:nvPr/>
        </p:nvCxnSpPr>
        <p:spPr>
          <a:xfrm>
            <a:off x="2657358" y="2239086"/>
            <a:ext cx="738515" cy="603427"/>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D25F18CB-060D-E672-21FC-BB28401C4190}"/>
              </a:ext>
            </a:extLst>
          </p:cNvPr>
          <p:cNvSpPr/>
          <p:nvPr/>
        </p:nvSpPr>
        <p:spPr>
          <a:xfrm>
            <a:off x="341953" y="2312785"/>
            <a:ext cx="2315405" cy="9212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Geometric Tolerance</a:t>
            </a:r>
          </a:p>
        </p:txBody>
      </p:sp>
      <p:cxnSp>
        <p:nvCxnSpPr>
          <p:cNvPr id="26" name="Verbinder: gewinkelt 25">
            <a:extLst>
              <a:ext uri="{FF2B5EF4-FFF2-40B4-BE49-F238E27FC236}">
                <a16:creationId xmlns:a16="http://schemas.microsoft.com/office/drawing/2014/main" id="{7438DAB8-BAC9-4406-AEF6-4477F1DB6A2E}"/>
              </a:ext>
            </a:extLst>
          </p:cNvPr>
          <p:cNvCxnSpPr>
            <a:stCxn id="25" idx="3"/>
            <a:endCxn id="3" idx="1"/>
          </p:cNvCxnSpPr>
          <p:nvPr/>
        </p:nvCxnSpPr>
        <p:spPr>
          <a:xfrm>
            <a:off x="2657358" y="2358848"/>
            <a:ext cx="738515" cy="483665"/>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018B3FA6-3495-A003-AF4E-A27D950C5036}"/>
              </a:ext>
            </a:extLst>
          </p:cNvPr>
          <p:cNvSpPr/>
          <p:nvPr/>
        </p:nvSpPr>
        <p:spPr>
          <a:xfrm>
            <a:off x="341953" y="2432547"/>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Dimensional Size</a:t>
            </a:r>
          </a:p>
        </p:txBody>
      </p:sp>
      <p:cxnSp>
        <p:nvCxnSpPr>
          <p:cNvPr id="28" name="Verbinder: gewinkelt 27">
            <a:extLst>
              <a:ext uri="{FF2B5EF4-FFF2-40B4-BE49-F238E27FC236}">
                <a16:creationId xmlns:a16="http://schemas.microsoft.com/office/drawing/2014/main" id="{62DD22DA-620B-9617-B912-DB32EEB3D748}"/>
              </a:ext>
            </a:extLst>
          </p:cNvPr>
          <p:cNvCxnSpPr>
            <a:stCxn id="27" idx="3"/>
            <a:endCxn id="3" idx="1"/>
          </p:cNvCxnSpPr>
          <p:nvPr/>
        </p:nvCxnSpPr>
        <p:spPr>
          <a:xfrm>
            <a:off x="2657358" y="2478609"/>
            <a:ext cx="738515" cy="363904"/>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4AAA85A9-B6FE-63FF-3CEF-651AE408D601}"/>
              </a:ext>
            </a:extLst>
          </p:cNvPr>
          <p:cNvSpPr/>
          <p:nvPr/>
        </p:nvSpPr>
        <p:spPr>
          <a:xfrm>
            <a:off x="341953" y="2552309"/>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Surface Texture</a:t>
            </a:r>
          </a:p>
        </p:txBody>
      </p:sp>
      <p:cxnSp>
        <p:nvCxnSpPr>
          <p:cNvPr id="30" name="Verbinder: gewinkelt 29">
            <a:extLst>
              <a:ext uri="{FF2B5EF4-FFF2-40B4-BE49-F238E27FC236}">
                <a16:creationId xmlns:a16="http://schemas.microsoft.com/office/drawing/2014/main" id="{6F76BE9D-EB29-89D8-F0F0-2ECF4F42825A}"/>
              </a:ext>
            </a:extLst>
          </p:cNvPr>
          <p:cNvCxnSpPr>
            <a:stCxn id="29" idx="3"/>
            <a:endCxn id="3" idx="1"/>
          </p:cNvCxnSpPr>
          <p:nvPr/>
        </p:nvCxnSpPr>
        <p:spPr>
          <a:xfrm>
            <a:off x="2657358" y="2598371"/>
            <a:ext cx="738515" cy="244142"/>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443C6037-94A3-54F6-2099-A3C368E75DC5}"/>
              </a:ext>
            </a:extLst>
          </p:cNvPr>
          <p:cNvSpPr/>
          <p:nvPr/>
        </p:nvSpPr>
        <p:spPr>
          <a:xfrm>
            <a:off x="341953" y="2672070"/>
            <a:ext cx="2315405" cy="9212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Element</a:t>
            </a:r>
          </a:p>
        </p:txBody>
      </p:sp>
      <p:cxnSp>
        <p:nvCxnSpPr>
          <p:cNvPr id="32" name="Verbinder: gewinkelt 31">
            <a:extLst>
              <a:ext uri="{FF2B5EF4-FFF2-40B4-BE49-F238E27FC236}">
                <a16:creationId xmlns:a16="http://schemas.microsoft.com/office/drawing/2014/main" id="{D0DA38B4-BF19-9DB8-3646-DBF930E8C052}"/>
              </a:ext>
            </a:extLst>
          </p:cNvPr>
          <p:cNvCxnSpPr>
            <a:stCxn id="31" idx="3"/>
            <a:endCxn id="3" idx="1"/>
          </p:cNvCxnSpPr>
          <p:nvPr/>
        </p:nvCxnSpPr>
        <p:spPr>
          <a:xfrm>
            <a:off x="2657358" y="2718133"/>
            <a:ext cx="738515" cy="124380"/>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9F082B4B-6FFA-D0E7-E80F-46FFA4E9666F}"/>
              </a:ext>
            </a:extLst>
          </p:cNvPr>
          <p:cNvSpPr/>
          <p:nvPr/>
        </p:nvSpPr>
        <p:spPr>
          <a:xfrm>
            <a:off x="341953" y="2791832"/>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Painting &amp; Coating</a:t>
            </a:r>
          </a:p>
        </p:txBody>
      </p:sp>
      <p:cxnSp>
        <p:nvCxnSpPr>
          <p:cNvPr id="34" name="Verbinder: gewinkelt 33">
            <a:extLst>
              <a:ext uri="{FF2B5EF4-FFF2-40B4-BE49-F238E27FC236}">
                <a16:creationId xmlns:a16="http://schemas.microsoft.com/office/drawing/2014/main" id="{4EABCFA3-EA6F-BF0A-8CCF-5A7B5B176419}"/>
              </a:ext>
            </a:extLst>
          </p:cNvPr>
          <p:cNvCxnSpPr>
            <a:stCxn id="33" idx="3"/>
            <a:endCxn id="3" idx="1"/>
          </p:cNvCxnSpPr>
          <p:nvPr/>
        </p:nvCxnSpPr>
        <p:spPr>
          <a:xfrm>
            <a:off x="2657358" y="2837894"/>
            <a:ext cx="738515" cy="4619"/>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5" name="Rechteck 34">
            <a:extLst>
              <a:ext uri="{FF2B5EF4-FFF2-40B4-BE49-F238E27FC236}">
                <a16:creationId xmlns:a16="http://schemas.microsoft.com/office/drawing/2014/main" id="{EBA67CBF-FC9F-DF79-814C-C14EEA03C992}"/>
              </a:ext>
            </a:extLst>
          </p:cNvPr>
          <p:cNvSpPr/>
          <p:nvPr/>
        </p:nvSpPr>
        <p:spPr>
          <a:xfrm>
            <a:off x="341953" y="2911594"/>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Marking &amp; Labeling</a:t>
            </a:r>
          </a:p>
        </p:txBody>
      </p:sp>
      <p:cxnSp>
        <p:nvCxnSpPr>
          <p:cNvPr id="36" name="Verbinder: gewinkelt 35">
            <a:extLst>
              <a:ext uri="{FF2B5EF4-FFF2-40B4-BE49-F238E27FC236}">
                <a16:creationId xmlns:a16="http://schemas.microsoft.com/office/drawing/2014/main" id="{04240836-1D45-318E-612C-68EC797FC681}"/>
              </a:ext>
            </a:extLst>
          </p:cNvPr>
          <p:cNvCxnSpPr>
            <a:stCxn id="35" idx="3"/>
            <a:endCxn id="3" idx="1"/>
          </p:cNvCxnSpPr>
          <p:nvPr/>
        </p:nvCxnSpPr>
        <p:spPr>
          <a:xfrm flipV="1">
            <a:off x="2657358" y="2842513"/>
            <a:ext cx="738515" cy="115143"/>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7" name="Rechteck 36">
            <a:extLst>
              <a:ext uri="{FF2B5EF4-FFF2-40B4-BE49-F238E27FC236}">
                <a16:creationId xmlns:a16="http://schemas.microsoft.com/office/drawing/2014/main" id="{9ACF1E6E-95F3-5783-DB49-B3F4A19F5B6C}"/>
              </a:ext>
            </a:extLst>
          </p:cNvPr>
          <p:cNvSpPr/>
          <p:nvPr/>
        </p:nvSpPr>
        <p:spPr>
          <a:xfrm>
            <a:off x="341953" y="3031355"/>
            <a:ext cx="2315405" cy="9212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Heat Treatment</a:t>
            </a:r>
          </a:p>
        </p:txBody>
      </p:sp>
      <p:cxnSp>
        <p:nvCxnSpPr>
          <p:cNvPr id="38" name="Verbinder: gewinkelt 37">
            <a:extLst>
              <a:ext uri="{FF2B5EF4-FFF2-40B4-BE49-F238E27FC236}">
                <a16:creationId xmlns:a16="http://schemas.microsoft.com/office/drawing/2014/main" id="{46179A80-B9DF-6269-3DE9-0625A26CBD1C}"/>
              </a:ext>
            </a:extLst>
          </p:cNvPr>
          <p:cNvCxnSpPr>
            <a:stCxn id="37" idx="3"/>
            <a:endCxn id="3" idx="1"/>
          </p:cNvCxnSpPr>
          <p:nvPr/>
        </p:nvCxnSpPr>
        <p:spPr>
          <a:xfrm flipV="1">
            <a:off x="2657358" y="2842513"/>
            <a:ext cx="738515" cy="234905"/>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9" name="Rechteck 38">
            <a:extLst>
              <a:ext uri="{FF2B5EF4-FFF2-40B4-BE49-F238E27FC236}">
                <a16:creationId xmlns:a16="http://schemas.microsoft.com/office/drawing/2014/main" id="{D45B3465-E0CC-02A7-F1C0-41DD802740E9}"/>
              </a:ext>
            </a:extLst>
          </p:cNvPr>
          <p:cNvSpPr/>
          <p:nvPr/>
        </p:nvSpPr>
        <p:spPr>
          <a:xfrm>
            <a:off x="341953" y="3151117"/>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Cleanliness</a:t>
            </a:r>
          </a:p>
        </p:txBody>
      </p:sp>
      <p:cxnSp>
        <p:nvCxnSpPr>
          <p:cNvPr id="40" name="Verbinder: gewinkelt 39">
            <a:extLst>
              <a:ext uri="{FF2B5EF4-FFF2-40B4-BE49-F238E27FC236}">
                <a16:creationId xmlns:a16="http://schemas.microsoft.com/office/drawing/2014/main" id="{A824ECF4-B082-47BF-CE1D-AFFD78BDEC2C}"/>
              </a:ext>
            </a:extLst>
          </p:cNvPr>
          <p:cNvCxnSpPr>
            <a:stCxn id="39" idx="3"/>
            <a:endCxn id="3" idx="1"/>
          </p:cNvCxnSpPr>
          <p:nvPr/>
        </p:nvCxnSpPr>
        <p:spPr>
          <a:xfrm flipV="1">
            <a:off x="2657358" y="2842513"/>
            <a:ext cx="738515" cy="354666"/>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1" name="Rechteck 40">
            <a:extLst>
              <a:ext uri="{FF2B5EF4-FFF2-40B4-BE49-F238E27FC236}">
                <a16:creationId xmlns:a16="http://schemas.microsoft.com/office/drawing/2014/main" id="{AFDBBEEB-4E89-719F-ED71-FAF244EB1793}"/>
              </a:ext>
            </a:extLst>
          </p:cNvPr>
          <p:cNvSpPr/>
          <p:nvPr/>
        </p:nvSpPr>
        <p:spPr>
          <a:xfrm>
            <a:off x="341953" y="3270879"/>
            <a:ext cx="2315405" cy="9212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Bending Specification</a:t>
            </a:r>
          </a:p>
        </p:txBody>
      </p:sp>
      <p:cxnSp>
        <p:nvCxnSpPr>
          <p:cNvPr id="42" name="Verbinder: gewinkelt 41">
            <a:extLst>
              <a:ext uri="{FF2B5EF4-FFF2-40B4-BE49-F238E27FC236}">
                <a16:creationId xmlns:a16="http://schemas.microsoft.com/office/drawing/2014/main" id="{6BD0CF52-D564-D112-02C1-ED2EB91DD1E7}"/>
              </a:ext>
            </a:extLst>
          </p:cNvPr>
          <p:cNvCxnSpPr>
            <a:stCxn id="41" idx="3"/>
            <a:endCxn id="3" idx="1"/>
          </p:cNvCxnSpPr>
          <p:nvPr/>
        </p:nvCxnSpPr>
        <p:spPr>
          <a:xfrm flipV="1">
            <a:off x="2657358" y="2842513"/>
            <a:ext cx="738515" cy="474429"/>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3" name="Rechteck 42">
            <a:extLst>
              <a:ext uri="{FF2B5EF4-FFF2-40B4-BE49-F238E27FC236}">
                <a16:creationId xmlns:a16="http://schemas.microsoft.com/office/drawing/2014/main" id="{98FBDDC8-4042-823A-6D58-483E013F7358}"/>
              </a:ext>
            </a:extLst>
          </p:cNvPr>
          <p:cNvSpPr/>
          <p:nvPr/>
        </p:nvSpPr>
        <p:spPr>
          <a:xfrm>
            <a:off x="332740" y="3390641"/>
            <a:ext cx="2333830" cy="9212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Electric/Electronic Design</a:t>
            </a:r>
          </a:p>
        </p:txBody>
      </p:sp>
      <p:sp>
        <p:nvSpPr>
          <p:cNvPr id="44" name="Rechteck 43">
            <a:extLst>
              <a:ext uri="{FF2B5EF4-FFF2-40B4-BE49-F238E27FC236}">
                <a16:creationId xmlns:a16="http://schemas.microsoft.com/office/drawing/2014/main" id="{87D9CD6E-7D08-6FD3-7654-2AC5CD3E8200}"/>
              </a:ext>
            </a:extLst>
          </p:cNvPr>
          <p:cNvSpPr/>
          <p:nvPr/>
        </p:nvSpPr>
        <p:spPr>
          <a:xfrm>
            <a:off x="341953" y="3501191"/>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Component</a:t>
            </a:r>
          </a:p>
        </p:txBody>
      </p:sp>
      <p:cxnSp>
        <p:nvCxnSpPr>
          <p:cNvPr id="45" name="Verbinder: gewinkelt 44">
            <a:extLst>
              <a:ext uri="{FF2B5EF4-FFF2-40B4-BE49-F238E27FC236}">
                <a16:creationId xmlns:a16="http://schemas.microsoft.com/office/drawing/2014/main" id="{AB80AB24-A353-C2B1-9925-5DD5CDBDAB6C}"/>
              </a:ext>
            </a:extLst>
          </p:cNvPr>
          <p:cNvCxnSpPr>
            <a:stCxn id="44" idx="3"/>
            <a:endCxn id="3" idx="1"/>
          </p:cNvCxnSpPr>
          <p:nvPr/>
        </p:nvCxnSpPr>
        <p:spPr>
          <a:xfrm flipV="1">
            <a:off x="2657358" y="2842513"/>
            <a:ext cx="738515" cy="704740"/>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6" name="Rechteck 45">
            <a:extLst>
              <a:ext uri="{FF2B5EF4-FFF2-40B4-BE49-F238E27FC236}">
                <a16:creationId xmlns:a16="http://schemas.microsoft.com/office/drawing/2014/main" id="{7B9B96F2-C589-8D5E-00C8-C7A86C01D8BB}"/>
              </a:ext>
            </a:extLst>
          </p:cNvPr>
          <p:cNvSpPr/>
          <p:nvPr/>
        </p:nvSpPr>
        <p:spPr>
          <a:xfrm>
            <a:off x="341953" y="3620953"/>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Port</a:t>
            </a:r>
          </a:p>
        </p:txBody>
      </p:sp>
      <p:cxnSp>
        <p:nvCxnSpPr>
          <p:cNvPr id="47" name="Verbinder: gewinkelt 46">
            <a:extLst>
              <a:ext uri="{FF2B5EF4-FFF2-40B4-BE49-F238E27FC236}">
                <a16:creationId xmlns:a16="http://schemas.microsoft.com/office/drawing/2014/main" id="{CF506E4C-5D89-5C2D-434B-7485D453894F}"/>
              </a:ext>
            </a:extLst>
          </p:cNvPr>
          <p:cNvCxnSpPr>
            <a:stCxn id="46" idx="3"/>
            <a:endCxn id="3" idx="1"/>
          </p:cNvCxnSpPr>
          <p:nvPr/>
        </p:nvCxnSpPr>
        <p:spPr>
          <a:xfrm flipV="1">
            <a:off x="2657358" y="2842513"/>
            <a:ext cx="738515" cy="824502"/>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8" name="Rechteck 47">
            <a:extLst>
              <a:ext uri="{FF2B5EF4-FFF2-40B4-BE49-F238E27FC236}">
                <a16:creationId xmlns:a16="http://schemas.microsoft.com/office/drawing/2014/main" id="{2AE179A4-B52F-CC46-C486-6BB2F7BA3A5B}"/>
              </a:ext>
            </a:extLst>
          </p:cNvPr>
          <p:cNvSpPr/>
          <p:nvPr/>
        </p:nvSpPr>
        <p:spPr>
          <a:xfrm>
            <a:off x="341953" y="3740715"/>
            <a:ext cx="2315405" cy="9212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Connection</a:t>
            </a:r>
          </a:p>
        </p:txBody>
      </p:sp>
      <p:cxnSp>
        <p:nvCxnSpPr>
          <p:cNvPr id="49" name="Verbinder: gewinkelt 48">
            <a:extLst>
              <a:ext uri="{FF2B5EF4-FFF2-40B4-BE49-F238E27FC236}">
                <a16:creationId xmlns:a16="http://schemas.microsoft.com/office/drawing/2014/main" id="{FB00DEC3-0DB4-589D-EBD6-AD9682F510E3}"/>
              </a:ext>
            </a:extLst>
          </p:cNvPr>
          <p:cNvCxnSpPr>
            <a:stCxn id="48" idx="3"/>
            <a:endCxn id="3" idx="1"/>
          </p:cNvCxnSpPr>
          <p:nvPr/>
        </p:nvCxnSpPr>
        <p:spPr>
          <a:xfrm flipV="1">
            <a:off x="2657358" y="2842513"/>
            <a:ext cx="738515" cy="944264"/>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0" name="Rechteck 49">
            <a:extLst>
              <a:ext uri="{FF2B5EF4-FFF2-40B4-BE49-F238E27FC236}">
                <a16:creationId xmlns:a16="http://schemas.microsoft.com/office/drawing/2014/main" id="{80B134AF-7B18-47FF-63D1-BD86E57381BD}"/>
              </a:ext>
            </a:extLst>
          </p:cNvPr>
          <p:cNvSpPr/>
          <p:nvPr/>
        </p:nvSpPr>
        <p:spPr>
          <a:xfrm>
            <a:off x="323528" y="3860477"/>
            <a:ext cx="2352255" cy="9212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&amp; Supply Chain</a:t>
            </a:r>
          </a:p>
        </p:txBody>
      </p:sp>
      <p:sp>
        <p:nvSpPr>
          <p:cNvPr id="51" name="Rechteck 50">
            <a:extLst>
              <a:ext uri="{FF2B5EF4-FFF2-40B4-BE49-F238E27FC236}">
                <a16:creationId xmlns:a16="http://schemas.microsoft.com/office/drawing/2014/main" id="{FFCA5DCB-EE97-B449-BB29-6B05640829E3}"/>
              </a:ext>
            </a:extLst>
          </p:cNvPr>
          <p:cNvSpPr/>
          <p:nvPr/>
        </p:nvSpPr>
        <p:spPr>
          <a:xfrm>
            <a:off x="332740" y="3961814"/>
            <a:ext cx="2333830" cy="9212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Process</a:t>
            </a:r>
          </a:p>
        </p:txBody>
      </p:sp>
      <p:sp>
        <p:nvSpPr>
          <p:cNvPr id="52" name="Rechteck 51">
            <a:extLst>
              <a:ext uri="{FF2B5EF4-FFF2-40B4-BE49-F238E27FC236}">
                <a16:creationId xmlns:a16="http://schemas.microsoft.com/office/drawing/2014/main" id="{8DE62A7E-14FA-5A90-C807-C4D8FCE54AF0}"/>
              </a:ext>
            </a:extLst>
          </p:cNvPr>
          <p:cNvSpPr/>
          <p:nvPr/>
        </p:nvSpPr>
        <p:spPr>
          <a:xfrm>
            <a:off x="341953" y="4072363"/>
            <a:ext cx="2315405" cy="9212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Process</a:t>
            </a:r>
          </a:p>
        </p:txBody>
      </p:sp>
      <p:cxnSp>
        <p:nvCxnSpPr>
          <p:cNvPr id="53" name="Verbinder: gewinkelt 52">
            <a:extLst>
              <a:ext uri="{FF2B5EF4-FFF2-40B4-BE49-F238E27FC236}">
                <a16:creationId xmlns:a16="http://schemas.microsoft.com/office/drawing/2014/main" id="{5D4EF91A-3580-E6A3-9ED2-2702B1E337F8}"/>
              </a:ext>
            </a:extLst>
          </p:cNvPr>
          <p:cNvCxnSpPr>
            <a:stCxn id="52" idx="3"/>
            <a:endCxn id="3" idx="1"/>
          </p:cNvCxnSpPr>
          <p:nvPr/>
        </p:nvCxnSpPr>
        <p:spPr>
          <a:xfrm flipV="1">
            <a:off x="2657358" y="2842513"/>
            <a:ext cx="738515" cy="1275913"/>
          </a:xfrm>
          <a:prstGeom prst="bentConnector3">
            <a:avLst>
              <a:gd name="adj1" fmla="val 5051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4" name="Rechteck 53">
            <a:extLst>
              <a:ext uri="{FF2B5EF4-FFF2-40B4-BE49-F238E27FC236}">
                <a16:creationId xmlns:a16="http://schemas.microsoft.com/office/drawing/2014/main" id="{AD2E4991-8AC6-0D16-801A-09DCEB16169D}"/>
              </a:ext>
            </a:extLst>
          </p:cNvPr>
          <p:cNvSpPr/>
          <p:nvPr/>
        </p:nvSpPr>
        <p:spPr>
          <a:xfrm>
            <a:off x="6468218" y="2662490"/>
            <a:ext cx="2352254"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Manufacturing Equipment Component</a:t>
            </a:r>
          </a:p>
        </p:txBody>
      </p:sp>
      <p:cxnSp>
        <p:nvCxnSpPr>
          <p:cNvPr id="55" name="Verbinder: gewinkelt 54">
            <a:extLst>
              <a:ext uri="{FF2B5EF4-FFF2-40B4-BE49-F238E27FC236}">
                <a16:creationId xmlns:a16="http://schemas.microsoft.com/office/drawing/2014/main" id="{AB8A7377-132A-A656-9B6A-02C7373E1645}"/>
              </a:ext>
            </a:extLst>
          </p:cNvPr>
          <p:cNvCxnSpPr>
            <a:stCxn id="3" idx="3"/>
            <a:endCxn id="54" idx="1"/>
          </p:cNvCxnSpPr>
          <p:nvPr/>
        </p:nvCxnSpPr>
        <p:spPr>
          <a:xfrm>
            <a:off x="5748127" y="2842513"/>
            <a:ext cx="720091" cy="12700"/>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5448211"/>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3 Manufacturing &amp; Supply Chain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941300833"/>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167640">
                <a:tc>
                  <a:txBody>
                    <a:bodyPr/>
                    <a:lstStyle/>
                    <a:p>
                      <a:r>
                        <a:rPr lang="en-US" sz="1100" b="0" noProof="0"/>
                        <a:t>Includes all activities related to source and manufacture a product in different companies, plants, or locations.</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877EE41C-7163-51C7-8F21-F6FE9CD8A32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17A88576-F7E7-D655-75C0-A5F813CC72E9}"/>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5896" y="1779662"/>
            <a:ext cx="1237509" cy="1237509"/>
          </a:xfrm>
          <a:prstGeom prst="rect">
            <a:avLst/>
          </a:prstGeom>
        </p:spPr>
      </p:pic>
      <p:sp>
        <p:nvSpPr>
          <p:cNvPr id="10" name="Rechteck 9">
            <a:extLst>
              <a:ext uri="{FF2B5EF4-FFF2-40B4-BE49-F238E27FC236}">
                <a16:creationId xmlns:a16="http://schemas.microsoft.com/office/drawing/2014/main" id="{481F7C74-8365-2348-A727-4863FC5BC628}"/>
              </a:ext>
            </a:extLst>
          </p:cNvPr>
          <p:cNvSpPr/>
          <p:nvPr/>
        </p:nvSpPr>
        <p:spPr>
          <a:xfrm>
            <a:off x="3635896"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3.1 Parts Manufacturing</a:t>
            </a:r>
          </a:p>
        </p:txBody>
      </p:sp>
      <p:pic>
        <p:nvPicPr>
          <p:cNvPr id="12" name="Grafik 11">
            <a:extLst>
              <a:ext uri="{FF2B5EF4-FFF2-40B4-BE49-F238E27FC236}">
                <a16:creationId xmlns:a16="http://schemas.microsoft.com/office/drawing/2014/main" id="{F81EE2B0-3A61-FDB0-E0F9-C16B029D2E13}"/>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999420" y="1779662"/>
            <a:ext cx="1237509" cy="1237509"/>
          </a:xfrm>
          <a:prstGeom prst="rect">
            <a:avLst/>
          </a:prstGeom>
        </p:spPr>
      </p:pic>
      <p:sp>
        <p:nvSpPr>
          <p:cNvPr id="13" name="Rechteck 12">
            <a:extLst>
              <a:ext uri="{FF2B5EF4-FFF2-40B4-BE49-F238E27FC236}">
                <a16:creationId xmlns:a16="http://schemas.microsoft.com/office/drawing/2014/main" id="{EE5D39EC-3B16-C3C9-AA73-D0A2460D4A66}"/>
              </a:ext>
            </a:extLst>
          </p:cNvPr>
          <p:cNvSpPr/>
          <p:nvPr/>
        </p:nvSpPr>
        <p:spPr>
          <a:xfrm>
            <a:off x="4999420" y="3089179"/>
            <a:ext cx="1237509"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3.2 Product Assembly</a:t>
            </a:r>
          </a:p>
        </p:txBody>
      </p:sp>
      <p:pic>
        <p:nvPicPr>
          <p:cNvPr id="15" name="Grafik 14">
            <a:extLst>
              <a:ext uri="{FF2B5EF4-FFF2-40B4-BE49-F238E27FC236}">
                <a16:creationId xmlns:a16="http://schemas.microsoft.com/office/drawing/2014/main" id="{4A51F41B-EC04-3D9F-6B32-8014356683E8}"/>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6362945" y="1779662"/>
            <a:ext cx="1237509" cy="1237509"/>
          </a:xfrm>
          <a:prstGeom prst="rect">
            <a:avLst/>
          </a:prstGeom>
        </p:spPr>
      </p:pic>
      <p:sp>
        <p:nvSpPr>
          <p:cNvPr id="16" name="Rechteck 15">
            <a:extLst>
              <a:ext uri="{FF2B5EF4-FFF2-40B4-BE49-F238E27FC236}">
                <a16:creationId xmlns:a16="http://schemas.microsoft.com/office/drawing/2014/main" id="{16646A4D-C904-FBBE-4570-3D1977FDC86A}"/>
              </a:ext>
            </a:extLst>
          </p:cNvPr>
          <p:cNvSpPr/>
          <p:nvPr/>
        </p:nvSpPr>
        <p:spPr>
          <a:xfrm>
            <a:off x="6362945"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3.3 Quality Inspection</a:t>
            </a:r>
          </a:p>
        </p:txBody>
      </p:sp>
      <p:pic>
        <p:nvPicPr>
          <p:cNvPr id="18" name="Grafik 17">
            <a:extLst>
              <a:ext uri="{FF2B5EF4-FFF2-40B4-BE49-F238E27FC236}">
                <a16:creationId xmlns:a16="http://schemas.microsoft.com/office/drawing/2014/main" id="{C9972890-E9FC-FE77-4E88-C9270C27BC92}"/>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7726469" y="1779662"/>
            <a:ext cx="1237509" cy="1237509"/>
          </a:xfrm>
          <a:prstGeom prst="rect">
            <a:avLst/>
          </a:prstGeom>
        </p:spPr>
      </p:pic>
      <p:sp>
        <p:nvSpPr>
          <p:cNvPr id="19" name="Rechteck 18">
            <a:extLst>
              <a:ext uri="{FF2B5EF4-FFF2-40B4-BE49-F238E27FC236}">
                <a16:creationId xmlns:a16="http://schemas.microsoft.com/office/drawing/2014/main" id="{234A9F3B-3B35-F05B-570F-555DEF974E0A}"/>
              </a:ext>
            </a:extLst>
          </p:cNvPr>
          <p:cNvSpPr/>
          <p:nvPr/>
        </p:nvSpPr>
        <p:spPr>
          <a:xfrm>
            <a:off x="7726469" y="3089179"/>
            <a:ext cx="1237508" cy="2475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3.4 Packaging &amp; Logistics</a:t>
            </a:r>
          </a:p>
        </p:txBody>
      </p:sp>
    </p:spTree>
    <p:extLst>
      <p:ext uri="{BB962C8B-B14F-4D97-AF65-F5344CB8AC3E}">
        <p14:creationId xmlns:p14="http://schemas.microsoft.com/office/powerpoint/2010/main" val="2480504283"/>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lstStyle/>
          <a:p>
            <a:r>
              <a:rPr lang="de-DE" dirty="0"/>
              <a:t>{#Path} –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178302">
                <a:tc>
                  <a:txBody>
                    <a:bodyPr/>
                    <a:lstStyle/>
                    <a:p>
                      <a:r>
                        <a:rPr lang="en-AU" sz="1100" noProof="0" dirty="0"/>
                        <a:t>{</a:t>
                      </a:r>
                      <a:r>
                        <a:rPr lang="en-AU" sz="1100" noProof="0" dirty="0" err="1"/>
                        <a:t>Activity.Description</a:t>
                      </a:r>
                      <a:r>
                        <a:rPr lang="en-AU" sz="1100" noProof="0" dirty="0"/>
                        <a:t>}</a:t>
                      </a:r>
                    </a:p>
                  </a:txBody>
                  <a:tcPr/>
                </a:tc>
                <a:extLst>
                  <a:ext uri="{0D108BD9-81ED-4DB2-BD59-A6C34878D82A}">
                    <a16:rowId xmlns:a16="http://schemas.microsoft.com/office/drawing/2014/main" val="265767748"/>
                  </a:ext>
                </a:extLst>
              </a:tr>
            </a:tbl>
          </a:graphicData>
        </a:graphic>
      </p:graphicFrame>
      <p:sp>
        <p:nvSpPr>
          <p:cNvPr id="7" name="Kreis: nicht ausgefüllt 6" descr="SunburstChart&#10;ExportImage:true&#10;ImageLabel:Required Input&#10;IncludeChildren:true&#10;Relations:Deliverable.IsDeliveredTo.Activity.Reverse&#10;TransitiveRelations:ActivityToGenericInputDeliverable">
            <a:extLst>
              <a:ext uri="{FF2B5EF4-FFF2-40B4-BE49-F238E27FC236}">
                <a16:creationId xmlns:a16="http://schemas.microsoft.com/office/drawing/2014/main" id="{72BEB22C-136F-4DCB-A346-456EFBFA85E0}"/>
              </a:ext>
            </a:extLst>
          </p:cNvPr>
          <p:cNvSpPr/>
          <p:nvPr/>
        </p:nvSpPr>
        <p:spPr>
          <a:xfrm>
            <a:off x="395537" y="1779662"/>
            <a:ext cx="3024336" cy="3024336"/>
          </a:xfrm>
          <a:prstGeom prst="donut">
            <a:avLst>
              <a:gd name="adj" fmla="val 45353"/>
            </a:avLst>
          </a:prstGeom>
          <a:solidFill>
            <a:schemeClr val="bg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de-DE" sz="600" dirty="0">
              <a:solidFill>
                <a:schemeClr val="tx1"/>
              </a:solidFill>
            </a:endParaRPr>
          </a:p>
        </p:txBody>
      </p:sp>
      <p:sp>
        <p:nvSpPr>
          <p:cNvPr id="8" name="Kreis: nicht ausgefüllt 7" descr="SunburstChart&#10;ExportImage:true&#10;ImageLabel:Required Input&#10;IncludeChildren:true&#10;ChartPerChild:true&#10;Relations:Deliverable.IsDeliveredTo.Activity.Reverse&#10;TransitiveRelations:ActivityToGenericInputDeliverable">
            <a:extLst>
              <a:ext uri="{FF2B5EF4-FFF2-40B4-BE49-F238E27FC236}">
                <a16:creationId xmlns:a16="http://schemas.microsoft.com/office/drawing/2014/main" id="{4597EB3A-B265-49B6-AA9F-47F431F36744}"/>
              </a:ext>
            </a:extLst>
          </p:cNvPr>
          <p:cNvSpPr/>
          <p:nvPr/>
        </p:nvSpPr>
        <p:spPr>
          <a:xfrm>
            <a:off x="3635896" y="1779662"/>
            <a:ext cx="1241780" cy="1241780"/>
          </a:xfrm>
          <a:prstGeom prst="donut">
            <a:avLst>
              <a:gd name="adj" fmla="val 43341"/>
            </a:avLst>
          </a:prstGeom>
          <a:solidFill>
            <a:schemeClr val="bg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de-DE" sz="400" dirty="0">
              <a:solidFill>
                <a:schemeClr val="tx1"/>
              </a:solidFill>
            </a:endParaRPr>
          </a:p>
        </p:txBody>
      </p:sp>
    </p:spTree>
    <p:extLst>
      <p:ext uri="{BB962C8B-B14F-4D97-AF65-F5344CB8AC3E}">
        <p14:creationId xmlns:p14="http://schemas.microsoft.com/office/powerpoint/2010/main" val="1509566599"/>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3 Manufacturing &amp; Supply Chain</a:t>
            </a:r>
            <a:r>
              <a:rPr lang="de-DE"/>
              <a:t> &gt; 3.1 Parts Manufacturing</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779543606"/>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670560">
                <a:tc>
                  <a:txBody>
                    <a:bodyPr/>
                    <a:lstStyle/>
                    <a:p>
                      <a:r>
                        <a:rPr lang="en-AU" sz="1100" noProof="0" dirty="0"/>
                        <a:t>Description</a:t>
                      </a:r>
                    </a:p>
                  </a:txBody>
                  <a:tcPr/>
                </a:tc>
                <a:tc>
                  <a:txBody>
                    <a:bodyPr/>
                    <a:lstStyle/>
                    <a:p>
                      <a:r>
                        <a:rPr lang="en-US" sz="1100" b="0" noProof="0"/>
                        <a:t>Manufacturing of single parts using a variety of production processes and methods, each with specific sets of data, such as CNC programs, bending specification, holes specifications, joining features, etc.</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ERP Systems, Production Planning Systems</a:t>
                      </a:r>
                      <a:endParaRPr lang="en-AU" sz="1100" b="0" noProof="0" dirty="0"/>
                    </a:p>
                  </a:txBody>
                  <a:tcPr/>
                </a:tc>
                <a:extLst>
                  <a:ext uri="{0D108BD9-81ED-4DB2-BD59-A6C34878D82A}">
                    <a16:rowId xmlns:a16="http://schemas.microsoft.com/office/drawing/2014/main" val="3723889216"/>
                  </a:ext>
                </a:extLst>
              </a:tr>
              <a:tr h="1005840">
                <a:tc>
                  <a:txBody>
                    <a:bodyPr/>
                    <a:lstStyle/>
                    <a:p>
                      <a:r>
                        <a:rPr lang="en-AU" sz="1100" noProof="0" dirty="0"/>
                        <a:t>Inputs</a:t>
                      </a:r>
                    </a:p>
                  </a:txBody>
                  <a:tcPr/>
                </a:tc>
                <a:tc>
                  <a:txBody>
                    <a:bodyPr/>
                    <a:lstStyle/>
                    <a:p>
                      <a:r>
                        <a:rPr lang="en-AU" sz="1100" b="0" noProof="0"/>
                        <a:t>Mechanical Component, Body, Material, Model View, Datum, Geometric Tolerance, Dimensional Size, Surface Texture, Hole, Gearing, Painting &amp; Coating, Marking &amp; Labeling, Heat Treatment, Cleanliness, Bending Specification, Manufacturing Operation, Manufacturing Equipment Component</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66455371-86BB-44EA-7B24-C01952F3B761}"/>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4002293289"/>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3 Manufacturing &amp; Supply Chain</a:t>
            </a:r>
            <a:r>
              <a:rPr lang="de-DE"/>
              <a:t> &gt; </a:t>
            </a:r>
            <a:r>
              <a:rPr lang="de-DE">
                <a:hlinkClick r:id="rId6" action="ppaction://hlinksldjump"/>
              </a:rPr>
              <a:t>3.1 Parts Manufacturing</a:t>
            </a:r>
            <a:endParaRPr lang="de-DE" dirty="0"/>
          </a:p>
        </p:txBody>
      </p:sp>
      <p:sp>
        <p:nvSpPr>
          <p:cNvPr id="3" name="Rechteck 2">
            <a:extLst>
              <a:ext uri="{FF2B5EF4-FFF2-40B4-BE49-F238E27FC236}">
                <a16:creationId xmlns:a16="http://schemas.microsoft.com/office/drawing/2014/main" id="{C24CC51A-99D4-A2A0-21A0-8209AB751217}"/>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3.1 Parts Manufacturing</a:t>
            </a:r>
            <a:endParaRPr lang="de-DE" sz="600">
              <a:solidFill>
                <a:srgbClr val="000000"/>
              </a:solidFill>
            </a:endParaRPr>
          </a:p>
        </p:txBody>
      </p:sp>
      <p:sp>
        <p:nvSpPr>
          <p:cNvPr id="4" name="Rechteck 3">
            <a:extLst>
              <a:ext uri="{FF2B5EF4-FFF2-40B4-BE49-F238E27FC236}">
                <a16:creationId xmlns:a16="http://schemas.microsoft.com/office/drawing/2014/main" id="{437311E1-5128-CE71-CD89-6D139C349DE9}"/>
              </a:ext>
            </a:extLst>
          </p:cNvPr>
          <p:cNvSpPr/>
          <p:nvPr/>
        </p:nvSpPr>
        <p:spPr>
          <a:xfrm>
            <a:off x="234155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5" name="Verbinder: gewinkelt 4">
            <a:extLst>
              <a:ext uri="{FF2B5EF4-FFF2-40B4-BE49-F238E27FC236}">
                <a16:creationId xmlns:a16="http://schemas.microsoft.com/office/drawing/2014/main" id="{F36F23E1-D9D0-37C2-90FE-D8898421FA0A}"/>
              </a:ext>
            </a:extLst>
          </p:cNvPr>
          <p:cNvCxnSpPr>
            <a:stCxn id="4" idx="0"/>
            <a:endCxn id="3" idx="2"/>
          </p:cNvCxnSpPr>
          <p:nvPr/>
        </p:nvCxnSpPr>
        <p:spPr>
          <a:xfrm rot="5400000" flipH="1" flipV="1">
            <a:off x="3407635" y="3018570"/>
            <a:ext cx="1160400" cy="116833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C9CA93BC-4B75-7A81-1ACA-667EDC6EDD1D}"/>
              </a:ext>
            </a:extLst>
          </p:cNvPr>
          <p:cNvSpPr/>
          <p:nvPr/>
        </p:nvSpPr>
        <p:spPr>
          <a:xfrm>
            <a:off x="4519795"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Production Planning Systems</a:t>
            </a:r>
          </a:p>
        </p:txBody>
      </p:sp>
      <p:cxnSp>
        <p:nvCxnSpPr>
          <p:cNvPr id="8" name="Verbinder: gewinkelt 7">
            <a:extLst>
              <a:ext uri="{FF2B5EF4-FFF2-40B4-BE49-F238E27FC236}">
                <a16:creationId xmlns:a16="http://schemas.microsoft.com/office/drawing/2014/main" id="{D46994C2-8E88-77FE-D162-98F684F8E642}"/>
              </a:ext>
            </a:extLst>
          </p:cNvPr>
          <p:cNvCxnSpPr>
            <a:stCxn id="7" idx="0"/>
            <a:endCxn id="3" idx="2"/>
          </p:cNvCxnSpPr>
          <p:nvPr/>
        </p:nvCxnSpPr>
        <p:spPr>
          <a:xfrm rot="16200000" flipV="1">
            <a:off x="4496757" y="3097778"/>
            <a:ext cx="1160400" cy="1009913"/>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0C5185AF-D993-8A34-3E01-5D575A66DC71}"/>
              </a:ext>
            </a:extLst>
          </p:cNvPr>
          <p:cNvSpPr/>
          <p:nvPr/>
        </p:nvSpPr>
        <p:spPr>
          <a:xfrm>
            <a:off x="323528" y="1502090"/>
            <a:ext cx="2352255" cy="1011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0" name="Rechteck 9">
            <a:extLst>
              <a:ext uri="{FF2B5EF4-FFF2-40B4-BE49-F238E27FC236}">
                <a16:creationId xmlns:a16="http://schemas.microsoft.com/office/drawing/2014/main" id="{87F14201-8E1C-4880-8A82-6A929E7C6F5A}"/>
              </a:ext>
            </a:extLst>
          </p:cNvPr>
          <p:cNvSpPr/>
          <p:nvPr/>
        </p:nvSpPr>
        <p:spPr>
          <a:xfrm>
            <a:off x="333644" y="1613370"/>
            <a:ext cx="2332022" cy="1011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1" name="Rechteck 10">
            <a:extLst>
              <a:ext uri="{FF2B5EF4-FFF2-40B4-BE49-F238E27FC236}">
                <a16:creationId xmlns:a16="http://schemas.microsoft.com/office/drawing/2014/main" id="{4112DCFE-774A-4E04-E80B-63685D2E9FAF}"/>
              </a:ext>
            </a:extLst>
          </p:cNvPr>
          <p:cNvSpPr/>
          <p:nvPr/>
        </p:nvSpPr>
        <p:spPr>
          <a:xfrm>
            <a:off x="343761" y="1734766"/>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2" name="Verbinder: gewinkelt 11">
            <a:extLst>
              <a:ext uri="{FF2B5EF4-FFF2-40B4-BE49-F238E27FC236}">
                <a16:creationId xmlns:a16="http://schemas.microsoft.com/office/drawing/2014/main" id="{15656321-2745-BDFC-8223-5689119AE3D3}"/>
              </a:ext>
            </a:extLst>
          </p:cNvPr>
          <p:cNvCxnSpPr>
            <a:stCxn id="11" idx="3"/>
            <a:endCxn id="3" idx="1"/>
          </p:cNvCxnSpPr>
          <p:nvPr/>
        </p:nvCxnSpPr>
        <p:spPr>
          <a:xfrm>
            <a:off x="2655550" y="1785348"/>
            <a:ext cx="740323" cy="1057165"/>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ECEC2D00-8005-051F-F51A-3610F6C64C03}"/>
              </a:ext>
            </a:extLst>
          </p:cNvPr>
          <p:cNvSpPr/>
          <p:nvPr/>
        </p:nvSpPr>
        <p:spPr>
          <a:xfrm>
            <a:off x="343761" y="1866278"/>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4" name="Verbinder: gewinkelt 13">
            <a:extLst>
              <a:ext uri="{FF2B5EF4-FFF2-40B4-BE49-F238E27FC236}">
                <a16:creationId xmlns:a16="http://schemas.microsoft.com/office/drawing/2014/main" id="{B4A0D2BF-2772-79F3-BDD7-BDE196913597}"/>
              </a:ext>
            </a:extLst>
          </p:cNvPr>
          <p:cNvCxnSpPr>
            <a:stCxn id="13" idx="3"/>
            <a:endCxn id="3" idx="1"/>
          </p:cNvCxnSpPr>
          <p:nvPr/>
        </p:nvCxnSpPr>
        <p:spPr>
          <a:xfrm>
            <a:off x="2655550" y="1916860"/>
            <a:ext cx="740323" cy="925653"/>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3D3D8982-A05D-8E77-BE50-D2CDAED0D63A}"/>
              </a:ext>
            </a:extLst>
          </p:cNvPr>
          <p:cNvSpPr/>
          <p:nvPr/>
        </p:nvSpPr>
        <p:spPr>
          <a:xfrm>
            <a:off x="343761" y="1997789"/>
            <a:ext cx="2311789" cy="1011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6" name="Verbinder: gewinkelt 15">
            <a:extLst>
              <a:ext uri="{FF2B5EF4-FFF2-40B4-BE49-F238E27FC236}">
                <a16:creationId xmlns:a16="http://schemas.microsoft.com/office/drawing/2014/main" id="{7694CE19-AE53-554F-84DB-8FC85DD99903}"/>
              </a:ext>
            </a:extLst>
          </p:cNvPr>
          <p:cNvCxnSpPr>
            <a:stCxn id="15" idx="3"/>
            <a:endCxn id="3" idx="1"/>
          </p:cNvCxnSpPr>
          <p:nvPr/>
        </p:nvCxnSpPr>
        <p:spPr>
          <a:xfrm>
            <a:off x="2655550" y="2048371"/>
            <a:ext cx="740323" cy="794142"/>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BD3435A3-A99F-3BB7-5992-C998639599BB}"/>
              </a:ext>
            </a:extLst>
          </p:cNvPr>
          <p:cNvSpPr/>
          <p:nvPr/>
        </p:nvSpPr>
        <p:spPr>
          <a:xfrm>
            <a:off x="343761" y="2129301"/>
            <a:ext cx="2311789" cy="1011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Model View</a:t>
            </a:r>
          </a:p>
        </p:txBody>
      </p:sp>
      <p:cxnSp>
        <p:nvCxnSpPr>
          <p:cNvPr id="18" name="Verbinder: gewinkelt 17">
            <a:extLst>
              <a:ext uri="{FF2B5EF4-FFF2-40B4-BE49-F238E27FC236}">
                <a16:creationId xmlns:a16="http://schemas.microsoft.com/office/drawing/2014/main" id="{229D9293-D1BD-654B-B673-CE0BDD7A309C}"/>
              </a:ext>
            </a:extLst>
          </p:cNvPr>
          <p:cNvCxnSpPr>
            <a:stCxn id="17" idx="3"/>
            <a:endCxn id="3" idx="1"/>
          </p:cNvCxnSpPr>
          <p:nvPr/>
        </p:nvCxnSpPr>
        <p:spPr>
          <a:xfrm>
            <a:off x="2655550" y="2179883"/>
            <a:ext cx="740323" cy="662630"/>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9" name="Rechteck 18">
            <a:extLst>
              <a:ext uri="{FF2B5EF4-FFF2-40B4-BE49-F238E27FC236}">
                <a16:creationId xmlns:a16="http://schemas.microsoft.com/office/drawing/2014/main" id="{4BB13018-4998-4C53-B8DB-B8F0C778863C}"/>
              </a:ext>
            </a:extLst>
          </p:cNvPr>
          <p:cNvSpPr/>
          <p:nvPr/>
        </p:nvSpPr>
        <p:spPr>
          <a:xfrm>
            <a:off x="343761" y="2260813"/>
            <a:ext cx="2311789" cy="1011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Datum</a:t>
            </a:r>
          </a:p>
        </p:txBody>
      </p:sp>
      <p:cxnSp>
        <p:nvCxnSpPr>
          <p:cNvPr id="20" name="Verbinder: gewinkelt 19">
            <a:extLst>
              <a:ext uri="{FF2B5EF4-FFF2-40B4-BE49-F238E27FC236}">
                <a16:creationId xmlns:a16="http://schemas.microsoft.com/office/drawing/2014/main" id="{CCBB0B34-994B-F93B-5886-414499A776E2}"/>
              </a:ext>
            </a:extLst>
          </p:cNvPr>
          <p:cNvCxnSpPr>
            <a:stCxn id="19" idx="3"/>
            <a:endCxn id="3" idx="1"/>
          </p:cNvCxnSpPr>
          <p:nvPr/>
        </p:nvCxnSpPr>
        <p:spPr>
          <a:xfrm>
            <a:off x="2655550" y="2311395"/>
            <a:ext cx="740323" cy="531118"/>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77F9004E-7AC0-CAF5-3C2D-2A1F648502F2}"/>
              </a:ext>
            </a:extLst>
          </p:cNvPr>
          <p:cNvSpPr/>
          <p:nvPr/>
        </p:nvSpPr>
        <p:spPr>
          <a:xfrm>
            <a:off x="343761" y="2392325"/>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Geometric Tolerance</a:t>
            </a:r>
          </a:p>
        </p:txBody>
      </p:sp>
      <p:cxnSp>
        <p:nvCxnSpPr>
          <p:cNvPr id="22" name="Verbinder: gewinkelt 21">
            <a:extLst>
              <a:ext uri="{FF2B5EF4-FFF2-40B4-BE49-F238E27FC236}">
                <a16:creationId xmlns:a16="http://schemas.microsoft.com/office/drawing/2014/main" id="{36286770-3AA9-7468-FFFA-36F806D26EF4}"/>
              </a:ext>
            </a:extLst>
          </p:cNvPr>
          <p:cNvCxnSpPr>
            <a:stCxn id="21" idx="3"/>
            <a:endCxn id="3" idx="1"/>
          </p:cNvCxnSpPr>
          <p:nvPr/>
        </p:nvCxnSpPr>
        <p:spPr>
          <a:xfrm>
            <a:off x="2655550" y="2442907"/>
            <a:ext cx="740323" cy="399606"/>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D9C8AEC7-CE10-9787-C8EF-084D3E91FC78}"/>
              </a:ext>
            </a:extLst>
          </p:cNvPr>
          <p:cNvSpPr/>
          <p:nvPr/>
        </p:nvSpPr>
        <p:spPr>
          <a:xfrm>
            <a:off x="343761" y="2523837"/>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Dimensional Size</a:t>
            </a:r>
          </a:p>
        </p:txBody>
      </p:sp>
      <p:cxnSp>
        <p:nvCxnSpPr>
          <p:cNvPr id="24" name="Verbinder: gewinkelt 23">
            <a:extLst>
              <a:ext uri="{FF2B5EF4-FFF2-40B4-BE49-F238E27FC236}">
                <a16:creationId xmlns:a16="http://schemas.microsoft.com/office/drawing/2014/main" id="{A16007C4-0302-E9C9-95CC-4EC1538AD1B9}"/>
              </a:ext>
            </a:extLst>
          </p:cNvPr>
          <p:cNvCxnSpPr>
            <a:stCxn id="23" idx="3"/>
            <a:endCxn id="3" idx="1"/>
          </p:cNvCxnSpPr>
          <p:nvPr/>
        </p:nvCxnSpPr>
        <p:spPr>
          <a:xfrm>
            <a:off x="2655550" y="2574419"/>
            <a:ext cx="740323" cy="268094"/>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EF5AE05F-CAF8-B80C-B946-88BA9EB2D19E}"/>
              </a:ext>
            </a:extLst>
          </p:cNvPr>
          <p:cNvSpPr/>
          <p:nvPr/>
        </p:nvSpPr>
        <p:spPr>
          <a:xfrm>
            <a:off x="343761" y="2655349"/>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Surface Texture</a:t>
            </a:r>
          </a:p>
        </p:txBody>
      </p:sp>
      <p:cxnSp>
        <p:nvCxnSpPr>
          <p:cNvPr id="26" name="Verbinder: gewinkelt 25">
            <a:extLst>
              <a:ext uri="{FF2B5EF4-FFF2-40B4-BE49-F238E27FC236}">
                <a16:creationId xmlns:a16="http://schemas.microsoft.com/office/drawing/2014/main" id="{E494BAB7-770C-E564-0260-120E9EAF35E4}"/>
              </a:ext>
            </a:extLst>
          </p:cNvPr>
          <p:cNvCxnSpPr>
            <a:stCxn id="25" idx="3"/>
            <a:endCxn id="3" idx="1"/>
          </p:cNvCxnSpPr>
          <p:nvPr/>
        </p:nvCxnSpPr>
        <p:spPr>
          <a:xfrm>
            <a:off x="2655550" y="2705931"/>
            <a:ext cx="740323" cy="136582"/>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C1BB9255-0EF7-501D-8C97-2433F2865F35}"/>
              </a:ext>
            </a:extLst>
          </p:cNvPr>
          <p:cNvSpPr/>
          <p:nvPr/>
        </p:nvSpPr>
        <p:spPr>
          <a:xfrm>
            <a:off x="343761" y="2786861"/>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Hole</a:t>
            </a:r>
          </a:p>
        </p:txBody>
      </p:sp>
      <p:cxnSp>
        <p:nvCxnSpPr>
          <p:cNvPr id="28" name="Verbinder: gewinkelt 27">
            <a:extLst>
              <a:ext uri="{FF2B5EF4-FFF2-40B4-BE49-F238E27FC236}">
                <a16:creationId xmlns:a16="http://schemas.microsoft.com/office/drawing/2014/main" id="{AE38941E-AF01-FBA3-6458-C2C8A001C629}"/>
              </a:ext>
            </a:extLst>
          </p:cNvPr>
          <p:cNvCxnSpPr>
            <a:stCxn id="27" idx="3"/>
            <a:endCxn id="3" idx="1"/>
          </p:cNvCxnSpPr>
          <p:nvPr/>
        </p:nvCxnSpPr>
        <p:spPr>
          <a:xfrm>
            <a:off x="2655550" y="2837443"/>
            <a:ext cx="740323" cy="5070"/>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F7F3654F-5A4A-A0DA-C6FE-B6462FCC8EE1}"/>
              </a:ext>
            </a:extLst>
          </p:cNvPr>
          <p:cNvSpPr/>
          <p:nvPr/>
        </p:nvSpPr>
        <p:spPr>
          <a:xfrm>
            <a:off x="343761" y="2918373"/>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Gearing</a:t>
            </a:r>
          </a:p>
        </p:txBody>
      </p:sp>
      <p:cxnSp>
        <p:nvCxnSpPr>
          <p:cNvPr id="30" name="Verbinder: gewinkelt 29">
            <a:extLst>
              <a:ext uri="{FF2B5EF4-FFF2-40B4-BE49-F238E27FC236}">
                <a16:creationId xmlns:a16="http://schemas.microsoft.com/office/drawing/2014/main" id="{4EC64D38-4B07-2F59-5814-04D85FD2C284}"/>
              </a:ext>
            </a:extLst>
          </p:cNvPr>
          <p:cNvCxnSpPr>
            <a:stCxn id="29" idx="3"/>
            <a:endCxn id="3" idx="1"/>
          </p:cNvCxnSpPr>
          <p:nvPr/>
        </p:nvCxnSpPr>
        <p:spPr>
          <a:xfrm flipV="1">
            <a:off x="2655550" y="2842513"/>
            <a:ext cx="740323" cy="126442"/>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CCACBA6D-C26E-30BC-BBD3-8E877E2B72CC}"/>
              </a:ext>
            </a:extLst>
          </p:cNvPr>
          <p:cNvSpPr/>
          <p:nvPr/>
        </p:nvSpPr>
        <p:spPr>
          <a:xfrm>
            <a:off x="343761" y="3049885"/>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Painting &amp; Coating</a:t>
            </a:r>
          </a:p>
        </p:txBody>
      </p:sp>
      <p:cxnSp>
        <p:nvCxnSpPr>
          <p:cNvPr id="32" name="Verbinder: gewinkelt 31">
            <a:extLst>
              <a:ext uri="{FF2B5EF4-FFF2-40B4-BE49-F238E27FC236}">
                <a16:creationId xmlns:a16="http://schemas.microsoft.com/office/drawing/2014/main" id="{6E6A3808-C003-7969-0C2E-580E1F9F12C0}"/>
              </a:ext>
            </a:extLst>
          </p:cNvPr>
          <p:cNvCxnSpPr>
            <a:stCxn id="31" idx="3"/>
            <a:endCxn id="3" idx="1"/>
          </p:cNvCxnSpPr>
          <p:nvPr/>
        </p:nvCxnSpPr>
        <p:spPr>
          <a:xfrm flipV="1">
            <a:off x="2655550" y="2842513"/>
            <a:ext cx="740323" cy="257954"/>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6BFED095-8356-61B6-8711-55A4FD76A4AF}"/>
              </a:ext>
            </a:extLst>
          </p:cNvPr>
          <p:cNvSpPr/>
          <p:nvPr/>
        </p:nvSpPr>
        <p:spPr>
          <a:xfrm>
            <a:off x="343761" y="3181397"/>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Marking &amp; Labeling</a:t>
            </a:r>
          </a:p>
        </p:txBody>
      </p:sp>
      <p:cxnSp>
        <p:nvCxnSpPr>
          <p:cNvPr id="34" name="Verbinder: gewinkelt 33">
            <a:extLst>
              <a:ext uri="{FF2B5EF4-FFF2-40B4-BE49-F238E27FC236}">
                <a16:creationId xmlns:a16="http://schemas.microsoft.com/office/drawing/2014/main" id="{E1265266-3E80-0618-A692-0ABDF50C2EC8}"/>
              </a:ext>
            </a:extLst>
          </p:cNvPr>
          <p:cNvCxnSpPr>
            <a:stCxn id="33" idx="3"/>
            <a:endCxn id="3" idx="1"/>
          </p:cNvCxnSpPr>
          <p:nvPr/>
        </p:nvCxnSpPr>
        <p:spPr>
          <a:xfrm flipV="1">
            <a:off x="2655550" y="2842513"/>
            <a:ext cx="740323" cy="389466"/>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5" name="Rechteck 34">
            <a:extLst>
              <a:ext uri="{FF2B5EF4-FFF2-40B4-BE49-F238E27FC236}">
                <a16:creationId xmlns:a16="http://schemas.microsoft.com/office/drawing/2014/main" id="{5D4C3367-E1D7-1290-DB89-F27A4EE1C815}"/>
              </a:ext>
            </a:extLst>
          </p:cNvPr>
          <p:cNvSpPr/>
          <p:nvPr/>
        </p:nvSpPr>
        <p:spPr>
          <a:xfrm>
            <a:off x="343761" y="3312909"/>
            <a:ext cx="2311789" cy="1011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Heat Treatment</a:t>
            </a:r>
          </a:p>
        </p:txBody>
      </p:sp>
      <p:cxnSp>
        <p:nvCxnSpPr>
          <p:cNvPr id="36" name="Verbinder: gewinkelt 35">
            <a:extLst>
              <a:ext uri="{FF2B5EF4-FFF2-40B4-BE49-F238E27FC236}">
                <a16:creationId xmlns:a16="http://schemas.microsoft.com/office/drawing/2014/main" id="{C3473274-F7CF-F9DE-874B-579A5265C675}"/>
              </a:ext>
            </a:extLst>
          </p:cNvPr>
          <p:cNvCxnSpPr>
            <a:stCxn id="35" idx="3"/>
            <a:endCxn id="3" idx="1"/>
          </p:cNvCxnSpPr>
          <p:nvPr/>
        </p:nvCxnSpPr>
        <p:spPr>
          <a:xfrm flipV="1">
            <a:off x="2655550" y="2842513"/>
            <a:ext cx="740323" cy="520978"/>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7" name="Rechteck 36">
            <a:extLst>
              <a:ext uri="{FF2B5EF4-FFF2-40B4-BE49-F238E27FC236}">
                <a16:creationId xmlns:a16="http://schemas.microsoft.com/office/drawing/2014/main" id="{2B38405B-049E-1B10-EB1E-4220AF89C114}"/>
              </a:ext>
            </a:extLst>
          </p:cNvPr>
          <p:cNvSpPr/>
          <p:nvPr/>
        </p:nvSpPr>
        <p:spPr>
          <a:xfrm>
            <a:off x="343761" y="3444422"/>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Cleanliness</a:t>
            </a:r>
          </a:p>
        </p:txBody>
      </p:sp>
      <p:cxnSp>
        <p:nvCxnSpPr>
          <p:cNvPr id="38" name="Verbinder: gewinkelt 37">
            <a:extLst>
              <a:ext uri="{FF2B5EF4-FFF2-40B4-BE49-F238E27FC236}">
                <a16:creationId xmlns:a16="http://schemas.microsoft.com/office/drawing/2014/main" id="{D1B95EB8-B7D2-D66C-6A5D-ACDDE210F364}"/>
              </a:ext>
            </a:extLst>
          </p:cNvPr>
          <p:cNvCxnSpPr>
            <a:stCxn id="37" idx="3"/>
            <a:endCxn id="3" idx="1"/>
          </p:cNvCxnSpPr>
          <p:nvPr/>
        </p:nvCxnSpPr>
        <p:spPr>
          <a:xfrm flipV="1">
            <a:off x="2655550" y="2842513"/>
            <a:ext cx="740323" cy="652491"/>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9" name="Rechteck 38">
            <a:extLst>
              <a:ext uri="{FF2B5EF4-FFF2-40B4-BE49-F238E27FC236}">
                <a16:creationId xmlns:a16="http://schemas.microsoft.com/office/drawing/2014/main" id="{BF8568A7-5616-5571-CE70-8B1305B8967E}"/>
              </a:ext>
            </a:extLst>
          </p:cNvPr>
          <p:cNvSpPr/>
          <p:nvPr/>
        </p:nvSpPr>
        <p:spPr>
          <a:xfrm>
            <a:off x="343761" y="3575934"/>
            <a:ext cx="2311789" cy="1011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Bending Specification</a:t>
            </a:r>
          </a:p>
        </p:txBody>
      </p:sp>
      <p:cxnSp>
        <p:nvCxnSpPr>
          <p:cNvPr id="40" name="Verbinder: gewinkelt 39">
            <a:extLst>
              <a:ext uri="{FF2B5EF4-FFF2-40B4-BE49-F238E27FC236}">
                <a16:creationId xmlns:a16="http://schemas.microsoft.com/office/drawing/2014/main" id="{8E1CE520-42BF-0D41-E8D9-CE06A61313CC}"/>
              </a:ext>
            </a:extLst>
          </p:cNvPr>
          <p:cNvCxnSpPr>
            <a:stCxn id="39" idx="3"/>
            <a:endCxn id="3" idx="1"/>
          </p:cNvCxnSpPr>
          <p:nvPr/>
        </p:nvCxnSpPr>
        <p:spPr>
          <a:xfrm flipV="1">
            <a:off x="2655550" y="2842513"/>
            <a:ext cx="740323" cy="784003"/>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1" name="Rechteck 40">
            <a:extLst>
              <a:ext uri="{FF2B5EF4-FFF2-40B4-BE49-F238E27FC236}">
                <a16:creationId xmlns:a16="http://schemas.microsoft.com/office/drawing/2014/main" id="{2FA6A514-0828-B150-C5DB-EC4F68BE4BFC}"/>
              </a:ext>
            </a:extLst>
          </p:cNvPr>
          <p:cNvSpPr/>
          <p:nvPr/>
        </p:nvSpPr>
        <p:spPr>
          <a:xfrm>
            <a:off x="323528" y="3707447"/>
            <a:ext cx="2352255" cy="1011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&amp; Supply Chain</a:t>
            </a:r>
          </a:p>
        </p:txBody>
      </p:sp>
      <p:sp>
        <p:nvSpPr>
          <p:cNvPr id="42" name="Rechteck 41">
            <a:extLst>
              <a:ext uri="{FF2B5EF4-FFF2-40B4-BE49-F238E27FC236}">
                <a16:creationId xmlns:a16="http://schemas.microsoft.com/office/drawing/2014/main" id="{2FDF7914-B24C-B9DD-9713-7CE0FFC47999}"/>
              </a:ext>
            </a:extLst>
          </p:cNvPr>
          <p:cNvSpPr/>
          <p:nvPr/>
        </p:nvSpPr>
        <p:spPr>
          <a:xfrm>
            <a:off x="333644" y="3818727"/>
            <a:ext cx="2332022" cy="101163"/>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Process</a:t>
            </a:r>
          </a:p>
        </p:txBody>
      </p:sp>
      <p:sp>
        <p:nvSpPr>
          <p:cNvPr id="43" name="Rechteck 42">
            <a:extLst>
              <a:ext uri="{FF2B5EF4-FFF2-40B4-BE49-F238E27FC236}">
                <a16:creationId xmlns:a16="http://schemas.microsoft.com/office/drawing/2014/main" id="{D90DCEAC-DEA7-3E8B-6ABE-9D207AA9DB74}"/>
              </a:ext>
            </a:extLst>
          </p:cNvPr>
          <p:cNvSpPr/>
          <p:nvPr/>
        </p:nvSpPr>
        <p:spPr>
          <a:xfrm>
            <a:off x="343761" y="3940123"/>
            <a:ext cx="2311789"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Manufacturing Operation</a:t>
            </a:r>
          </a:p>
        </p:txBody>
      </p:sp>
      <p:cxnSp>
        <p:nvCxnSpPr>
          <p:cNvPr id="44" name="Verbinder: gewinkelt 43">
            <a:extLst>
              <a:ext uri="{FF2B5EF4-FFF2-40B4-BE49-F238E27FC236}">
                <a16:creationId xmlns:a16="http://schemas.microsoft.com/office/drawing/2014/main" id="{8A63EA08-F855-24AB-2446-79A833797B98}"/>
              </a:ext>
            </a:extLst>
          </p:cNvPr>
          <p:cNvCxnSpPr>
            <a:stCxn id="43" idx="3"/>
            <a:endCxn id="3" idx="1"/>
          </p:cNvCxnSpPr>
          <p:nvPr/>
        </p:nvCxnSpPr>
        <p:spPr>
          <a:xfrm flipV="1">
            <a:off x="2655550" y="2842513"/>
            <a:ext cx="740323" cy="1148192"/>
          </a:xfrm>
          <a:prstGeom prst="bentConnector3">
            <a:avLst>
              <a:gd name="adj1" fmla="val 5056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5" name="Rechteck 44">
            <a:extLst>
              <a:ext uri="{FF2B5EF4-FFF2-40B4-BE49-F238E27FC236}">
                <a16:creationId xmlns:a16="http://schemas.microsoft.com/office/drawing/2014/main" id="{E4BDB7AE-D997-DBC3-0881-F3BD8033CD74}"/>
              </a:ext>
            </a:extLst>
          </p:cNvPr>
          <p:cNvSpPr/>
          <p:nvPr/>
        </p:nvSpPr>
        <p:spPr>
          <a:xfrm>
            <a:off x="333644" y="4071635"/>
            <a:ext cx="2332022" cy="101163"/>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Manufacturing Equipment Component</a:t>
            </a:r>
          </a:p>
        </p:txBody>
      </p:sp>
      <p:cxnSp>
        <p:nvCxnSpPr>
          <p:cNvPr id="46" name="Verbinder: gewinkelt 45">
            <a:extLst>
              <a:ext uri="{FF2B5EF4-FFF2-40B4-BE49-F238E27FC236}">
                <a16:creationId xmlns:a16="http://schemas.microsoft.com/office/drawing/2014/main" id="{77CC2176-F911-D29E-3B98-45ED6DD77130}"/>
              </a:ext>
            </a:extLst>
          </p:cNvPr>
          <p:cNvCxnSpPr>
            <a:stCxn id="45" idx="3"/>
            <a:endCxn id="3" idx="1"/>
          </p:cNvCxnSpPr>
          <p:nvPr/>
        </p:nvCxnSpPr>
        <p:spPr>
          <a:xfrm flipV="1">
            <a:off x="2665666" y="2842513"/>
            <a:ext cx="730207" cy="1279704"/>
          </a:xfrm>
          <a:prstGeom prst="bentConnector3">
            <a:avLst>
              <a:gd name="adj1" fmla="val 5028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186710"/>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3 Manufacturing &amp; Supply Chain</a:t>
            </a:r>
            <a:r>
              <a:rPr lang="de-DE"/>
              <a:t> &gt; 3.2 Product Assembly</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214433969"/>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502920">
                <a:tc>
                  <a:txBody>
                    <a:bodyPr/>
                    <a:lstStyle/>
                    <a:p>
                      <a:r>
                        <a:rPr lang="en-AU" sz="1100" noProof="0" dirty="0"/>
                        <a:t>Description</a:t>
                      </a:r>
                    </a:p>
                  </a:txBody>
                  <a:tcPr/>
                </a:tc>
                <a:tc>
                  <a:txBody>
                    <a:bodyPr/>
                    <a:lstStyle/>
                    <a:p>
                      <a:r>
                        <a:rPr lang="en-US" sz="1100" b="0" noProof="0"/>
                        <a:t>Assembly of components or products from single parts or sub-components according to a production plan, using all kinds of joinig and bonding.</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ERP Systems, Production Planning Systems</a:t>
                      </a:r>
                      <a:endParaRPr lang="en-AU" sz="1100" b="0" noProof="0" dirty="0"/>
                    </a:p>
                  </a:txBody>
                  <a:tcPr/>
                </a:tc>
                <a:extLst>
                  <a:ext uri="{0D108BD9-81ED-4DB2-BD59-A6C34878D82A}">
                    <a16:rowId xmlns:a16="http://schemas.microsoft.com/office/drawing/2014/main" val="3723889216"/>
                  </a:ext>
                </a:extLst>
              </a:tr>
              <a:tr h="838200">
                <a:tc>
                  <a:txBody>
                    <a:bodyPr/>
                    <a:lstStyle/>
                    <a:p>
                      <a:r>
                        <a:rPr lang="en-AU" sz="1100" noProof="0" dirty="0"/>
                        <a:t>Inputs</a:t>
                      </a:r>
                    </a:p>
                  </a:txBody>
                  <a:tcPr/>
                </a:tc>
                <a:tc>
                  <a:txBody>
                    <a:bodyPr/>
                    <a:lstStyle/>
                    <a:p>
                      <a:r>
                        <a:rPr lang="en-AU" sz="1100" b="0" noProof="0"/>
                        <a:t>Mechanical Component, Body, Material, Model View, Datum, Geometric Tolerance, Dimensional Size, Surface Texture, Kinematic Mechanism, Kinematic Joint, Joining Element, Manufacturing Operation, Joining Process, Manufacturing Equipment Component</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3C671D20-E700-ADA5-E7F3-3FD986922B0F}"/>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807151199"/>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3 Manufacturing &amp; Supply Chain</a:t>
            </a:r>
            <a:r>
              <a:rPr lang="de-DE"/>
              <a:t> &gt; </a:t>
            </a:r>
            <a:r>
              <a:rPr lang="de-DE">
                <a:hlinkClick r:id="rId6" action="ppaction://hlinksldjump"/>
              </a:rPr>
              <a:t>3.2 Product Assembly</a:t>
            </a:r>
            <a:endParaRPr lang="de-DE" dirty="0"/>
          </a:p>
        </p:txBody>
      </p:sp>
      <p:sp>
        <p:nvSpPr>
          <p:cNvPr id="3" name="Rechteck 2">
            <a:extLst>
              <a:ext uri="{FF2B5EF4-FFF2-40B4-BE49-F238E27FC236}">
                <a16:creationId xmlns:a16="http://schemas.microsoft.com/office/drawing/2014/main" id="{4373F05B-8A1D-7365-3E5B-0CE98FDF6034}"/>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3.2 Product Assembly</a:t>
            </a:r>
            <a:endParaRPr lang="de-DE" sz="600">
              <a:solidFill>
                <a:srgbClr val="000000"/>
              </a:solidFill>
            </a:endParaRPr>
          </a:p>
        </p:txBody>
      </p:sp>
      <p:sp>
        <p:nvSpPr>
          <p:cNvPr id="4" name="Rechteck 3">
            <a:extLst>
              <a:ext uri="{FF2B5EF4-FFF2-40B4-BE49-F238E27FC236}">
                <a16:creationId xmlns:a16="http://schemas.microsoft.com/office/drawing/2014/main" id="{C5000D72-E9F5-A18B-6428-D3D62BF06A5B}"/>
              </a:ext>
            </a:extLst>
          </p:cNvPr>
          <p:cNvSpPr/>
          <p:nvPr/>
        </p:nvSpPr>
        <p:spPr>
          <a:xfrm>
            <a:off x="234155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5" name="Verbinder: gewinkelt 4">
            <a:extLst>
              <a:ext uri="{FF2B5EF4-FFF2-40B4-BE49-F238E27FC236}">
                <a16:creationId xmlns:a16="http://schemas.microsoft.com/office/drawing/2014/main" id="{9DDF0F94-E727-79D0-7C8E-558F8A961229}"/>
              </a:ext>
            </a:extLst>
          </p:cNvPr>
          <p:cNvCxnSpPr>
            <a:stCxn id="4" idx="0"/>
            <a:endCxn id="3" idx="2"/>
          </p:cNvCxnSpPr>
          <p:nvPr/>
        </p:nvCxnSpPr>
        <p:spPr>
          <a:xfrm rot="5400000" flipH="1" flipV="1">
            <a:off x="3407635" y="3018570"/>
            <a:ext cx="1160400" cy="116833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E8E28F17-D081-9351-071C-212C4DD898E0}"/>
              </a:ext>
            </a:extLst>
          </p:cNvPr>
          <p:cNvSpPr/>
          <p:nvPr/>
        </p:nvSpPr>
        <p:spPr>
          <a:xfrm>
            <a:off x="4519795"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Production Planning Systems</a:t>
            </a:r>
          </a:p>
        </p:txBody>
      </p:sp>
      <p:cxnSp>
        <p:nvCxnSpPr>
          <p:cNvPr id="8" name="Verbinder: gewinkelt 7">
            <a:extLst>
              <a:ext uri="{FF2B5EF4-FFF2-40B4-BE49-F238E27FC236}">
                <a16:creationId xmlns:a16="http://schemas.microsoft.com/office/drawing/2014/main" id="{930B09D8-29E5-5ABB-0A31-4AF317066D0A}"/>
              </a:ext>
            </a:extLst>
          </p:cNvPr>
          <p:cNvCxnSpPr>
            <a:stCxn id="7" idx="0"/>
            <a:endCxn id="3" idx="2"/>
          </p:cNvCxnSpPr>
          <p:nvPr/>
        </p:nvCxnSpPr>
        <p:spPr>
          <a:xfrm rot="16200000" flipV="1">
            <a:off x="4496757" y="3097778"/>
            <a:ext cx="1160400" cy="1009913"/>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EED41D93-E53E-C93A-3E25-BDF320871F3C}"/>
              </a:ext>
            </a:extLst>
          </p:cNvPr>
          <p:cNvSpPr/>
          <p:nvPr/>
        </p:nvSpPr>
        <p:spPr>
          <a:xfrm>
            <a:off x="323528" y="1502090"/>
            <a:ext cx="2352255" cy="11862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0" name="Rechteck 9">
            <a:extLst>
              <a:ext uri="{FF2B5EF4-FFF2-40B4-BE49-F238E27FC236}">
                <a16:creationId xmlns:a16="http://schemas.microsoft.com/office/drawing/2014/main" id="{75C9BFB8-9EBD-7355-2444-BAA675B0BC79}"/>
              </a:ext>
            </a:extLst>
          </p:cNvPr>
          <p:cNvSpPr/>
          <p:nvPr/>
        </p:nvSpPr>
        <p:spPr>
          <a:xfrm>
            <a:off x="335390" y="1632573"/>
            <a:ext cx="2328531" cy="11862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1" name="Rechteck 10">
            <a:extLst>
              <a:ext uri="{FF2B5EF4-FFF2-40B4-BE49-F238E27FC236}">
                <a16:creationId xmlns:a16="http://schemas.microsoft.com/office/drawing/2014/main" id="{7D88C7D9-A866-D57E-9A0B-C5F7E63B94F8}"/>
              </a:ext>
            </a:extLst>
          </p:cNvPr>
          <p:cNvSpPr/>
          <p:nvPr/>
        </p:nvSpPr>
        <p:spPr>
          <a:xfrm>
            <a:off x="347252" y="1774918"/>
            <a:ext cx="2304806" cy="11862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2" name="Verbinder: gewinkelt 11">
            <a:extLst>
              <a:ext uri="{FF2B5EF4-FFF2-40B4-BE49-F238E27FC236}">
                <a16:creationId xmlns:a16="http://schemas.microsoft.com/office/drawing/2014/main" id="{3FF0DD8F-E3C1-84FD-A069-30A41A9B9201}"/>
              </a:ext>
            </a:extLst>
          </p:cNvPr>
          <p:cNvCxnSpPr>
            <a:stCxn id="11" idx="3"/>
            <a:endCxn id="3" idx="1"/>
          </p:cNvCxnSpPr>
          <p:nvPr/>
        </p:nvCxnSpPr>
        <p:spPr>
          <a:xfrm>
            <a:off x="2652058" y="1834228"/>
            <a:ext cx="743815" cy="1008285"/>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AABF30BB-6E47-B97F-2904-FF31C4A08D2C}"/>
              </a:ext>
            </a:extLst>
          </p:cNvPr>
          <p:cNvSpPr/>
          <p:nvPr/>
        </p:nvSpPr>
        <p:spPr>
          <a:xfrm>
            <a:off x="347252" y="1929125"/>
            <a:ext cx="2304806" cy="11862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4" name="Verbinder: gewinkelt 13">
            <a:extLst>
              <a:ext uri="{FF2B5EF4-FFF2-40B4-BE49-F238E27FC236}">
                <a16:creationId xmlns:a16="http://schemas.microsoft.com/office/drawing/2014/main" id="{D1EB7EC3-8B72-21C1-8586-1BE442A21336}"/>
              </a:ext>
            </a:extLst>
          </p:cNvPr>
          <p:cNvCxnSpPr>
            <a:stCxn id="13" idx="3"/>
            <a:endCxn id="3" idx="1"/>
          </p:cNvCxnSpPr>
          <p:nvPr/>
        </p:nvCxnSpPr>
        <p:spPr>
          <a:xfrm>
            <a:off x="2652058" y="1988435"/>
            <a:ext cx="743815" cy="854078"/>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179AC800-B064-505D-8670-1C872E04EB0B}"/>
              </a:ext>
            </a:extLst>
          </p:cNvPr>
          <p:cNvSpPr/>
          <p:nvPr/>
        </p:nvSpPr>
        <p:spPr>
          <a:xfrm>
            <a:off x="347252" y="2083332"/>
            <a:ext cx="2304806" cy="11862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6" name="Verbinder: gewinkelt 15">
            <a:extLst>
              <a:ext uri="{FF2B5EF4-FFF2-40B4-BE49-F238E27FC236}">
                <a16:creationId xmlns:a16="http://schemas.microsoft.com/office/drawing/2014/main" id="{E5DCE93C-4A63-CF1F-1338-BE667AED74A8}"/>
              </a:ext>
            </a:extLst>
          </p:cNvPr>
          <p:cNvCxnSpPr>
            <a:stCxn id="15" idx="3"/>
            <a:endCxn id="3" idx="1"/>
          </p:cNvCxnSpPr>
          <p:nvPr/>
        </p:nvCxnSpPr>
        <p:spPr>
          <a:xfrm>
            <a:off x="2652058" y="2142642"/>
            <a:ext cx="743815" cy="699871"/>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75BA0F2F-3E8D-4E13-D86A-CAEDA776585C}"/>
              </a:ext>
            </a:extLst>
          </p:cNvPr>
          <p:cNvSpPr/>
          <p:nvPr/>
        </p:nvSpPr>
        <p:spPr>
          <a:xfrm>
            <a:off x="347252" y="2237538"/>
            <a:ext cx="2304806" cy="11862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Model View</a:t>
            </a:r>
          </a:p>
        </p:txBody>
      </p:sp>
      <p:cxnSp>
        <p:nvCxnSpPr>
          <p:cNvPr id="18" name="Verbinder: gewinkelt 17">
            <a:extLst>
              <a:ext uri="{FF2B5EF4-FFF2-40B4-BE49-F238E27FC236}">
                <a16:creationId xmlns:a16="http://schemas.microsoft.com/office/drawing/2014/main" id="{0E06E3F1-8209-0D4F-4C15-781DF1C31748}"/>
              </a:ext>
            </a:extLst>
          </p:cNvPr>
          <p:cNvCxnSpPr>
            <a:stCxn id="17" idx="3"/>
            <a:endCxn id="3" idx="1"/>
          </p:cNvCxnSpPr>
          <p:nvPr/>
        </p:nvCxnSpPr>
        <p:spPr>
          <a:xfrm>
            <a:off x="2652058" y="2296849"/>
            <a:ext cx="743815" cy="545664"/>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9" name="Rechteck 18">
            <a:extLst>
              <a:ext uri="{FF2B5EF4-FFF2-40B4-BE49-F238E27FC236}">
                <a16:creationId xmlns:a16="http://schemas.microsoft.com/office/drawing/2014/main" id="{0872C466-6BBD-86E7-2AC3-632CD8D66CD7}"/>
              </a:ext>
            </a:extLst>
          </p:cNvPr>
          <p:cNvSpPr/>
          <p:nvPr/>
        </p:nvSpPr>
        <p:spPr>
          <a:xfrm>
            <a:off x="347252" y="2391745"/>
            <a:ext cx="2304806" cy="11862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Datum</a:t>
            </a:r>
          </a:p>
        </p:txBody>
      </p:sp>
      <p:cxnSp>
        <p:nvCxnSpPr>
          <p:cNvPr id="20" name="Verbinder: gewinkelt 19">
            <a:extLst>
              <a:ext uri="{FF2B5EF4-FFF2-40B4-BE49-F238E27FC236}">
                <a16:creationId xmlns:a16="http://schemas.microsoft.com/office/drawing/2014/main" id="{94E615C0-FF63-2278-D749-931CE3C152AE}"/>
              </a:ext>
            </a:extLst>
          </p:cNvPr>
          <p:cNvCxnSpPr>
            <a:stCxn id="19" idx="3"/>
            <a:endCxn id="3" idx="1"/>
          </p:cNvCxnSpPr>
          <p:nvPr/>
        </p:nvCxnSpPr>
        <p:spPr>
          <a:xfrm>
            <a:off x="2652058" y="2451056"/>
            <a:ext cx="743815" cy="391457"/>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8F167B26-9DA4-4C34-891C-2EADC964D76E}"/>
              </a:ext>
            </a:extLst>
          </p:cNvPr>
          <p:cNvSpPr/>
          <p:nvPr/>
        </p:nvSpPr>
        <p:spPr>
          <a:xfrm>
            <a:off x="347252" y="2545952"/>
            <a:ext cx="2304806" cy="11862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Geometric Tolerance</a:t>
            </a:r>
          </a:p>
        </p:txBody>
      </p:sp>
      <p:cxnSp>
        <p:nvCxnSpPr>
          <p:cNvPr id="22" name="Verbinder: gewinkelt 21">
            <a:extLst>
              <a:ext uri="{FF2B5EF4-FFF2-40B4-BE49-F238E27FC236}">
                <a16:creationId xmlns:a16="http://schemas.microsoft.com/office/drawing/2014/main" id="{1A9BB223-71AF-DF64-5FED-43BF0FA00F58}"/>
              </a:ext>
            </a:extLst>
          </p:cNvPr>
          <p:cNvCxnSpPr>
            <a:stCxn id="21" idx="3"/>
            <a:endCxn id="3" idx="1"/>
          </p:cNvCxnSpPr>
          <p:nvPr/>
        </p:nvCxnSpPr>
        <p:spPr>
          <a:xfrm>
            <a:off x="2652058" y="2605263"/>
            <a:ext cx="743815" cy="237250"/>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0D1B69A3-E15E-938F-C65B-90F82AFB4334}"/>
              </a:ext>
            </a:extLst>
          </p:cNvPr>
          <p:cNvSpPr/>
          <p:nvPr/>
        </p:nvSpPr>
        <p:spPr>
          <a:xfrm>
            <a:off x="347252" y="2700159"/>
            <a:ext cx="2304806" cy="11862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Dimensional Size</a:t>
            </a:r>
          </a:p>
        </p:txBody>
      </p:sp>
      <p:cxnSp>
        <p:nvCxnSpPr>
          <p:cNvPr id="24" name="Verbinder: gewinkelt 23">
            <a:extLst>
              <a:ext uri="{FF2B5EF4-FFF2-40B4-BE49-F238E27FC236}">
                <a16:creationId xmlns:a16="http://schemas.microsoft.com/office/drawing/2014/main" id="{2148C9D3-3A33-7E39-EF6A-22F087E6B4C4}"/>
              </a:ext>
            </a:extLst>
          </p:cNvPr>
          <p:cNvCxnSpPr>
            <a:stCxn id="23" idx="3"/>
            <a:endCxn id="3" idx="1"/>
          </p:cNvCxnSpPr>
          <p:nvPr/>
        </p:nvCxnSpPr>
        <p:spPr>
          <a:xfrm>
            <a:off x="2652058" y="2759470"/>
            <a:ext cx="743815" cy="83043"/>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2FA08E18-CD66-837C-AB58-E72200BC3BB7}"/>
              </a:ext>
            </a:extLst>
          </p:cNvPr>
          <p:cNvSpPr/>
          <p:nvPr/>
        </p:nvSpPr>
        <p:spPr>
          <a:xfrm>
            <a:off x="347252" y="2854366"/>
            <a:ext cx="2304806" cy="11862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Surface Texture</a:t>
            </a:r>
          </a:p>
        </p:txBody>
      </p:sp>
      <p:cxnSp>
        <p:nvCxnSpPr>
          <p:cNvPr id="26" name="Verbinder: gewinkelt 25">
            <a:extLst>
              <a:ext uri="{FF2B5EF4-FFF2-40B4-BE49-F238E27FC236}">
                <a16:creationId xmlns:a16="http://schemas.microsoft.com/office/drawing/2014/main" id="{0D999DC9-F1EA-5103-D11F-5307A6DD376C}"/>
              </a:ext>
            </a:extLst>
          </p:cNvPr>
          <p:cNvCxnSpPr>
            <a:stCxn id="25" idx="3"/>
            <a:endCxn id="3" idx="1"/>
          </p:cNvCxnSpPr>
          <p:nvPr/>
        </p:nvCxnSpPr>
        <p:spPr>
          <a:xfrm flipV="1">
            <a:off x="2652058" y="2842513"/>
            <a:ext cx="743815" cy="71164"/>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D62B2A07-E0B6-02EE-370B-E41EC38D2836}"/>
              </a:ext>
            </a:extLst>
          </p:cNvPr>
          <p:cNvSpPr/>
          <p:nvPr/>
        </p:nvSpPr>
        <p:spPr>
          <a:xfrm>
            <a:off x="347252" y="3008573"/>
            <a:ext cx="2304806" cy="11862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Kinematic Mechanism</a:t>
            </a:r>
          </a:p>
        </p:txBody>
      </p:sp>
      <p:cxnSp>
        <p:nvCxnSpPr>
          <p:cNvPr id="28" name="Verbinder: gewinkelt 27">
            <a:extLst>
              <a:ext uri="{FF2B5EF4-FFF2-40B4-BE49-F238E27FC236}">
                <a16:creationId xmlns:a16="http://schemas.microsoft.com/office/drawing/2014/main" id="{D27DA7B1-0750-DAE6-C0F2-6CD1A48AD351}"/>
              </a:ext>
            </a:extLst>
          </p:cNvPr>
          <p:cNvCxnSpPr>
            <a:stCxn id="27" idx="3"/>
            <a:endCxn id="3" idx="1"/>
          </p:cNvCxnSpPr>
          <p:nvPr/>
        </p:nvCxnSpPr>
        <p:spPr>
          <a:xfrm flipV="1">
            <a:off x="2652058" y="2842513"/>
            <a:ext cx="743815" cy="225370"/>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73528E6B-E1FC-75A6-8C82-A9B56237E90F}"/>
              </a:ext>
            </a:extLst>
          </p:cNvPr>
          <p:cNvSpPr/>
          <p:nvPr/>
        </p:nvSpPr>
        <p:spPr>
          <a:xfrm>
            <a:off x="347252" y="3162780"/>
            <a:ext cx="2304806" cy="11862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Kinematic Joint</a:t>
            </a:r>
          </a:p>
        </p:txBody>
      </p:sp>
      <p:cxnSp>
        <p:nvCxnSpPr>
          <p:cNvPr id="30" name="Verbinder: gewinkelt 29">
            <a:extLst>
              <a:ext uri="{FF2B5EF4-FFF2-40B4-BE49-F238E27FC236}">
                <a16:creationId xmlns:a16="http://schemas.microsoft.com/office/drawing/2014/main" id="{FD35D9D2-A7AD-2F27-225D-AFB2CEE7BC81}"/>
              </a:ext>
            </a:extLst>
          </p:cNvPr>
          <p:cNvCxnSpPr>
            <a:stCxn id="29" idx="3"/>
            <a:endCxn id="3" idx="1"/>
          </p:cNvCxnSpPr>
          <p:nvPr/>
        </p:nvCxnSpPr>
        <p:spPr>
          <a:xfrm flipV="1">
            <a:off x="2652058" y="2842513"/>
            <a:ext cx="743815" cy="379577"/>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379281CF-30C9-C96A-3163-41E6164BCD92}"/>
              </a:ext>
            </a:extLst>
          </p:cNvPr>
          <p:cNvSpPr/>
          <p:nvPr/>
        </p:nvSpPr>
        <p:spPr>
          <a:xfrm>
            <a:off x="347252" y="3316986"/>
            <a:ext cx="2304806" cy="11862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Element</a:t>
            </a:r>
          </a:p>
        </p:txBody>
      </p:sp>
      <p:cxnSp>
        <p:nvCxnSpPr>
          <p:cNvPr id="32" name="Verbinder: gewinkelt 31">
            <a:extLst>
              <a:ext uri="{FF2B5EF4-FFF2-40B4-BE49-F238E27FC236}">
                <a16:creationId xmlns:a16="http://schemas.microsoft.com/office/drawing/2014/main" id="{6DB3B711-FA8D-5A34-6324-0A9E22946060}"/>
              </a:ext>
            </a:extLst>
          </p:cNvPr>
          <p:cNvCxnSpPr>
            <a:stCxn id="31" idx="3"/>
            <a:endCxn id="3" idx="1"/>
          </p:cNvCxnSpPr>
          <p:nvPr/>
        </p:nvCxnSpPr>
        <p:spPr>
          <a:xfrm flipV="1">
            <a:off x="2652058" y="2842513"/>
            <a:ext cx="743815" cy="533784"/>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72B57746-1991-EE2B-21A2-0727555688A5}"/>
              </a:ext>
            </a:extLst>
          </p:cNvPr>
          <p:cNvSpPr/>
          <p:nvPr/>
        </p:nvSpPr>
        <p:spPr>
          <a:xfrm>
            <a:off x="323528" y="3471193"/>
            <a:ext cx="2352255" cy="11862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&amp; Supply Chain</a:t>
            </a:r>
          </a:p>
        </p:txBody>
      </p:sp>
      <p:sp>
        <p:nvSpPr>
          <p:cNvPr id="34" name="Rechteck 33">
            <a:extLst>
              <a:ext uri="{FF2B5EF4-FFF2-40B4-BE49-F238E27FC236}">
                <a16:creationId xmlns:a16="http://schemas.microsoft.com/office/drawing/2014/main" id="{D72A8F2F-8DC7-2DB3-DF9A-46E3215DB349}"/>
              </a:ext>
            </a:extLst>
          </p:cNvPr>
          <p:cNvSpPr/>
          <p:nvPr/>
        </p:nvSpPr>
        <p:spPr>
          <a:xfrm>
            <a:off x="335390" y="3601676"/>
            <a:ext cx="2328531" cy="118621"/>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Process</a:t>
            </a:r>
          </a:p>
        </p:txBody>
      </p:sp>
      <p:sp>
        <p:nvSpPr>
          <p:cNvPr id="35" name="Rechteck 34">
            <a:extLst>
              <a:ext uri="{FF2B5EF4-FFF2-40B4-BE49-F238E27FC236}">
                <a16:creationId xmlns:a16="http://schemas.microsoft.com/office/drawing/2014/main" id="{087C1537-ADA8-42C0-A44A-9E1E346CB63E}"/>
              </a:ext>
            </a:extLst>
          </p:cNvPr>
          <p:cNvSpPr/>
          <p:nvPr/>
        </p:nvSpPr>
        <p:spPr>
          <a:xfrm>
            <a:off x="347252" y="3744021"/>
            <a:ext cx="2304806" cy="11862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Manufacturing Operation</a:t>
            </a:r>
          </a:p>
        </p:txBody>
      </p:sp>
      <p:cxnSp>
        <p:nvCxnSpPr>
          <p:cNvPr id="36" name="Verbinder: gewinkelt 35">
            <a:extLst>
              <a:ext uri="{FF2B5EF4-FFF2-40B4-BE49-F238E27FC236}">
                <a16:creationId xmlns:a16="http://schemas.microsoft.com/office/drawing/2014/main" id="{5ED3AE8A-EE92-1599-FEB8-5A363F3395E2}"/>
              </a:ext>
            </a:extLst>
          </p:cNvPr>
          <p:cNvCxnSpPr>
            <a:stCxn id="35" idx="3"/>
            <a:endCxn id="3" idx="1"/>
          </p:cNvCxnSpPr>
          <p:nvPr/>
        </p:nvCxnSpPr>
        <p:spPr>
          <a:xfrm flipV="1">
            <a:off x="2652058" y="2842513"/>
            <a:ext cx="743815" cy="960818"/>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7" name="Rechteck 36">
            <a:extLst>
              <a:ext uri="{FF2B5EF4-FFF2-40B4-BE49-F238E27FC236}">
                <a16:creationId xmlns:a16="http://schemas.microsoft.com/office/drawing/2014/main" id="{2CF22FF0-CACC-27B1-BA9B-CB7BE84DDB5F}"/>
              </a:ext>
            </a:extLst>
          </p:cNvPr>
          <p:cNvSpPr/>
          <p:nvPr/>
        </p:nvSpPr>
        <p:spPr>
          <a:xfrm>
            <a:off x="347252" y="3898228"/>
            <a:ext cx="2304806" cy="11862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Process</a:t>
            </a:r>
          </a:p>
        </p:txBody>
      </p:sp>
      <p:cxnSp>
        <p:nvCxnSpPr>
          <p:cNvPr id="38" name="Verbinder: gewinkelt 37">
            <a:extLst>
              <a:ext uri="{FF2B5EF4-FFF2-40B4-BE49-F238E27FC236}">
                <a16:creationId xmlns:a16="http://schemas.microsoft.com/office/drawing/2014/main" id="{D916FD88-DF2B-81F1-DA77-3D21F133C2B5}"/>
              </a:ext>
            </a:extLst>
          </p:cNvPr>
          <p:cNvCxnSpPr>
            <a:stCxn id="37" idx="3"/>
            <a:endCxn id="3" idx="1"/>
          </p:cNvCxnSpPr>
          <p:nvPr/>
        </p:nvCxnSpPr>
        <p:spPr>
          <a:xfrm flipV="1">
            <a:off x="2652058" y="2842513"/>
            <a:ext cx="743815" cy="1115025"/>
          </a:xfrm>
          <a:prstGeom prst="bentConnector3">
            <a:avLst>
              <a:gd name="adj1" fmla="val 5066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9" name="Rechteck 38">
            <a:extLst>
              <a:ext uri="{FF2B5EF4-FFF2-40B4-BE49-F238E27FC236}">
                <a16:creationId xmlns:a16="http://schemas.microsoft.com/office/drawing/2014/main" id="{EBFF24CC-E227-4BE8-7C9B-2BD952C99B5F}"/>
              </a:ext>
            </a:extLst>
          </p:cNvPr>
          <p:cNvSpPr/>
          <p:nvPr/>
        </p:nvSpPr>
        <p:spPr>
          <a:xfrm>
            <a:off x="335390" y="4052434"/>
            <a:ext cx="2328531" cy="118621"/>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Manufacturing Equipment Component</a:t>
            </a:r>
          </a:p>
        </p:txBody>
      </p:sp>
      <p:cxnSp>
        <p:nvCxnSpPr>
          <p:cNvPr id="40" name="Verbinder: gewinkelt 39">
            <a:extLst>
              <a:ext uri="{FF2B5EF4-FFF2-40B4-BE49-F238E27FC236}">
                <a16:creationId xmlns:a16="http://schemas.microsoft.com/office/drawing/2014/main" id="{296CC825-1F47-4D2C-4511-B50BA1FF06EF}"/>
              </a:ext>
            </a:extLst>
          </p:cNvPr>
          <p:cNvCxnSpPr>
            <a:stCxn id="39" idx="3"/>
            <a:endCxn id="3" idx="1"/>
          </p:cNvCxnSpPr>
          <p:nvPr/>
        </p:nvCxnSpPr>
        <p:spPr>
          <a:xfrm flipV="1">
            <a:off x="2663921" y="2842513"/>
            <a:ext cx="731952" cy="1269232"/>
          </a:xfrm>
          <a:prstGeom prst="bentConnector3">
            <a:avLst>
              <a:gd name="adj1" fmla="val 5033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29466"/>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3 Manufacturing &amp; Supply Chain</a:t>
            </a:r>
            <a:r>
              <a:rPr lang="de-DE"/>
              <a:t> &gt; 3.3 Quality Inspection</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2528804001"/>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502920">
                <a:tc>
                  <a:txBody>
                    <a:bodyPr/>
                    <a:lstStyle/>
                    <a:p>
                      <a:r>
                        <a:rPr lang="en-AU" sz="1100" noProof="0" dirty="0"/>
                        <a:t>Description</a:t>
                      </a:r>
                    </a:p>
                  </a:txBody>
                  <a:tcPr/>
                </a:tc>
                <a:tc>
                  <a:txBody>
                    <a:bodyPr/>
                    <a:lstStyle/>
                    <a:p>
                      <a:r>
                        <a:rPr lang="en-US" sz="1100" b="0" noProof="0"/>
                        <a:t>Includes the inspection of single parts, components or products during or after the manufacturing process, as well as the documentation of inspection results.</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Quality Management Software, ERP Systems</a:t>
                      </a:r>
                      <a:endParaRPr lang="en-AU" sz="1100" b="0" noProof="0" dirty="0"/>
                    </a:p>
                  </a:txBody>
                  <a:tcPr/>
                </a:tc>
                <a:extLst>
                  <a:ext uri="{0D108BD9-81ED-4DB2-BD59-A6C34878D82A}">
                    <a16:rowId xmlns:a16="http://schemas.microsoft.com/office/drawing/2014/main" val="3723889216"/>
                  </a:ext>
                </a:extLst>
              </a:tr>
              <a:tr h="502920">
                <a:tc>
                  <a:txBody>
                    <a:bodyPr/>
                    <a:lstStyle/>
                    <a:p>
                      <a:r>
                        <a:rPr lang="en-AU" sz="1100" noProof="0" dirty="0"/>
                        <a:t>Inputs</a:t>
                      </a:r>
                    </a:p>
                  </a:txBody>
                  <a:tcPr/>
                </a:tc>
                <a:tc>
                  <a:txBody>
                    <a:bodyPr/>
                    <a:lstStyle/>
                    <a:p>
                      <a:r>
                        <a:rPr lang="en-AU" sz="1100" b="0" noProof="0"/>
                        <a:t>Mechanical Component, Body, Joining Element, Verification Characteristic, Verification Plan, Verification Resource, Joining Process, Control Plan</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2BFFB5FA-DAFB-7603-6431-FB9DF213317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3587029938"/>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3 Manufacturing &amp; Supply Chain</a:t>
            </a:r>
            <a:r>
              <a:rPr lang="de-DE"/>
              <a:t> &gt; </a:t>
            </a:r>
            <a:r>
              <a:rPr lang="de-DE">
                <a:hlinkClick r:id="rId6" action="ppaction://hlinksldjump"/>
              </a:rPr>
              <a:t>3.3 Quality Inspection</a:t>
            </a:r>
            <a:endParaRPr lang="de-DE" dirty="0"/>
          </a:p>
        </p:txBody>
      </p:sp>
      <p:sp>
        <p:nvSpPr>
          <p:cNvPr id="3" name="Rechteck 2">
            <a:extLst>
              <a:ext uri="{FF2B5EF4-FFF2-40B4-BE49-F238E27FC236}">
                <a16:creationId xmlns:a16="http://schemas.microsoft.com/office/drawing/2014/main" id="{0F86A589-8CF0-D353-66B8-A90551A634E3}"/>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3.3 Quality Inspection</a:t>
            </a:r>
            <a:endParaRPr lang="de-DE" sz="600">
              <a:solidFill>
                <a:srgbClr val="000000"/>
              </a:solidFill>
            </a:endParaRPr>
          </a:p>
        </p:txBody>
      </p:sp>
      <p:sp>
        <p:nvSpPr>
          <p:cNvPr id="4" name="Rechteck 3">
            <a:extLst>
              <a:ext uri="{FF2B5EF4-FFF2-40B4-BE49-F238E27FC236}">
                <a16:creationId xmlns:a16="http://schemas.microsoft.com/office/drawing/2014/main" id="{4C6B1776-452A-16B7-28A2-AD20B8346298}"/>
              </a:ext>
            </a:extLst>
          </p:cNvPr>
          <p:cNvSpPr/>
          <p:nvPr/>
        </p:nvSpPr>
        <p:spPr>
          <a:xfrm>
            <a:off x="234155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Quality Management Software</a:t>
            </a:r>
          </a:p>
        </p:txBody>
      </p:sp>
      <p:cxnSp>
        <p:nvCxnSpPr>
          <p:cNvPr id="5" name="Verbinder: gewinkelt 4">
            <a:extLst>
              <a:ext uri="{FF2B5EF4-FFF2-40B4-BE49-F238E27FC236}">
                <a16:creationId xmlns:a16="http://schemas.microsoft.com/office/drawing/2014/main" id="{E4ED71E9-C20B-CE1F-B37B-E491676072FB}"/>
              </a:ext>
            </a:extLst>
          </p:cNvPr>
          <p:cNvCxnSpPr>
            <a:stCxn id="4" idx="0"/>
            <a:endCxn id="3" idx="2"/>
          </p:cNvCxnSpPr>
          <p:nvPr/>
        </p:nvCxnSpPr>
        <p:spPr>
          <a:xfrm rot="5400000" flipH="1" flipV="1">
            <a:off x="3407635" y="3018570"/>
            <a:ext cx="1160400" cy="116833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D615DF57-E803-3284-08C0-8F8A3E7E4E5E}"/>
              </a:ext>
            </a:extLst>
          </p:cNvPr>
          <p:cNvSpPr/>
          <p:nvPr/>
        </p:nvSpPr>
        <p:spPr>
          <a:xfrm>
            <a:off x="4519795"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8" name="Verbinder: gewinkelt 7">
            <a:extLst>
              <a:ext uri="{FF2B5EF4-FFF2-40B4-BE49-F238E27FC236}">
                <a16:creationId xmlns:a16="http://schemas.microsoft.com/office/drawing/2014/main" id="{ACAA13FD-E038-7BBF-2FFE-8A534EAF6D33}"/>
              </a:ext>
            </a:extLst>
          </p:cNvPr>
          <p:cNvCxnSpPr>
            <a:stCxn id="7" idx="0"/>
            <a:endCxn id="3" idx="2"/>
          </p:cNvCxnSpPr>
          <p:nvPr/>
        </p:nvCxnSpPr>
        <p:spPr>
          <a:xfrm rot="16200000" flipV="1">
            <a:off x="4496757" y="3097778"/>
            <a:ext cx="1160400" cy="1009913"/>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D7B045A8-1AB2-C65F-5D49-D45884F5AFC4}"/>
              </a:ext>
            </a:extLst>
          </p:cNvPr>
          <p:cNvSpPr/>
          <p:nvPr/>
        </p:nvSpPr>
        <p:spPr>
          <a:xfrm>
            <a:off x="323528" y="1502090"/>
            <a:ext cx="2352255" cy="1718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0" name="Rechteck 9">
            <a:extLst>
              <a:ext uri="{FF2B5EF4-FFF2-40B4-BE49-F238E27FC236}">
                <a16:creationId xmlns:a16="http://schemas.microsoft.com/office/drawing/2014/main" id="{99731136-1BBA-1A0D-633E-8C2250660EF6}"/>
              </a:ext>
            </a:extLst>
          </p:cNvPr>
          <p:cNvSpPr/>
          <p:nvPr/>
        </p:nvSpPr>
        <p:spPr>
          <a:xfrm>
            <a:off x="340713" y="1691124"/>
            <a:ext cx="2317885" cy="1718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1" name="Rechteck 10">
            <a:extLst>
              <a:ext uri="{FF2B5EF4-FFF2-40B4-BE49-F238E27FC236}">
                <a16:creationId xmlns:a16="http://schemas.microsoft.com/office/drawing/2014/main" id="{BF12B9E6-5284-D181-9532-4B89FF2AA649}"/>
              </a:ext>
            </a:extLst>
          </p:cNvPr>
          <p:cNvSpPr/>
          <p:nvPr/>
        </p:nvSpPr>
        <p:spPr>
          <a:xfrm>
            <a:off x="357898" y="1897343"/>
            <a:ext cx="2283515" cy="1718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2" name="Verbinder: gewinkelt 11">
            <a:extLst>
              <a:ext uri="{FF2B5EF4-FFF2-40B4-BE49-F238E27FC236}">
                <a16:creationId xmlns:a16="http://schemas.microsoft.com/office/drawing/2014/main" id="{4639B4B4-3B68-3FF5-F530-6A1B4A33FB9C}"/>
              </a:ext>
            </a:extLst>
          </p:cNvPr>
          <p:cNvCxnSpPr>
            <a:stCxn id="11" idx="3"/>
            <a:endCxn id="3" idx="1"/>
          </p:cNvCxnSpPr>
          <p:nvPr/>
        </p:nvCxnSpPr>
        <p:spPr>
          <a:xfrm>
            <a:off x="2641413" y="1983267"/>
            <a:ext cx="754460" cy="859246"/>
          </a:xfrm>
          <a:prstGeom prst="bentConnector3">
            <a:avLst>
              <a:gd name="adj1" fmla="val 5096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3" name="Rechteck 12">
            <a:extLst>
              <a:ext uri="{FF2B5EF4-FFF2-40B4-BE49-F238E27FC236}">
                <a16:creationId xmlns:a16="http://schemas.microsoft.com/office/drawing/2014/main" id="{AC8F4B18-8610-2D3A-B2AB-22C7AF9D4694}"/>
              </a:ext>
            </a:extLst>
          </p:cNvPr>
          <p:cNvSpPr/>
          <p:nvPr/>
        </p:nvSpPr>
        <p:spPr>
          <a:xfrm>
            <a:off x="357898" y="2120746"/>
            <a:ext cx="2283515" cy="1718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4" name="Verbinder: gewinkelt 13">
            <a:extLst>
              <a:ext uri="{FF2B5EF4-FFF2-40B4-BE49-F238E27FC236}">
                <a16:creationId xmlns:a16="http://schemas.microsoft.com/office/drawing/2014/main" id="{90A9A19B-3654-9A01-A12A-E74088D362C7}"/>
              </a:ext>
            </a:extLst>
          </p:cNvPr>
          <p:cNvCxnSpPr>
            <a:stCxn id="13" idx="3"/>
            <a:endCxn id="3" idx="1"/>
          </p:cNvCxnSpPr>
          <p:nvPr/>
        </p:nvCxnSpPr>
        <p:spPr>
          <a:xfrm>
            <a:off x="2641413" y="2206671"/>
            <a:ext cx="754460" cy="635842"/>
          </a:xfrm>
          <a:prstGeom prst="bentConnector3">
            <a:avLst>
              <a:gd name="adj1" fmla="val 5096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C5EA4932-05A2-CC90-B8FE-A0E4CA9D6637}"/>
              </a:ext>
            </a:extLst>
          </p:cNvPr>
          <p:cNvSpPr/>
          <p:nvPr/>
        </p:nvSpPr>
        <p:spPr>
          <a:xfrm>
            <a:off x="357898" y="2344149"/>
            <a:ext cx="2283515" cy="1718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Element</a:t>
            </a:r>
          </a:p>
        </p:txBody>
      </p:sp>
      <p:cxnSp>
        <p:nvCxnSpPr>
          <p:cNvPr id="16" name="Verbinder: gewinkelt 15">
            <a:extLst>
              <a:ext uri="{FF2B5EF4-FFF2-40B4-BE49-F238E27FC236}">
                <a16:creationId xmlns:a16="http://schemas.microsoft.com/office/drawing/2014/main" id="{7EFD76E4-DEA8-EB3F-7D32-7F6490EEE479}"/>
              </a:ext>
            </a:extLst>
          </p:cNvPr>
          <p:cNvCxnSpPr>
            <a:stCxn id="15" idx="3"/>
            <a:endCxn id="3" idx="1"/>
          </p:cNvCxnSpPr>
          <p:nvPr/>
        </p:nvCxnSpPr>
        <p:spPr>
          <a:xfrm>
            <a:off x="2641413" y="2430074"/>
            <a:ext cx="754460" cy="412439"/>
          </a:xfrm>
          <a:prstGeom prst="bentConnector3">
            <a:avLst>
              <a:gd name="adj1" fmla="val 5096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D7099998-8D03-5D2C-B5D1-11D0FE677670}"/>
              </a:ext>
            </a:extLst>
          </p:cNvPr>
          <p:cNvSpPr/>
          <p:nvPr/>
        </p:nvSpPr>
        <p:spPr>
          <a:xfrm>
            <a:off x="323528" y="2567552"/>
            <a:ext cx="2352255" cy="1718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Verification</a:t>
            </a:r>
          </a:p>
        </p:txBody>
      </p:sp>
      <p:sp>
        <p:nvSpPr>
          <p:cNvPr id="18" name="Rechteck 17">
            <a:extLst>
              <a:ext uri="{FF2B5EF4-FFF2-40B4-BE49-F238E27FC236}">
                <a16:creationId xmlns:a16="http://schemas.microsoft.com/office/drawing/2014/main" id="{824ABCD1-A2CC-03DA-F3E0-921843FFE3A7}"/>
              </a:ext>
            </a:extLst>
          </p:cNvPr>
          <p:cNvSpPr/>
          <p:nvPr/>
        </p:nvSpPr>
        <p:spPr>
          <a:xfrm>
            <a:off x="340713" y="2756586"/>
            <a:ext cx="2317885" cy="1718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Verification Characteristic</a:t>
            </a:r>
          </a:p>
        </p:txBody>
      </p:sp>
      <p:cxnSp>
        <p:nvCxnSpPr>
          <p:cNvPr id="19" name="Verbinder: gewinkelt 18">
            <a:extLst>
              <a:ext uri="{FF2B5EF4-FFF2-40B4-BE49-F238E27FC236}">
                <a16:creationId xmlns:a16="http://schemas.microsoft.com/office/drawing/2014/main" id="{97BDB71E-E65D-E95E-3560-3063960214EF}"/>
              </a:ext>
            </a:extLst>
          </p:cNvPr>
          <p:cNvCxnSpPr>
            <a:stCxn id="18" idx="3"/>
            <a:endCxn id="3" idx="1"/>
          </p:cNvCxnSpPr>
          <p:nvPr/>
        </p:nvCxnSpPr>
        <p:spPr>
          <a:xfrm>
            <a:off x="2658598" y="2842511"/>
            <a:ext cx="737275" cy="2"/>
          </a:xfrm>
          <a:prstGeom prst="bentConnector3">
            <a:avLst>
              <a:gd name="adj1" fmla="val 5048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D4C5F855-6D60-AB9D-D350-475C0F265DD9}"/>
              </a:ext>
            </a:extLst>
          </p:cNvPr>
          <p:cNvSpPr/>
          <p:nvPr/>
        </p:nvSpPr>
        <p:spPr>
          <a:xfrm>
            <a:off x="340713" y="2962804"/>
            <a:ext cx="2317885" cy="1718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Verification Plan</a:t>
            </a:r>
          </a:p>
        </p:txBody>
      </p:sp>
      <p:cxnSp>
        <p:nvCxnSpPr>
          <p:cNvPr id="21" name="Verbinder: gewinkelt 20">
            <a:extLst>
              <a:ext uri="{FF2B5EF4-FFF2-40B4-BE49-F238E27FC236}">
                <a16:creationId xmlns:a16="http://schemas.microsoft.com/office/drawing/2014/main" id="{F2D4D470-3529-DAC0-E5B9-EA04011C8CAE}"/>
              </a:ext>
            </a:extLst>
          </p:cNvPr>
          <p:cNvCxnSpPr>
            <a:stCxn id="20" idx="3"/>
            <a:endCxn id="3" idx="1"/>
          </p:cNvCxnSpPr>
          <p:nvPr/>
        </p:nvCxnSpPr>
        <p:spPr>
          <a:xfrm flipV="1">
            <a:off x="2658598" y="2842513"/>
            <a:ext cx="737275" cy="206216"/>
          </a:xfrm>
          <a:prstGeom prst="bentConnector3">
            <a:avLst>
              <a:gd name="adj1" fmla="val 5048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CDF015D4-0AB8-66AB-C929-6E8F050E1AF7}"/>
              </a:ext>
            </a:extLst>
          </p:cNvPr>
          <p:cNvSpPr/>
          <p:nvPr/>
        </p:nvSpPr>
        <p:spPr>
          <a:xfrm>
            <a:off x="340713" y="3169023"/>
            <a:ext cx="2317885" cy="1718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Verification Resource</a:t>
            </a:r>
          </a:p>
        </p:txBody>
      </p:sp>
      <p:cxnSp>
        <p:nvCxnSpPr>
          <p:cNvPr id="23" name="Verbinder: gewinkelt 22">
            <a:extLst>
              <a:ext uri="{FF2B5EF4-FFF2-40B4-BE49-F238E27FC236}">
                <a16:creationId xmlns:a16="http://schemas.microsoft.com/office/drawing/2014/main" id="{2F3C4BC0-150C-64FE-FB48-AE91BA2F163C}"/>
              </a:ext>
            </a:extLst>
          </p:cNvPr>
          <p:cNvCxnSpPr>
            <a:stCxn id="22" idx="3"/>
            <a:endCxn id="3" idx="1"/>
          </p:cNvCxnSpPr>
          <p:nvPr/>
        </p:nvCxnSpPr>
        <p:spPr>
          <a:xfrm flipV="1">
            <a:off x="2658598" y="2842513"/>
            <a:ext cx="737275" cy="412434"/>
          </a:xfrm>
          <a:prstGeom prst="bentConnector3">
            <a:avLst>
              <a:gd name="adj1" fmla="val 5048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0EBF3A38-EC77-F554-C061-693D0338B23D}"/>
              </a:ext>
            </a:extLst>
          </p:cNvPr>
          <p:cNvSpPr/>
          <p:nvPr/>
        </p:nvSpPr>
        <p:spPr>
          <a:xfrm>
            <a:off x="323528" y="3375241"/>
            <a:ext cx="2352255" cy="1718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&amp; Supply Chain</a:t>
            </a:r>
          </a:p>
        </p:txBody>
      </p:sp>
      <p:sp>
        <p:nvSpPr>
          <p:cNvPr id="25" name="Rechteck 24">
            <a:extLst>
              <a:ext uri="{FF2B5EF4-FFF2-40B4-BE49-F238E27FC236}">
                <a16:creationId xmlns:a16="http://schemas.microsoft.com/office/drawing/2014/main" id="{7127AADC-E32B-5F25-4FD8-9BA424FD7D1B}"/>
              </a:ext>
            </a:extLst>
          </p:cNvPr>
          <p:cNvSpPr/>
          <p:nvPr/>
        </p:nvSpPr>
        <p:spPr>
          <a:xfrm>
            <a:off x="340713" y="3564275"/>
            <a:ext cx="2317885" cy="1718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Process</a:t>
            </a:r>
          </a:p>
        </p:txBody>
      </p:sp>
      <p:sp>
        <p:nvSpPr>
          <p:cNvPr id="26" name="Rechteck 25">
            <a:extLst>
              <a:ext uri="{FF2B5EF4-FFF2-40B4-BE49-F238E27FC236}">
                <a16:creationId xmlns:a16="http://schemas.microsoft.com/office/drawing/2014/main" id="{0C73FBC7-AA31-9EE2-457E-C566E99982FB}"/>
              </a:ext>
            </a:extLst>
          </p:cNvPr>
          <p:cNvSpPr/>
          <p:nvPr/>
        </p:nvSpPr>
        <p:spPr>
          <a:xfrm>
            <a:off x="357898" y="3770493"/>
            <a:ext cx="2283515" cy="1718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Process</a:t>
            </a:r>
          </a:p>
        </p:txBody>
      </p:sp>
      <p:cxnSp>
        <p:nvCxnSpPr>
          <p:cNvPr id="27" name="Verbinder: gewinkelt 26">
            <a:extLst>
              <a:ext uri="{FF2B5EF4-FFF2-40B4-BE49-F238E27FC236}">
                <a16:creationId xmlns:a16="http://schemas.microsoft.com/office/drawing/2014/main" id="{F5EA1374-6205-F2AF-4008-42EBCB160082}"/>
              </a:ext>
            </a:extLst>
          </p:cNvPr>
          <p:cNvCxnSpPr>
            <a:stCxn id="26" idx="3"/>
            <a:endCxn id="3" idx="1"/>
          </p:cNvCxnSpPr>
          <p:nvPr/>
        </p:nvCxnSpPr>
        <p:spPr>
          <a:xfrm flipV="1">
            <a:off x="2641413" y="2842513"/>
            <a:ext cx="754460" cy="1013905"/>
          </a:xfrm>
          <a:prstGeom prst="bentConnector3">
            <a:avLst>
              <a:gd name="adj1" fmla="val 5096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7E77416C-047A-9D27-DCEC-588B9F4FA198}"/>
              </a:ext>
            </a:extLst>
          </p:cNvPr>
          <p:cNvSpPr/>
          <p:nvPr/>
        </p:nvSpPr>
        <p:spPr>
          <a:xfrm>
            <a:off x="340713" y="3993897"/>
            <a:ext cx="2317885" cy="17184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Control Plan</a:t>
            </a:r>
          </a:p>
        </p:txBody>
      </p:sp>
      <p:cxnSp>
        <p:nvCxnSpPr>
          <p:cNvPr id="29" name="Verbinder: gewinkelt 28">
            <a:extLst>
              <a:ext uri="{FF2B5EF4-FFF2-40B4-BE49-F238E27FC236}">
                <a16:creationId xmlns:a16="http://schemas.microsoft.com/office/drawing/2014/main" id="{C6C40F4F-DB80-C4DF-AF2A-35259D44E3A8}"/>
              </a:ext>
            </a:extLst>
          </p:cNvPr>
          <p:cNvCxnSpPr>
            <a:stCxn id="28" idx="3"/>
            <a:endCxn id="3" idx="1"/>
          </p:cNvCxnSpPr>
          <p:nvPr/>
        </p:nvCxnSpPr>
        <p:spPr>
          <a:xfrm flipV="1">
            <a:off x="2658598" y="2842513"/>
            <a:ext cx="737275" cy="1237308"/>
          </a:xfrm>
          <a:prstGeom prst="bentConnector3">
            <a:avLst>
              <a:gd name="adj1" fmla="val 5048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6166648"/>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3 Manufacturing &amp; Supply Chain</a:t>
            </a:r>
            <a:r>
              <a:rPr lang="de-DE"/>
              <a:t> &gt; 3.4 Packaging &amp; Logistics</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267375266"/>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502920">
                <a:tc>
                  <a:txBody>
                    <a:bodyPr/>
                    <a:lstStyle/>
                    <a:p>
                      <a:r>
                        <a:rPr lang="en-AU" sz="1100" noProof="0" dirty="0"/>
                        <a:t>Description</a:t>
                      </a:r>
                    </a:p>
                  </a:txBody>
                  <a:tcPr/>
                </a:tc>
                <a:tc>
                  <a:txBody>
                    <a:bodyPr/>
                    <a:lstStyle/>
                    <a:p>
                      <a:r>
                        <a:rPr lang="en-US" sz="1100" b="0" noProof="0"/>
                        <a:t>Includes the definition of all kinds of packaging and transport equipment to ensure a product or its components will be supplied to their destination safely.</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ERP Systems, MCAD Systems, PDM Systems</a:t>
                      </a:r>
                      <a:endParaRPr lang="en-AU" sz="1100" b="0" noProof="0" dirty="0"/>
                    </a:p>
                  </a:txBody>
                  <a:tcPr/>
                </a:tc>
                <a:extLst>
                  <a:ext uri="{0D108BD9-81ED-4DB2-BD59-A6C34878D82A}">
                    <a16:rowId xmlns:a16="http://schemas.microsoft.com/office/drawing/2014/main" val="3723889216"/>
                  </a:ext>
                </a:extLst>
              </a:tr>
              <a:tr h="502920">
                <a:tc>
                  <a:txBody>
                    <a:bodyPr/>
                    <a:lstStyle/>
                    <a:p>
                      <a:r>
                        <a:rPr lang="en-AU" sz="1100" noProof="0" dirty="0"/>
                        <a:t>Inputs</a:t>
                      </a:r>
                    </a:p>
                  </a:txBody>
                  <a:tcPr/>
                </a:tc>
                <a:tc>
                  <a:txBody>
                    <a:bodyPr/>
                    <a:lstStyle/>
                    <a:p>
                      <a:r>
                        <a:rPr lang="en-AU" sz="1100" b="0" noProof="0"/>
                        <a:t>Mechanical Component, Body, Material, Joining Element, Hydraulic/Pneumatic Connection, Hydraulic/Pneumatic Port, Joining Process</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2A186C0D-FEBD-59A0-3A59-7DC58E6CFCEA}"/>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3370449645"/>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3 Manufacturing &amp; Supply Chain</a:t>
            </a:r>
            <a:r>
              <a:rPr lang="de-DE"/>
              <a:t> &gt; </a:t>
            </a:r>
            <a:r>
              <a:rPr lang="de-DE">
                <a:hlinkClick r:id="rId6" action="ppaction://hlinksldjump"/>
              </a:rPr>
              <a:t>3.4 Packaging &amp; Logistics</a:t>
            </a:r>
            <a:endParaRPr lang="de-DE" dirty="0"/>
          </a:p>
        </p:txBody>
      </p:sp>
      <p:sp>
        <p:nvSpPr>
          <p:cNvPr id="3" name="Rechteck 2">
            <a:extLst>
              <a:ext uri="{FF2B5EF4-FFF2-40B4-BE49-F238E27FC236}">
                <a16:creationId xmlns:a16="http://schemas.microsoft.com/office/drawing/2014/main" id="{869689CF-FD55-0EDF-50C7-6E29A99072AD}"/>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3.4 Packaging &amp; Logistics</a:t>
            </a:r>
            <a:endParaRPr lang="de-DE" sz="600">
              <a:solidFill>
                <a:srgbClr val="000000"/>
              </a:solidFill>
            </a:endParaRPr>
          </a:p>
        </p:txBody>
      </p:sp>
      <p:sp>
        <p:nvSpPr>
          <p:cNvPr id="4" name="Rechteck 3">
            <a:extLst>
              <a:ext uri="{FF2B5EF4-FFF2-40B4-BE49-F238E27FC236}">
                <a16:creationId xmlns:a16="http://schemas.microsoft.com/office/drawing/2014/main" id="{4E310D1D-ED2F-5854-3A7F-9204A521F933}"/>
              </a:ext>
            </a:extLst>
          </p:cNvPr>
          <p:cNvSpPr/>
          <p:nvPr/>
        </p:nvSpPr>
        <p:spPr>
          <a:xfrm>
            <a:off x="117322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5" name="Verbinder: gewinkelt 4">
            <a:extLst>
              <a:ext uri="{FF2B5EF4-FFF2-40B4-BE49-F238E27FC236}">
                <a16:creationId xmlns:a16="http://schemas.microsoft.com/office/drawing/2014/main" id="{BD3FF426-35DB-21C5-1ED7-09ACB3B18E98}"/>
              </a:ext>
            </a:extLst>
          </p:cNvPr>
          <p:cNvCxnSpPr>
            <a:stCxn id="4" idx="0"/>
            <a:endCxn id="3" idx="2"/>
          </p:cNvCxnSpPr>
          <p:nvPr/>
        </p:nvCxnSpPr>
        <p:spPr>
          <a:xfrm rot="5400000" flipH="1" flipV="1">
            <a:off x="2823470" y="2434405"/>
            <a:ext cx="1160400" cy="233666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223F99F6-081B-9DB5-95A8-4647BB92FA36}"/>
              </a:ext>
            </a:extLst>
          </p:cNvPr>
          <p:cNvSpPr/>
          <p:nvPr/>
        </p:nvSpPr>
        <p:spPr>
          <a:xfrm>
            <a:off x="3351464"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MCAD Systems</a:t>
            </a:r>
          </a:p>
        </p:txBody>
      </p:sp>
      <p:cxnSp>
        <p:nvCxnSpPr>
          <p:cNvPr id="8" name="Verbinder: gewinkelt 7">
            <a:extLst>
              <a:ext uri="{FF2B5EF4-FFF2-40B4-BE49-F238E27FC236}">
                <a16:creationId xmlns:a16="http://schemas.microsoft.com/office/drawing/2014/main" id="{70D9D6E3-BA48-3DFA-EFF6-0C83FDCF4445}"/>
              </a:ext>
            </a:extLst>
          </p:cNvPr>
          <p:cNvCxnSpPr>
            <a:stCxn id="7" idx="0"/>
            <a:endCxn id="3" idx="2"/>
          </p:cNvCxnSpPr>
          <p:nvPr/>
        </p:nvCxnSpPr>
        <p:spPr>
          <a:xfrm rot="5400000" flipH="1" flipV="1">
            <a:off x="3912591" y="3523527"/>
            <a:ext cx="1160400" cy="158417"/>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1871460D-33AD-C04A-AB14-8A1BFDA8FB38}"/>
              </a:ext>
            </a:extLst>
          </p:cNvPr>
          <p:cNvSpPr/>
          <p:nvPr/>
        </p:nvSpPr>
        <p:spPr>
          <a:xfrm>
            <a:off x="5529707"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PDM Systems</a:t>
            </a:r>
          </a:p>
        </p:txBody>
      </p:sp>
      <p:cxnSp>
        <p:nvCxnSpPr>
          <p:cNvPr id="10" name="Verbinder: gewinkelt 9">
            <a:extLst>
              <a:ext uri="{FF2B5EF4-FFF2-40B4-BE49-F238E27FC236}">
                <a16:creationId xmlns:a16="http://schemas.microsoft.com/office/drawing/2014/main" id="{4B03BC93-5A79-DAA2-7A33-A9BC09D8DE6B}"/>
              </a:ext>
            </a:extLst>
          </p:cNvPr>
          <p:cNvCxnSpPr>
            <a:stCxn id="9" idx="0"/>
            <a:endCxn id="3" idx="2"/>
          </p:cNvCxnSpPr>
          <p:nvPr/>
        </p:nvCxnSpPr>
        <p:spPr>
          <a:xfrm rot="16200000" flipV="1">
            <a:off x="5001713" y="2592822"/>
            <a:ext cx="1160400" cy="2019826"/>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AF12FF9F-FBE3-21C0-BB96-BBE4CDD4EDBA}"/>
              </a:ext>
            </a:extLst>
          </p:cNvPr>
          <p:cNvSpPr/>
          <p:nvPr/>
        </p:nvSpPr>
        <p:spPr>
          <a:xfrm>
            <a:off x="323528" y="1502090"/>
            <a:ext cx="2352255" cy="18113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2" name="Rechteck 11">
            <a:extLst>
              <a:ext uri="{FF2B5EF4-FFF2-40B4-BE49-F238E27FC236}">
                <a16:creationId xmlns:a16="http://schemas.microsoft.com/office/drawing/2014/main" id="{86404011-5B31-84E0-4A08-4EC37270E369}"/>
              </a:ext>
            </a:extLst>
          </p:cNvPr>
          <p:cNvSpPr/>
          <p:nvPr/>
        </p:nvSpPr>
        <p:spPr>
          <a:xfrm>
            <a:off x="341642" y="1701342"/>
            <a:ext cx="2316027" cy="18113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3" name="Rechteck 12">
            <a:extLst>
              <a:ext uri="{FF2B5EF4-FFF2-40B4-BE49-F238E27FC236}">
                <a16:creationId xmlns:a16="http://schemas.microsoft.com/office/drawing/2014/main" id="{20FFC264-08D0-10BF-2D5D-0081B774216A}"/>
              </a:ext>
            </a:extLst>
          </p:cNvPr>
          <p:cNvSpPr/>
          <p:nvPr/>
        </p:nvSpPr>
        <p:spPr>
          <a:xfrm>
            <a:off x="359756" y="1918707"/>
            <a:ext cx="2279799" cy="18113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4" name="Verbinder: gewinkelt 13">
            <a:extLst>
              <a:ext uri="{FF2B5EF4-FFF2-40B4-BE49-F238E27FC236}">
                <a16:creationId xmlns:a16="http://schemas.microsoft.com/office/drawing/2014/main" id="{B340BF76-A863-1B3C-176E-041123AC8886}"/>
              </a:ext>
            </a:extLst>
          </p:cNvPr>
          <p:cNvCxnSpPr>
            <a:stCxn id="13" idx="3"/>
            <a:endCxn id="3" idx="1"/>
          </p:cNvCxnSpPr>
          <p:nvPr/>
        </p:nvCxnSpPr>
        <p:spPr>
          <a:xfrm>
            <a:off x="2639555" y="2009276"/>
            <a:ext cx="756318" cy="833237"/>
          </a:xfrm>
          <a:prstGeom prst="bentConnector3">
            <a:avLst>
              <a:gd name="adj1" fmla="val 510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294DDEFE-7618-B51B-A121-A3EE0A8D0ECF}"/>
              </a:ext>
            </a:extLst>
          </p:cNvPr>
          <p:cNvSpPr/>
          <p:nvPr/>
        </p:nvSpPr>
        <p:spPr>
          <a:xfrm>
            <a:off x="359756" y="2154186"/>
            <a:ext cx="2279799" cy="18113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6" name="Verbinder: gewinkelt 15">
            <a:extLst>
              <a:ext uri="{FF2B5EF4-FFF2-40B4-BE49-F238E27FC236}">
                <a16:creationId xmlns:a16="http://schemas.microsoft.com/office/drawing/2014/main" id="{4A94D56F-713B-14C4-9874-C0BD73971725}"/>
              </a:ext>
            </a:extLst>
          </p:cNvPr>
          <p:cNvCxnSpPr>
            <a:stCxn id="15" idx="3"/>
            <a:endCxn id="3" idx="1"/>
          </p:cNvCxnSpPr>
          <p:nvPr/>
        </p:nvCxnSpPr>
        <p:spPr>
          <a:xfrm>
            <a:off x="2639555" y="2244755"/>
            <a:ext cx="756318" cy="597758"/>
          </a:xfrm>
          <a:prstGeom prst="bentConnector3">
            <a:avLst>
              <a:gd name="adj1" fmla="val 510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EB333F84-6A70-4C73-04F9-8C4A1B7DA390}"/>
              </a:ext>
            </a:extLst>
          </p:cNvPr>
          <p:cNvSpPr/>
          <p:nvPr/>
        </p:nvSpPr>
        <p:spPr>
          <a:xfrm>
            <a:off x="359756" y="2389665"/>
            <a:ext cx="2279799" cy="18113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8" name="Verbinder: gewinkelt 17">
            <a:extLst>
              <a:ext uri="{FF2B5EF4-FFF2-40B4-BE49-F238E27FC236}">
                <a16:creationId xmlns:a16="http://schemas.microsoft.com/office/drawing/2014/main" id="{8891974A-061A-E284-FC7A-2F41BB8B7E77}"/>
              </a:ext>
            </a:extLst>
          </p:cNvPr>
          <p:cNvCxnSpPr>
            <a:stCxn id="17" idx="3"/>
            <a:endCxn id="3" idx="1"/>
          </p:cNvCxnSpPr>
          <p:nvPr/>
        </p:nvCxnSpPr>
        <p:spPr>
          <a:xfrm>
            <a:off x="2639555" y="2480234"/>
            <a:ext cx="756318" cy="362279"/>
          </a:xfrm>
          <a:prstGeom prst="bentConnector3">
            <a:avLst>
              <a:gd name="adj1" fmla="val 510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9" name="Rechteck 18">
            <a:extLst>
              <a:ext uri="{FF2B5EF4-FFF2-40B4-BE49-F238E27FC236}">
                <a16:creationId xmlns:a16="http://schemas.microsoft.com/office/drawing/2014/main" id="{55DB9460-17F7-4C64-F081-BB74E550BD73}"/>
              </a:ext>
            </a:extLst>
          </p:cNvPr>
          <p:cNvSpPr/>
          <p:nvPr/>
        </p:nvSpPr>
        <p:spPr>
          <a:xfrm>
            <a:off x="359756" y="2625144"/>
            <a:ext cx="2279799" cy="18113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Element</a:t>
            </a:r>
          </a:p>
        </p:txBody>
      </p:sp>
      <p:cxnSp>
        <p:nvCxnSpPr>
          <p:cNvPr id="20" name="Verbinder: gewinkelt 19">
            <a:extLst>
              <a:ext uri="{FF2B5EF4-FFF2-40B4-BE49-F238E27FC236}">
                <a16:creationId xmlns:a16="http://schemas.microsoft.com/office/drawing/2014/main" id="{3866454A-1DAE-C17C-1E8C-9E37320006BB}"/>
              </a:ext>
            </a:extLst>
          </p:cNvPr>
          <p:cNvCxnSpPr>
            <a:stCxn id="19" idx="3"/>
            <a:endCxn id="3" idx="1"/>
          </p:cNvCxnSpPr>
          <p:nvPr/>
        </p:nvCxnSpPr>
        <p:spPr>
          <a:xfrm>
            <a:off x="2639555" y="2715713"/>
            <a:ext cx="756318" cy="126800"/>
          </a:xfrm>
          <a:prstGeom prst="bentConnector3">
            <a:avLst>
              <a:gd name="adj1" fmla="val 510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391BDBB4-5C4F-D6CD-B7E9-3C9233AE3FAF}"/>
              </a:ext>
            </a:extLst>
          </p:cNvPr>
          <p:cNvSpPr/>
          <p:nvPr/>
        </p:nvSpPr>
        <p:spPr>
          <a:xfrm>
            <a:off x="341642" y="2860623"/>
            <a:ext cx="2316027" cy="18113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Fluids</a:t>
            </a:r>
          </a:p>
        </p:txBody>
      </p:sp>
      <p:sp>
        <p:nvSpPr>
          <p:cNvPr id="22" name="Rechteck 21">
            <a:extLst>
              <a:ext uri="{FF2B5EF4-FFF2-40B4-BE49-F238E27FC236}">
                <a16:creationId xmlns:a16="http://schemas.microsoft.com/office/drawing/2014/main" id="{6911FBCA-3FD0-4F98-5F29-98210BDC7DBD}"/>
              </a:ext>
            </a:extLst>
          </p:cNvPr>
          <p:cNvSpPr/>
          <p:nvPr/>
        </p:nvSpPr>
        <p:spPr>
          <a:xfrm>
            <a:off x="359756" y="3077988"/>
            <a:ext cx="2279799" cy="18113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Hydraulic/Pneumatic Connection</a:t>
            </a:r>
          </a:p>
        </p:txBody>
      </p:sp>
      <p:cxnSp>
        <p:nvCxnSpPr>
          <p:cNvPr id="23" name="Verbinder: gewinkelt 22">
            <a:extLst>
              <a:ext uri="{FF2B5EF4-FFF2-40B4-BE49-F238E27FC236}">
                <a16:creationId xmlns:a16="http://schemas.microsoft.com/office/drawing/2014/main" id="{7D24B515-7069-AF8B-1A80-559C6E95AF41}"/>
              </a:ext>
            </a:extLst>
          </p:cNvPr>
          <p:cNvCxnSpPr>
            <a:stCxn id="22" idx="3"/>
            <a:endCxn id="3" idx="1"/>
          </p:cNvCxnSpPr>
          <p:nvPr/>
        </p:nvCxnSpPr>
        <p:spPr>
          <a:xfrm flipV="1">
            <a:off x="2639555" y="2842513"/>
            <a:ext cx="756318" cy="326044"/>
          </a:xfrm>
          <a:prstGeom prst="bentConnector3">
            <a:avLst>
              <a:gd name="adj1" fmla="val 510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D59794C7-F425-3A66-1D5E-198DD15CAA83}"/>
              </a:ext>
            </a:extLst>
          </p:cNvPr>
          <p:cNvSpPr/>
          <p:nvPr/>
        </p:nvSpPr>
        <p:spPr>
          <a:xfrm>
            <a:off x="359756" y="3313467"/>
            <a:ext cx="2279799" cy="18113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Hydraulic/Pneumatic Port</a:t>
            </a:r>
          </a:p>
        </p:txBody>
      </p:sp>
      <p:cxnSp>
        <p:nvCxnSpPr>
          <p:cNvPr id="25" name="Verbinder: gewinkelt 24">
            <a:extLst>
              <a:ext uri="{FF2B5EF4-FFF2-40B4-BE49-F238E27FC236}">
                <a16:creationId xmlns:a16="http://schemas.microsoft.com/office/drawing/2014/main" id="{167B5EFD-9551-4F8D-2A7E-B8FF78B29524}"/>
              </a:ext>
            </a:extLst>
          </p:cNvPr>
          <p:cNvCxnSpPr>
            <a:stCxn id="24" idx="3"/>
            <a:endCxn id="3" idx="1"/>
          </p:cNvCxnSpPr>
          <p:nvPr/>
        </p:nvCxnSpPr>
        <p:spPr>
          <a:xfrm flipV="1">
            <a:off x="2639555" y="2842513"/>
            <a:ext cx="756318" cy="561523"/>
          </a:xfrm>
          <a:prstGeom prst="bentConnector3">
            <a:avLst>
              <a:gd name="adj1" fmla="val 510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6" name="Rechteck 25">
            <a:extLst>
              <a:ext uri="{FF2B5EF4-FFF2-40B4-BE49-F238E27FC236}">
                <a16:creationId xmlns:a16="http://schemas.microsoft.com/office/drawing/2014/main" id="{4C5FC1B1-24B4-BC43-E756-E58CE56A161C}"/>
              </a:ext>
            </a:extLst>
          </p:cNvPr>
          <p:cNvSpPr/>
          <p:nvPr/>
        </p:nvSpPr>
        <p:spPr>
          <a:xfrm>
            <a:off x="323528" y="3548946"/>
            <a:ext cx="2352255" cy="18113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&amp; Supply Chain</a:t>
            </a:r>
          </a:p>
        </p:txBody>
      </p:sp>
      <p:sp>
        <p:nvSpPr>
          <p:cNvPr id="27" name="Rechteck 26">
            <a:extLst>
              <a:ext uri="{FF2B5EF4-FFF2-40B4-BE49-F238E27FC236}">
                <a16:creationId xmlns:a16="http://schemas.microsoft.com/office/drawing/2014/main" id="{A71E4B67-1092-4806-B201-A9901F037AD0}"/>
              </a:ext>
            </a:extLst>
          </p:cNvPr>
          <p:cNvSpPr/>
          <p:nvPr/>
        </p:nvSpPr>
        <p:spPr>
          <a:xfrm>
            <a:off x="341642" y="3748197"/>
            <a:ext cx="2316027" cy="18113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Process</a:t>
            </a:r>
          </a:p>
        </p:txBody>
      </p:sp>
      <p:sp>
        <p:nvSpPr>
          <p:cNvPr id="28" name="Rechteck 27">
            <a:extLst>
              <a:ext uri="{FF2B5EF4-FFF2-40B4-BE49-F238E27FC236}">
                <a16:creationId xmlns:a16="http://schemas.microsoft.com/office/drawing/2014/main" id="{A9375F64-E010-5374-4D24-A531EB30D826}"/>
              </a:ext>
            </a:extLst>
          </p:cNvPr>
          <p:cNvSpPr/>
          <p:nvPr/>
        </p:nvSpPr>
        <p:spPr>
          <a:xfrm>
            <a:off x="359756" y="3965562"/>
            <a:ext cx="2279799" cy="18113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Process</a:t>
            </a:r>
          </a:p>
        </p:txBody>
      </p:sp>
      <p:cxnSp>
        <p:nvCxnSpPr>
          <p:cNvPr id="29" name="Verbinder: gewinkelt 28">
            <a:extLst>
              <a:ext uri="{FF2B5EF4-FFF2-40B4-BE49-F238E27FC236}">
                <a16:creationId xmlns:a16="http://schemas.microsoft.com/office/drawing/2014/main" id="{55AE4D7C-5D7D-A1AB-0C69-4AB7D8303D0C}"/>
              </a:ext>
            </a:extLst>
          </p:cNvPr>
          <p:cNvCxnSpPr>
            <a:stCxn id="28" idx="3"/>
            <a:endCxn id="3" idx="1"/>
          </p:cNvCxnSpPr>
          <p:nvPr/>
        </p:nvCxnSpPr>
        <p:spPr>
          <a:xfrm flipV="1">
            <a:off x="2639555" y="2842513"/>
            <a:ext cx="756318" cy="1213618"/>
          </a:xfrm>
          <a:prstGeom prst="bentConnector3">
            <a:avLst>
              <a:gd name="adj1" fmla="val 510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5511662"/>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4 Product Operation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713114387"/>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167640">
                <a:tc>
                  <a:txBody>
                    <a:bodyPr/>
                    <a:lstStyle/>
                    <a:p>
                      <a:r>
                        <a:rPr lang="en-US" sz="1100" b="0" noProof="0"/>
                        <a:t>Includes all phases and activities in the operation phase of a product.</a:t>
                      </a:r>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3609B51A-125D-512A-BF0E-7A90A0174C7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BE07A70F-4540-D138-3E14-FC6A5DD31BD8}"/>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5896" y="1779662"/>
            <a:ext cx="1656012" cy="1656012"/>
          </a:xfrm>
          <a:prstGeom prst="rect">
            <a:avLst/>
          </a:prstGeom>
        </p:spPr>
      </p:pic>
      <p:sp>
        <p:nvSpPr>
          <p:cNvPr id="10" name="Rechteck 9">
            <a:extLst>
              <a:ext uri="{FF2B5EF4-FFF2-40B4-BE49-F238E27FC236}">
                <a16:creationId xmlns:a16="http://schemas.microsoft.com/office/drawing/2014/main" id="{79D696C5-E740-9325-FF9B-A69A9F1F6C3C}"/>
              </a:ext>
            </a:extLst>
          </p:cNvPr>
          <p:cNvSpPr/>
          <p:nvPr/>
        </p:nvSpPr>
        <p:spPr>
          <a:xfrm>
            <a:off x="3635896" y="3507683"/>
            <a:ext cx="1656012" cy="3312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4.1 Product Usage</a:t>
            </a:r>
          </a:p>
        </p:txBody>
      </p:sp>
      <p:pic>
        <p:nvPicPr>
          <p:cNvPr id="12" name="Grafik 11">
            <a:extLst>
              <a:ext uri="{FF2B5EF4-FFF2-40B4-BE49-F238E27FC236}">
                <a16:creationId xmlns:a16="http://schemas.microsoft.com/office/drawing/2014/main" id="{8091924C-2270-097B-A471-DBEDBF5130C9}"/>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471930" y="1779662"/>
            <a:ext cx="1656012" cy="1656012"/>
          </a:xfrm>
          <a:prstGeom prst="rect">
            <a:avLst/>
          </a:prstGeom>
        </p:spPr>
      </p:pic>
      <p:sp>
        <p:nvSpPr>
          <p:cNvPr id="13" name="Rechteck 12">
            <a:extLst>
              <a:ext uri="{FF2B5EF4-FFF2-40B4-BE49-F238E27FC236}">
                <a16:creationId xmlns:a16="http://schemas.microsoft.com/office/drawing/2014/main" id="{CCFC5054-A561-A51F-CECA-EB964526F90D}"/>
              </a:ext>
            </a:extLst>
          </p:cNvPr>
          <p:cNvSpPr/>
          <p:nvPr/>
        </p:nvSpPr>
        <p:spPr>
          <a:xfrm>
            <a:off x="5471930" y="3507683"/>
            <a:ext cx="1656012" cy="3312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4.2 Maintenance &amp; Service</a:t>
            </a:r>
          </a:p>
        </p:txBody>
      </p:sp>
      <p:pic>
        <p:nvPicPr>
          <p:cNvPr id="15" name="Grafik 14">
            <a:extLst>
              <a:ext uri="{FF2B5EF4-FFF2-40B4-BE49-F238E27FC236}">
                <a16:creationId xmlns:a16="http://schemas.microsoft.com/office/drawing/2014/main" id="{A8EAD709-8A98-85E7-EBF8-9CA6B73FEA63}"/>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7307965" y="1779662"/>
            <a:ext cx="1656012" cy="1656012"/>
          </a:xfrm>
          <a:prstGeom prst="rect">
            <a:avLst/>
          </a:prstGeom>
        </p:spPr>
      </p:pic>
      <p:sp>
        <p:nvSpPr>
          <p:cNvPr id="16" name="Rechteck 15">
            <a:extLst>
              <a:ext uri="{FF2B5EF4-FFF2-40B4-BE49-F238E27FC236}">
                <a16:creationId xmlns:a16="http://schemas.microsoft.com/office/drawing/2014/main" id="{2539C568-F0E3-3F9D-B6F5-F8BB96ED3868}"/>
              </a:ext>
            </a:extLst>
          </p:cNvPr>
          <p:cNvSpPr/>
          <p:nvPr/>
        </p:nvSpPr>
        <p:spPr>
          <a:xfrm>
            <a:off x="7307965" y="3507683"/>
            <a:ext cx="1656012" cy="3312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4.3 Disassembly &amp; Recycling</a:t>
            </a:r>
          </a:p>
        </p:txBody>
      </p:sp>
    </p:spTree>
    <p:extLst>
      <p:ext uri="{BB962C8B-B14F-4D97-AF65-F5344CB8AC3E}">
        <p14:creationId xmlns:p14="http://schemas.microsoft.com/office/powerpoint/2010/main" val="2029187457"/>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4 Product Operation</a:t>
            </a:r>
            <a:r>
              <a:rPr lang="de-DE"/>
              <a:t> &gt; 4.1 Product Usage</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202785008"/>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335280">
                <a:tc>
                  <a:txBody>
                    <a:bodyPr/>
                    <a:lstStyle/>
                    <a:p>
                      <a:r>
                        <a:rPr lang="en-AU" sz="1100" noProof="0" dirty="0"/>
                        <a:t>Description</a:t>
                      </a:r>
                    </a:p>
                  </a:txBody>
                  <a:tcPr/>
                </a:tc>
                <a:tc>
                  <a:txBody>
                    <a:bodyPr/>
                    <a:lstStyle/>
                    <a:p>
                      <a:r>
                        <a:rPr lang="en-US" sz="1100" b="0" noProof="0"/>
                        <a:t>Usage of a product according to the designated purpose and function.</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ERP Systems</a:t>
                      </a:r>
                      <a:endParaRPr lang="en-AU" sz="1100" b="0" noProof="0" dirty="0"/>
                    </a:p>
                  </a:txBody>
                  <a:tcPr/>
                </a:tc>
                <a:extLst>
                  <a:ext uri="{0D108BD9-81ED-4DB2-BD59-A6C34878D82A}">
                    <a16:rowId xmlns:a16="http://schemas.microsoft.com/office/drawing/2014/main" val="3723889216"/>
                  </a:ext>
                </a:extLst>
              </a:tr>
              <a:tr h="838200">
                <a:tc>
                  <a:txBody>
                    <a:bodyPr/>
                    <a:lstStyle/>
                    <a:p>
                      <a:r>
                        <a:rPr lang="en-AU" sz="1100" noProof="0" dirty="0"/>
                        <a:t>Inputs</a:t>
                      </a:r>
                    </a:p>
                  </a:txBody>
                  <a:tcPr/>
                </a:tc>
                <a:tc>
                  <a:txBody>
                    <a:bodyPr/>
                    <a:lstStyle/>
                    <a:p>
                      <a:r>
                        <a:rPr lang="en-AU" sz="1100" b="0" noProof="0"/>
                        <a:t>Use Case, Function, Mechanical Component, Material, Electric/Electronic Component, Electric/Electronic Port, Electric/Electronic Connection, Software Interface, Software Component, Hydraulic/Pneumatic Connection, Hydraulic/Pneumatic Port</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Operation Incident</a:t>
                      </a: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DEDE64BB-B4C4-BAA9-486A-91A6B033BDF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3747246393"/>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dirty="0"/>
              <a:t>{#Path}</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669506695"/>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178302">
                <a:tc>
                  <a:txBody>
                    <a:bodyPr/>
                    <a:lstStyle/>
                    <a:p>
                      <a:r>
                        <a:rPr lang="en-AU" sz="1100" noProof="0" dirty="0"/>
                        <a:t>Description</a:t>
                      </a:r>
                    </a:p>
                  </a:txBody>
                  <a:tcPr/>
                </a:tc>
                <a:tc>
                  <a:txBody>
                    <a:bodyPr/>
                    <a:lstStyle/>
                    <a:p>
                      <a:r>
                        <a:rPr lang="en-AU" sz="1100" noProof="0" dirty="0"/>
                        <a:t>{</a:t>
                      </a:r>
                      <a:r>
                        <a:rPr lang="en-AU" sz="1100" noProof="0" dirty="0" err="1"/>
                        <a:t>Activity.Description</a:t>
                      </a:r>
                      <a:r>
                        <a:rPr lang="en-AU" sz="1100" noProof="0" dirty="0"/>
                        <a:t>}</a:t>
                      </a:r>
                    </a:p>
                  </a:txBody>
                  <a:tcPr/>
                </a:tc>
                <a:extLst>
                  <a:ext uri="{0D108BD9-81ED-4DB2-BD59-A6C34878D82A}">
                    <a16:rowId xmlns:a16="http://schemas.microsoft.com/office/drawing/2014/main" val="265767748"/>
                  </a:ext>
                </a:extLst>
              </a:tr>
              <a:tr h="245322">
                <a:tc>
                  <a:txBody>
                    <a:bodyPr/>
                    <a:lstStyle/>
                    <a:p>
                      <a:r>
                        <a:rPr lang="en-AU" sz="1100" noProof="0" dirty="0"/>
                        <a:t>Roles</a:t>
                      </a:r>
                    </a:p>
                  </a:txBody>
                  <a:tcPr/>
                </a:tc>
                <a:tc>
                  <a:txBody>
                    <a:bodyPr/>
                    <a:lstStyle/>
                    <a:p>
                      <a:r>
                        <a:rPr lang="en-AU" sz="1100" noProof="0" dirty="0"/>
                        <a:t>{</a:t>
                      </a:r>
                      <a:r>
                        <a:rPr lang="en-AU" sz="1100" noProof="0" dirty="0" err="1"/>
                        <a:t>Activity.IsOwnedBy.Domain</a:t>
                      </a:r>
                      <a:r>
                        <a:rPr lang="en-AU" sz="1100" noProof="0" dirty="0"/>
                        <a:t>}</a:t>
                      </a:r>
                    </a:p>
                  </a:txBody>
                  <a:tcPr/>
                </a:tc>
                <a:extLst>
                  <a:ext uri="{0D108BD9-81ED-4DB2-BD59-A6C34878D82A}">
                    <a16:rowId xmlns:a16="http://schemas.microsoft.com/office/drawing/2014/main" val="4228250567"/>
                  </a:ext>
                </a:extLst>
              </a:tr>
              <a:tr h="245322">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noProof="0" dirty="0"/>
                        <a:t>{</a:t>
                      </a:r>
                      <a:r>
                        <a:rPr lang="en-AU" sz="1100" noProof="0" dirty="0" err="1"/>
                        <a:t>Activity.IsSpecialismOf.Activity</a:t>
                      </a:r>
                      <a:r>
                        <a:rPr lang="en-AU" sz="1100" noProof="0" dirty="0"/>
                        <a:t>}</a:t>
                      </a:r>
                    </a:p>
                  </a:txBody>
                  <a:tcPr/>
                </a:tc>
                <a:extLst>
                  <a:ext uri="{0D108BD9-81ED-4DB2-BD59-A6C34878D82A}">
                    <a16:rowId xmlns:a16="http://schemas.microsoft.com/office/drawing/2014/main" val="234396257"/>
                  </a:ext>
                </a:extLst>
              </a:tr>
              <a:tr h="245322">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noProof="0" dirty="0"/>
                        <a:t>{</a:t>
                      </a:r>
                      <a:r>
                        <a:rPr lang="en-AU" sz="1100" noProof="0" dirty="0" err="1"/>
                        <a:t>Activity.IsSpecialismOf.Activity.Reverse</a:t>
                      </a:r>
                      <a:r>
                        <a:rPr lang="en-AU" sz="1100" noProof="0" dirty="0"/>
                        <a:t>}</a:t>
                      </a:r>
                    </a:p>
                  </a:txBody>
                  <a:tcPr/>
                </a:tc>
                <a:extLst>
                  <a:ext uri="{0D108BD9-81ED-4DB2-BD59-A6C34878D82A}">
                    <a16:rowId xmlns:a16="http://schemas.microsoft.com/office/drawing/2014/main" val="929043427"/>
                  </a:ext>
                </a:extLst>
              </a:tr>
              <a:tr h="245322">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noProof="0" dirty="0"/>
                        <a:t>{Activity.</a:t>
                      </a:r>
                      <a:r>
                        <a:rPr lang="en-AU" sz="1100" noProof="0" err="1"/>
                        <a:t>IsPerformedUsing</a:t>
                      </a:r>
                      <a:r>
                        <a:rPr lang="en-AU" sz="1100" noProof="0"/>
                        <a:t>.MethodOrTool;</a:t>
                      </a:r>
                      <a:r>
                        <a:rPr lang="en-AU" sz="1100" noProof="0" dirty="0" err="1"/>
                        <a:t>Delimiter</a:t>
                      </a:r>
                      <a:r>
                        <a:rPr lang="en-AU" sz="1100" noProof="0" dirty="0"/>
                        <a:t>:, }</a:t>
                      </a:r>
                    </a:p>
                  </a:txBody>
                  <a:tcPr/>
                </a:tc>
                <a:extLst>
                  <a:ext uri="{0D108BD9-81ED-4DB2-BD59-A6C34878D82A}">
                    <a16:rowId xmlns:a16="http://schemas.microsoft.com/office/drawing/2014/main" val="3723889216"/>
                  </a:ext>
                </a:extLst>
              </a:tr>
              <a:tr h="247383">
                <a:tc>
                  <a:txBody>
                    <a:bodyPr/>
                    <a:lstStyle/>
                    <a:p>
                      <a:r>
                        <a:rPr lang="en-AU" sz="1100" noProof="0" dirty="0"/>
                        <a:t>Inputs</a:t>
                      </a:r>
                    </a:p>
                  </a:txBody>
                  <a:tcPr/>
                </a:tc>
                <a:tc>
                  <a:txBody>
                    <a:bodyPr/>
                    <a:lstStyle/>
                    <a:p>
                      <a:r>
                        <a:rPr lang="en-AU" sz="1100" noProof="0" dirty="0"/>
                        <a:t>{</a:t>
                      </a:r>
                      <a:r>
                        <a:rPr lang="en-AU" sz="1100" noProof="0" dirty="0" err="1"/>
                        <a:t>Deliverable.IsDeliveredTo.Activity.Reverse;Delimiter</a:t>
                      </a:r>
                      <a:r>
                        <a:rPr lang="en-AU" sz="1100" noProof="0" dirty="0"/>
                        <a:t>:, }</a:t>
                      </a:r>
                    </a:p>
                  </a:txBody>
                  <a:tcPr/>
                </a:tc>
                <a:extLst>
                  <a:ext uri="{0D108BD9-81ED-4DB2-BD59-A6C34878D82A}">
                    <a16:rowId xmlns:a16="http://schemas.microsoft.com/office/drawing/2014/main" val="2071258178"/>
                  </a:ext>
                </a:extLst>
              </a:tr>
              <a:tr h="245322">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noProof="0" dirty="0"/>
                        <a:t>{</a:t>
                      </a:r>
                      <a:r>
                        <a:rPr lang="en-AU" sz="1100" noProof="0" dirty="0" err="1"/>
                        <a:t>Deliverable.IsDeliveredBy.Activity:Reverse;Delimiter</a:t>
                      </a:r>
                      <a:r>
                        <a:rPr lang="en-AU" sz="1100" noProof="0" dirty="0"/>
                        <a:t>:, }</a:t>
                      </a:r>
                    </a:p>
                  </a:txBody>
                  <a:tcPr/>
                </a:tc>
                <a:extLst>
                  <a:ext uri="{0D108BD9-81ED-4DB2-BD59-A6C34878D82A}">
                    <a16:rowId xmlns:a16="http://schemas.microsoft.com/office/drawing/2014/main" val="2763617196"/>
                  </a:ext>
                </a:extLst>
              </a:tr>
            </a:tbl>
          </a:graphicData>
        </a:graphic>
      </p:graphicFrame>
      <p:sp>
        <p:nvSpPr>
          <p:cNvPr id="6" name="Kreis: nicht ausgefüllt 5" descr="SunburstChart&#10;Relations:Deliverable.IsDeliveredTo.Activity.Reverse&#10;TransitiveRelations:ActivityToGenericInputDeliverable">
            <a:extLst>
              <a:ext uri="{FF2B5EF4-FFF2-40B4-BE49-F238E27FC236}">
                <a16:creationId xmlns:a16="http://schemas.microsoft.com/office/drawing/2014/main" id="{4D1E5B75-5087-4DE9-882A-176FECC90149}"/>
              </a:ext>
            </a:extLst>
          </p:cNvPr>
          <p:cNvSpPr/>
          <p:nvPr/>
        </p:nvSpPr>
        <p:spPr>
          <a:xfrm>
            <a:off x="5508104" y="962024"/>
            <a:ext cx="3420000" cy="3420000"/>
          </a:xfrm>
          <a:prstGeom prst="donut">
            <a:avLst>
              <a:gd name="adj" fmla="val 45747"/>
            </a:avLst>
          </a:prstGeom>
          <a:solidFill>
            <a:schemeClr val="bg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de-DE" sz="600" dirty="0">
              <a:solidFill>
                <a:schemeClr val="tx1"/>
              </a:solidFill>
            </a:endParaRPr>
          </a:p>
        </p:txBody>
      </p:sp>
    </p:spTree>
    <p:extLst>
      <p:ext uri="{BB962C8B-B14F-4D97-AF65-F5344CB8AC3E}">
        <p14:creationId xmlns:p14="http://schemas.microsoft.com/office/powerpoint/2010/main" val="4087723461"/>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4 Product Operation</a:t>
            </a:r>
            <a:r>
              <a:rPr lang="de-DE"/>
              <a:t> &gt; </a:t>
            </a:r>
            <a:r>
              <a:rPr lang="de-DE">
                <a:hlinkClick r:id="rId6" action="ppaction://hlinksldjump"/>
              </a:rPr>
              <a:t>4.1 Product Usage</a:t>
            </a:r>
            <a:endParaRPr lang="de-DE" dirty="0"/>
          </a:p>
        </p:txBody>
      </p:sp>
      <p:sp>
        <p:nvSpPr>
          <p:cNvPr id="3" name="Rechteck 2">
            <a:extLst>
              <a:ext uri="{FF2B5EF4-FFF2-40B4-BE49-F238E27FC236}">
                <a16:creationId xmlns:a16="http://schemas.microsoft.com/office/drawing/2014/main" id="{72BE9A81-5AE8-3FC7-888B-43C087D8D658}"/>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4.1 Product Usage</a:t>
            </a:r>
            <a:endParaRPr lang="de-DE" sz="600">
              <a:solidFill>
                <a:srgbClr val="000000"/>
              </a:solidFill>
            </a:endParaRPr>
          </a:p>
        </p:txBody>
      </p:sp>
      <p:sp>
        <p:nvSpPr>
          <p:cNvPr id="4" name="Rechteck 3">
            <a:extLst>
              <a:ext uri="{FF2B5EF4-FFF2-40B4-BE49-F238E27FC236}">
                <a16:creationId xmlns:a16="http://schemas.microsoft.com/office/drawing/2014/main" id="{0841F471-546B-F808-ED84-74D9946344D2}"/>
              </a:ext>
            </a:extLst>
          </p:cNvPr>
          <p:cNvSpPr/>
          <p:nvPr/>
        </p:nvSpPr>
        <p:spPr>
          <a:xfrm>
            <a:off x="350988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5" name="Verbinder: gewinkelt 4">
            <a:extLst>
              <a:ext uri="{FF2B5EF4-FFF2-40B4-BE49-F238E27FC236}">
                <a16:creationId xmlns:a16="http://schemas.microsoft.com/office/drawing/2014/main" id="{4F435CC3-51C3-B9EB-0B38-E761B3FD9EA3}"/>
              </a:ext>
            </a:extLst>
          </p:cNvPr>
          <p:cNvCxnSpPr>
            <a:stCxn id="4" idx="0"/>
            <a:endCxn id="3" idx="2"/>
          </p:cNvCxnSpPr>
          <p:nvPr/>
        </p:nvCxnSpPr>
        <p:spPr>
          <a:xfrm rot="5400000" flipH="1" flipV="1">
            <a:off x="3991800" y="3602735"/>
            <a:ext cx="1160400" cy="1270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ED4FABC2-26FF-A4C6-92CC-F6B7E10C83CE}"/>
              </a:ext>
            </a:extLst>
          </p:cNvPr>
          <p:cNvSpPr/>
          <p:nvPr/>
        </p:nvSpPr>
        <p:spPr>
          <a:xfrm>
            <a:off x="323528" y="1502091"/>
            <a:ext cx="2352255" cy="12765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8" name="Rechteck 7">
            <a:extLst>
              <a:ext uri="{FF2B5EF4-FFF2-40B4-BE49-F238E27FC236}">
                <a16:creationId xmlns:a16="http://schemas.microsoft.com/office/drawing/2014/main" id="{F2FD0174-D146-FF17-7C7D-21472D6014DF}"/>
              </a:ext>
            </a:extLst>
          </p:cNvPr>
          <p:cNvSpPr/>
          <p:nvPr/>
        </p:nvSpPr>
        <p:spPr>
          <a:xfrm>
            <a:off x="336294" y="1642515"/>
            <a:ext cx="2326723" cy="12765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Use Case</a:t>
            </a:r>
          </a:p>
        </p:txBody>
      </p:sp>
      <p:cxnSp>
        <p:nvCxnSpPr>
          <p:cNvPr id="9" name="Verbinder: gewinkelt 8">
            <a:extLst>
              <a:ext uri="{FF2B5EF4-FFF2-40B4-BE49-F238E27FC236}">
                <a16:creationId xmlns:a16="http://schemas.microsoft.com/office/drawing/2014/main" id="{157618D1-A08B-637C-5993-41D60B5469FE}"/>
              </a:ext>
            </a:extLst>
          </p:cNvPr>
          <p:cNvCxnSpPr>
            <a:stCxn id="8" idx="3"/>
            <a:endCxn id="3" idx="1"/>
          </p:cNvCxnSpPr>
          <p:nvPr/>
        </p:nvCxnSpPr>
        <p:spPr>
          <a:xfrm>
            <a:off x="2663017" y="1706344"/>
            <a:ext cx="732856" cy="1136169"/>
          </a:xfrm>
          <a:prstGeom prst="bentConnector3">
            <a:avLst>
              <a:gd name="adj1" fmla="val 5035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 name="Rechteck 9">
            <a:extLst>
              <a:ext uri="{FF2B5EF4-FFF2-40B4-BE49-F238E27FC236}">
                <a16:creationId xmlns:a16="http://schemas.microsoft.com/office/drawing/2014/main" id="{D6DB6711-7532-06C9-DF73-4BE3B7A7C73C}"/>
              </a:ext>
            </a:extLst>
          </p:cNvPr>
          <p:cNvSpPr/>
          <p:nvPr/>
        </p:nvSpPr>
        <p:spPr>
          <a:xfrm>
            <a:off x="336294" y="1795705"/>
            <a:ext cx="2326723" cy="12765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a:t>
            </a:r>
          </a:p>
        </p:txBody>
      </p:sp>
      <p:cxnSp>
        <p:nvCxnSpPr>
          <p:cNvPr id="11" name="Verbinder: gewinkelt 10">
            <a:extLst>
              <a:ext uri="{FF2B5EF4-FFF2-40B4-BE49-F238E27FC236}">
                <a16:creationId xmlns:a16="http://schemas.microsoft.com/office/drawing/2014/main" id="{D799CC32-EB63-B138-67F6-4D7DDC48A61C}"/>
              </a:ext>
            </a:extLst>
          </p:cNvPr>
          <p:cNvCxnSpPr>
            <a:stCxn id="10" idx="3"/>
            <a:endCxn id="3" idx="1"/>
          </p:cNvCxnSpPr>
          <p:nvPr/>
        </p:nvCxnSpPr>
        <p:spPr>
          <a:xfrm>
            <a:off x="2663017" y="1859535"/>
            <a:ext cx="732856" cy="982978"/>
          </a:xfrm>
          <a:prstGeom prst="bentConnector3">
            <a:avLst>
              <a:gd name="adj1" fmla="val 5035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2" name="Rechteck 11">
            <a:extLst>
              <a:ext uri="{FF2B5EF4-FFF2-40B4-BE49-F238E27FC236}">
                <a16:creationId xmlns:a16="http://schemas.microsoft.com/office/drawing/2014/main" id="{71E070F5-9B66-7632-E133-A4B92C747F2C}"/>
              </a:ext>
            </a:extLst>
          </p:cNvPr>
          <p:cNvSpPr/>
          <p:nvPr/>
        </p:nvSpPr>
        <p:spPr>
          <a:xfrm>
            <a:off x="323528" y="1948895"/>
            <a:ext cx="2352255" cy="12765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3" name="Rechteck 12">
            <a:extLst>
              <a:ext uri="{FF2B5EF4-FFF2-40B4-BE49-F238E27FC236}">
                <a16:creationId xmlns:a16="http://schemas.microsoft.com/office/drawing/2014/main" id="{5959A257-2386-EFE7-5DE0-61D6AD90891E}"/>
              </a:ext>
            </a:extLst>
          </p:cNvPr>
          <p:cNvSpPr/>
          <p:nvPr/>
        </p:nvSpPr>
        <p:spPr>
          <a:xfrm>
            <a:off x="336294" y="2089320"/>
            <a:ext cx="2326723" cy="12765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4" name="Rechteck 13">
            <a:extLst>
              <a:ext uri="{FF2B5EF4-FFF2-40B4-BE49-F238E27FC236}">
                <a16:creationId xmlns:a16="http://schemas.microsoft.com/office/drawing/2014/main" id="{2BC5A2D6-5CD2-E8DF-2F53-03727ED98B2D}"/>
              </a:ext>
            </a:extLst>
          </p:cNvPr>
          <p:cNvSpPr/>
          <p:nvPr/>
        </p:nvSpPr>
        <p:spPr>
          <a:xfrm>
            <a:off x="349060" y="2242510"/>
            <a:ext cx="2301191" cy="12765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5" name="Verbinder: gewinkelt 14">
            <a:extLst>
              <a:ext uri="{FF2B5EF4-FFF2-40B4-BE49-F238E27FC236}">
                <a16:creationId xmlns:a16="http://schemas.microsoft.com/office/drawing/2014/main" id="{647BC545-5D12-5806-F82F-E5A085E01FC5}"/>
              </a:ext>
            </a:extLst>
          </p:cNvPr>
          <p:cNvCxnSpPr>
            <a:stCxn id="14" idx="3"/>
            <a:endCxn id="3" idx="1"/>
          </p:cNvCxnSpPr>
          <p:nvPr/>
        </p:nvCxnSpPr>
        <p:spPr>
          <a:xfrm>
            <a:off x="2650251" y="2306340"/>
            <a:ext cx="745622" cy="536173"/>
          </a:xfrm>
          <a:prstGeom prst="bentConnector3">
            <a:avLst>
              <a:gd name="adj1" fmla="val 507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035BB80B-536D-0FDE-E12C-F4692E7135B8}"/>
              </a:ext>
            </a:extLst>
          </p:cNvPr>
          <p:cNvSpPr/>
          <p:nvPr/>
        </p:nvSpPr>
        <p:spPr>
          <a:xfrm>
            <a:off x="349060" y="2408466"/>
            <a:ext cx="2301191" cy="12765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7" name="Verbinder: gewinkelt 16">
            <a:extLst>
              <a:ext uri="{FF2B5EF4-FFF2-40B4-BE49-F238E27FC236}">
                <a16:creationId xmlns:a16="http://schemas.microsoft.com/office/drawing/2014/main" id="{95EC45A2-030A-8BBE-9806-26CA4D89A14B}"/>
              </a:ext>
            </a:extLst>
          </p:cNvPr>
          <p:cNvCxnSpPr>
            <a:stCxn id="16" idx="3"/>
            <a:endCxn id="3" idx="1"/>
          </p:cNvCxnSpPr>
          <p:nvPr/>
        </p:nvCxnSpPr>
        <p:spPr>
          <a:xfrm>
            <a:off x="2650251" y="2472296"/>
            <a:ext cx="745622" cy="370217"/>
          </a:xfrm>
          <a:prstGeom prst="bentConnector3">
            <a:avLst>
              <a:gd name="adj1" fmla="val 507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321ADED5-23D8-F11D-D383-AEBCFA602D84}"/>
              </a:ext>
            </a:extLst>
          </p:cNvPr>
          <p:cNvSpPr/>
          <p:nvPr/>
        </p:nvSpPr>
        <p:spPr>
          <a:xfrm>
            <a:off x="336294" y="2574422"/>
            <a:ext cx="2326723" cy="12765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Electric/Electronic Design</a:t>
            </a:r>
          </a:p>
        </p:txBody>
      </p:sp>
      <p:sp>
        <p:nvSpPr>
          <p:cNvPr id="19" name="Rechteck 18">
            <a:extLst>
              <a:ext uri="{FF2B5EF4-FFF2-40B4-BE49-F238E27FC236}">
                <a16:creationId xmlns:a16="http://schemas.microsoft.com/office/drawing/2014/main" id="{B9B0440C-D5AD-4E77-D6C5-35C5E4157202}"/>
              </a:ext>
            </a:extLst>
          </p:cNvPr>
          <p:cNvSpPr/>
          <p:nvPr/>
        </p:nvSpPr>
        <p:spPr>
          <a:xfrm>
            <a:off x="349060" y="2727613"/>
            <a:ext cx="2301191" cy="12765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Component</a:t>
            </a:r>
          </a:p>
        </p:txBody>
      </p:sp>
      <p:cxnSp>
        <p:nvCxnSpPr>
          <p:cNvPr id="20" name="Verbinder: gewinkelt 19">
            <a:extLst>
              <a:ext uri="{FF2B5EF4-FFF2-40B4-BE49-F238E27FC236}">
                <a16:creationId xmlns:a16="http://schemas.microsoft.com/office/drawing/2014/main" id="{497FC1E8-D23B-87EA-175E-39F80351EB0D}"/>
              </a:ext>
            </a:extLst>
          </p:cNvPr>
          <p:cNvCxnSpPr>
            <a:stCxn id="19" idx="3"/>
            <a:endCxn id="3" idx="1"/>
          </p:cNvCxnSpPr>
          <p:nvPr/>
        </p:nvCxnSpPr>
        <p:spPr>
          <a:xfrm>
            <a:off x="2650251" y="2791442"/>
            <a:ext cx="745622" cy="51071"/>
          </a:xfrm>
          <a:prstGeom prst="bentConnector3">
            <a:avLst>
              <a:gd name="adj1" fmla="val 507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DE94EAE5-2308-6D99-C744-ECDEEA8DDEC1}"/>
              </a:ext>
            </a:extLst>
          </p:cNvPr>
          <p:cNvSpPr/>
          <p:nvPr/>
        </p:nvSpPr>
        <p:spPr>
          <a:xfrm>
            <a:off x="349060" y="2893569"/>
            <a:ext cx="2301191" cy="12765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Port</a:t>
            </a:r>
          </a:p>
        </p:txBody>
      </p:sp>
      <p:cxnSp>
        <p:nvCxnSpPr>
          <p:cNvPr id="22" name="Verbinder: gewinkelt 21">
            <a:extLst>
              <a:ext uri="{FF2B5EF4-FFF2-40B4-BE49-F238E27FC236}">
                <a16:creationId xmlns:a16="http://schemas.microsoft.com/office/drawing/2014/main" id="{6C2AC29D-3F68-CE84-11AA-D96012C57BE6}"/>
              </a:ext>
            </a:extLst>
          </p:cNvPr>
          <p:cNvCxnSpPr>
            <a:stCxn id="21" idx="3"/>
            <a:endCxn id="3" idx="1"/>
          </p:cNvCxnSpPr>
          <p:nvPr/>
        </p:nvCxnSpPr>
        <p:spPr>
          <a:xfrm flipV="1">
            <a:off x="2650251" y="2842513"/>
            <a:ext cx="745622" cy="114885"/>
          </a:xfrm>
          <a:prstGeom prst="bentConnector3">
            <a:avLst>
              <a:gd name="adj1" fmla="val 507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B4909162-CBAC-1F6E-BDAE-08D581F2371B}"/>
              </a:ext>
            </a:extLst>
          </p:cNvPr>
          <p:cNvSpPr/>
          <p:nvPr/>
        </p:nvSpPr>
        <p:spPr>
          <a:xfrm>
            <a:off x="349060" y="3059525"/>
            <a:ext cx="2301191" cy="12765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Connection</a:t>
            </a:r>
          </a:p>
        </p:txBody>
      </p:sp>
      <p:cxnSp>
        <p:nvCxnSpPr>
          <p:cNvPr id="24" name="Verbinder: gewinkelt 23">
            <a:extLst>
              <a:ext uri="{FF2B5EF4-FFF2-40B4-BE49-F238E27FC236}">
                <a16:creationId xmlns:a16="http://schemas.microsoft.com/office/drawing/2014/main" id="{C8EF416B-63B0-1304-7FF1-1E9353ACABF5}"/>
              </a:ext>
            </a:extLst>
          </p:cNvPr>
          <p:cNvCxnSpPr>
            <a:stCxn id="23" idx="3"/>
            <a:endCxn id="3" idx="1"/>
          </p:cNvCxnSpPr>
          <p:nvPr/>
        </p:nvCxnSpPr>
        <p:spPr>
          <a:xfrm flipV="1">
            <a:off x="2650251" y="2842513"/>
            <a:ext cx="745622" cy="280841"/>
          </a:xfrm>
          <a:prstGeom prst="bentConnector3">
            <a:avLst>
              <a:gd name="adj1" fmla="val 507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EDAE7AB5-D87C-B607-1B23-F743B38A1198}"/>
              </a:ext>
            </a:extLst>
          </p:cNvPr>
          <p:cNvSpPr/>
          <p:nvPr/>
        </p:nvSpPr>
        <p:spPr>
          <a:xfrm>
            <a:off x="336294" y="3225481"/>
            <a:ext cx="2326723" cy="12765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Software Design</a:t>
            </a:r>
          </a:p>
        </p:txBody>
      </p:sp>
      <p:sp>
        <p:nvSpPr>
          <p:cNvPr id="26" name="Rechteck 25">
            <a:extLst>
              <a:ext uri="{FF2B5EF4-FFF2-40B4-BE49-F238E27FC236}">
                <a16:creationId xmlns:a16="http://schemas.microsoft.com/office/drawing/2014/main" id="{59806773-FF50-6883-F363-5AC0F76A544A}"/>
              </a:ext>
            </a:extLst>
          </p:cNvPr>
          <p:cNvSpPr/>
          <p:nvPr/>
        </p:nvSpPr>
        <p:spPr>
          <a:xfrm>
            <a:off x="349060" y="3378671"/>
            <a:ext cx="2301191" cy="12765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Software Interface</a:t>
            </a:r>
          </a:p>
        </p:txBody>
      </p:sp>
      <p:cxnSp>
        <p:nvCxnSpPr>
          <p:cNvPr id="27" name="Verbinder: gewinkelt 26">
            <a:extLst>
              <a:ext uri="{FF2B5EF4-FFF2-40B4-BE49-F238E27FC236}">
                <a16:creationId xmlns:a16="http://schemas.microsoft.com/office/drawing/2014/main" id="{F305AE50-1743-1C89-C0B3-A3F9B86BFB72}"/>
              </a:ext>
            </a:extLst>
          </p:cNvPr>
          <p:cNvCxnSpPr>
            <a:stCxn id="26" idx="3"/>
            <a:endCxn id="3" idx="1"/>
          </p:cNvCxnSpPr>
          <p:nvPr/>
        </p:nvCxnSpPr>
        <p:spPr>
          <a:xfrm flipV="1">
            <a:off x="2650251" y="2842513"/>
            <a:ext cx="745622" cy="599988"/>
          </a:xfrm>
          <a:prstGeom prst="bentConnector3">
            <a:avLst>
              <a:gd name="adj1" fmla="val 507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8" name="Rechteck 27">
            <a:extLst>
              <a:ext uri="{FF2B5EF4-FFF2-40B4-BE49-F238E27FC236}">
                <a16:creationId xmlns:a16="http://schemas.microsoft.com/office/drawing/2014/main" id="{EB0DA6E2-62AD-F526-FEE6-53D19AE328F5}"/>
              </a:ext>
            </a:extLst>
          </p:cNvPr>
          <p:cNvSpPr/>
          <p:nvPr/>
        </p:nvSpPr>
        <p:spPr>
          <a:xfrm>
            <a:off x="349060" y="3544627"/>
            <a:ext cx="2301191" cy="12765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Software Component</a:t>
            </a:r>
          </a:p>
        </p:txBody>
      </p:sp>
      <p:cxnSp>
        <p:nvCxnSpPr>
          <p:cNvPr id="29" name="Verbinder: gewinkelt 28">
            <a:extLst>
              <a:ext uri="{FF2B5EF4-FFF2-40B4-BE49-F238E27FC236}">
                <a16:creationId xmlns:a16="http://schemas.microsoft.com/office/drawing/2014/main" id="{078919CE-1639-9773-6DB9-761A8E1520C2}"/>
              </a:ext>
            </a:extLst>
          </p:cNvPr>
          <p:cNvCxnSpPr>
            <a:stCxn id="28" idx="3"/>
            <a:endCxn id="3" idx="1"/>
          </p:cNvCxnSpPr>
          <p:nvPr/>
        </p:nvCxnSpPr>
        <p:spPr>
          <a:xfrm flipV="1">
            <a:off x="2650251" y="2842513"/>
            <a:ext cx="745622" cy="765944"/>
          </a:xfrm>
          <a:prstGeom prst="bentConnector3">
            <a:avLst>
              <a:gd name="adj1" fmla="val 507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0" name="Rechteck 29">
            <a:extLst>
              <a:ext uri="{FF2B5EF4-FFF2-40B4-BE49-F238E27FC236}">
                <a16:creationId xmlns:a16="http://schemas.microsoft.com/office/drawing/2014/main" id="{7DE4D80A-2256-3584-F6F3-7E2E6DAA646A}"/>
              </a:ext>
            </a:extLst>
          </p:cNvPr>
          <p:cNvSpPr/>
          <p:nvPr/>
        </p:nvSpPr>
        <p:spPr>
          <a:xfrm>
            <a:off x="336294" y="3710584"/>
            <a:ext cx="2326723" cy="12765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Fluids</a:t>
            </a:r>
          </a:p>
        </p:txBody>
      </p:sp>
      <p:sp>
        <p:nvSpPr>
          <p:cNvPr id="31" name="Rechteck 30">
            <a:extLst>
              <a:ext uri="{FF2B5EF4-FFF2-40B4-BE49-F238E27FC236}">
                <a16:creationId xmlns:a16="http://schemas.microsoft.com/office/drawing/2014/main" id="{DC3F4AAC-E6A9-980B-F855-542F10917DFE}"/>
              </a:ext>
            </a:extLst>
          </p:cNvPr>
          <p:cNvSpPr/>
          <p:nvPr/>
        </p:nvSpPr>
        <p:spPr>
          <a:xfrm>
            <a:off x="349060" y="3863774"/>
            <a:ext cx="2301191" cy="12765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Hydraulic/Pneumatic Connection</a:t>
            </a:r>
          </a:p>
        </p:txBody>
      </p:sp>
      <p:cxnSp>
        <p:nvCxnSpPr>
          <p:cNvPr id="32" name="Verbinder: gewinkelt 31">
            <a:extLst>
              <a:ext uri="{FF2B5EF4-FFF2-40B4-BE49-F238E27FC236}">
                <a16:creationId xmlns:a16="http://schemas.microsoft.com/office/drawing/2014/main" id="{3BF351A5-200B-564D-0865-F01D828A3CA8}"/>
              </a:ext>
            </a:extLst>
          </p:cNvPr>
          <p:cNvCxnSpPr>
            <a:stCxn id="31" idx="3"/>
            <a:endCxn id="3" idx="1"/>
          </p:cNvCxnSpPr>
          <p:nvPr/>
        </p:nvCxnSpPr>
        <p:spPr>
          <a:xfrm flipV="1">
            <a:off x="2650251" y="2842513"/>
            <a:ext cx="745622" cy="1085090"/>
          </a:xfrm>
          <a:prstGeom prst="bentConnector3">
            <a:avLst>
              <a:gd name="adj1" fmla="val 507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449621FB-0655-958F-0E23-110A0C3E2C88}"/>
              </a:ext>
            </a:extLst>
          </p:cNvPr>
          <p:cNvSpPr/>
          <p:nvPr/>
        </p:nvSpPr>
        <p:spPr>
          <a:xfrm>
            <a:off x="349060" y="4029730"/>
            <a:ext cx="2301191" cy="12765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Hydraulic/Pneumatic Port</a:t>
            </a:r>
          </a:p>
        </p:txBody>
      </p:sp>
      <p:cxnSp>
        <p:nvCxnSpPr>
          <p:cNvPr id="34" name="Verbinder: gewinkelt 33">
            <a:extLst>
              <a:ext uri="{FF2B5EF4-FFF2-40B4-BE49-F238E27FC236}">
                <a16:creationId xmlns:a16="http://schemas.microsoft.com/office/drawing/2014/main" id="{5B66A53A-07BC-ABDF-67C4-345EE77E2692}"/>
              </a:ext>
            </a:extLst>
          </p:cNvPr>
          <p:cNvCxnSpPr>
            <a:stCxn id="33" idx="3"/>
            <a:endCxn id="3" idx="1"/>
          </p:cNvCxnSpPr>
          <p:nvPr/>
        </p:nvCxnSpPr>
        <p:spPr>
          <a:xfrm flipV="1">
            <a:off x="2650251" y="2842513"/>
            <a:ext cx="745622" cy="1251046"/>
          </a:xfrm>
          <a:prstGeom prst="bentConnector3">
            <a:avLst>
              <a:gd name="adj1" fmla="val 5071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5" name="Rechteck 34">
            <a:extLst>
              <a:ext uri="{FF2B5EF4-FFF2-40B4-BE49-F238E27FC236}">
                <a16:creationId xmlns:a16="http://schemas.microsoft.com/office/drawing/2014/main" id="{55F941A5-B27C-9751-E860-970005604411}"/>
              </a:ext>
            </a:extLst>
          </p:cNvPr>
          <p:cNvSpPr/>
          <p:nvPr/>
        </p:nvSpPr>
        <p:spPr>
          <a:xfrm>
            <a:off x="6468218" y="2662490"/>
            <a:ext cx="2352254"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Operation Incident</a:t>
            </a:r>
          </a:p>
        </p:txBody>
      </p:sp>
      <p:cxnSp>
        <p:nvCxnSpPr>
          <p:cNvPr id="36" name="Verbinder: gewinkelt 35">
            <a:extLst>
              <a:ext uri="{FF2B5EF4-FFF2-40B4-BE49-F238E27FC236}">
                <a16:creationId xmlns:a16="http://schemas.microsoft.com/office/drawing/2014/main" id="{315B9288-DE56-E3C1-BBEE-42AC14F3258D}"/>
              </a:ext>
            </a:extLst>
          </p:cNvPr>
          <p:cNvCxnSpPr>
            <a:stCxn id="3" idx="3"/>
            <a:endCxn id="35" idx="1"/>
          </p:cNvCxnSpPr>
          <p:nvPr/>
        </p:nvCxnSpPr>
        <p:spPr>
          <a:xfrm>
            <a:off x="5748127" y="2842513"/>
            <a:ext cx="720091" cy="12700"/>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2428257"/>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4 Product Operation</a:t>
            </a:r>
            <a:r>
              <a:rPr lang="de-DE"/>
              <a:t> &gt; 4.2 Maintenance &amp; Service</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2794479417"/>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335280">
                <a:tc>
                  <a:txBody>
                    <a:bodyPr/>
                    <a:lstStyle/>
                    <a:p>
                      <a:r>
                        <a:rPr lang="en-AU" sz="1100" noProof="0" dirty="0"/>
                        <a:t>Description</a:t>
                      </a:r>
                    </a:p>
                  </a:txBody>
                  <a:tcPr/>
                </a:tc>
                <a:tc>
                  <a:txBody>
                    <a:bodyPr/>
                    <a:lstStyle/>
                    <a:p>
                      <a:r>
                        <a:rPr lang="en-US" sz="1100" b="0" noProof="0"/>
                        <a:t>Includes all activities performed in order to maintain a product in operation.</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ERP Systems</a:t>
                      </a:r>
                      <a:endParaRPr lang="en-AU" sz="1100" b="0" noProof="0" dirty="0"/>
                    </a:p>
                  </a:txBody>
                  <a:tcPr/>
                </a:tc>
                <a:extLst>
                  <a:ext uri="{0D108BD9-81ED-4DB2-BD59-A6C34878D82A}">
                    <a16:rowId xmlns:a16="http://schemas.microsoft.com/office/drawing/2014/main" val="3723889216"/>
                  </a:ext>
                </a:extLst>
              </a:tr>
              <a:tr h="1005840">
                <a:tc>
                  <a:txBody>
                    <a:bodyPr/>
                    <a:lstStyle/>
                    <a:p>
                      <a:r>
                        <a:rPr lang="en-AU" sz="1100" noProof="0" dirty="0"/>
                        <a:t>Inputs</a:t>
                      </a:r>
                    </a:p>
                  </a:txBody>
                  <a:tcPr/>
                </a:tc>
                <a:tc>
                  <a:txBody>
                    <a:bodyPr/>
                    <a:lstStyle/>
                    <a:p>
                      <a:r>
                        <a:rPr lang="en-AU" sz="1100" b="0" noProof="0"/>
                        <a:t>Use Case, Function, Mechanical Component, Body, Material, Joining Element, Electric/Electronic Component, Electric/Electronic Port, Electric/Electronic Connection, Software Class, Software Interface, Software Component, Hydraulic/Pneumatic Connection, Hydraulic/Pneumatic Port, Joining Process</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BD997743-F930-E347-0D22-4E90D18718DA}"/>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499953532"/>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4 Product Operation</a:t>
            </a:r>
            <a:r>
              <a:rPr lang="de-DE"/>
              <a:t> &gt; </a:t>
            </a:r>
            <a:r>
              <a:rPr lang="de-DE">
                <a:hlinkClick r:id="rId6" action="ppaction://hlinksldjump"/>
              </a:rPr>
              <a:t>4.2 Maintenance &amp; Service</a:t>
            </a:r>
            <a:endParaRPr lang="de-DE" dirty="0"/>
          </a:p>
        </p:txBody>
      </p:sp>
      <p:sp>
        <p:nvSpPr>
          <p:cNvPr id="3" name="Rechteck 2">
            <a:extLst>
              <a:ext uri="{FF2B5EF4-FFF2-40B4-BE49-F238E27FC236}">
                <a16:creationId xmlns:a16="http://schemas.microsoft.com/office/drawing/2014/main" id="{8DFE25A9-CB50-DACE-4D28-008495EDB7C8}"/>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4.2 Maintenance &amp; Service</a:t>
            </a:r>
            <a:endParaRPr lang="de-DE" sz="600">
              <a:solidFill>
                <a:srgbClr val="000000"/>
              </a:solidFill>
            </a:endParaRPr>
          </a:p>
        </p:txBody>
      </p:sp>
      <p:sp>
        <p:nvSpPr>
          <p:cNvPr id="4" name="Rechteck 3">
            <a:extLst>
              <a:ext uri="{FF2B5EF4-FFF2-40B4-BE49-F238E27FC236}">
                <a16:creationId xmlns:a16="http://schemas.microsoft.com/office/drawing/2014/main" id="{A728C1BC-D86E-F722-2FB9-118CD90399BD}"/>
              </a:ext>
            </a:extLst>
          </p:cNvPr>
          <p:cNvSpPr/>
          <p:nvPr/>
        </p:nvSpPr>
        <p:spPr>
          <a:xfrm>
            <a:off x="350988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5" name="Verbinder: gewinkelt 4">
            <a:extLst>
              <a:ext uri="{FF2B5EF4-FFF2-40B4-BE49-F238E27FC236}">
                <a16:creationId xmlns:a16="http://schemas.microsoft.com/office/drawing/2014/main" id="{3F904047-520A-8D8A-8F49-989CD02827BA}"/>
              </a:ext>
            </a:extLst>
          </p:cNvPr>
          <p:cNvCxnSpPr>
            <a:stCxn id="4" idx="0"/>
            <a:endCxn id="3" idx="2"/>
          </p:cNvCxnSpPr>
          <p:nvPr/>
        </p:nvCxnSpPr>
        <p:spPr>
          <a:xfrm rot="5400000" flipH="1" flipV="1">
            <a:off x="3991800" y="3602735"/>
            <a:ext cx="1160400" cy="1270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21D7044E-71A1-8058-C59F-6D943D4E33FB}"/>
              </a:ext>
            </a:extLst>
          </p:cNvPr>
          <p:cNvSpPr/>
          <p:nvPr/>
        </p:nvSpPr>
        <p:spPr>
          <a:xfrm>
            <a:off x="323528" y="1502090"/>
            <a:ext cx="2352255" cy="9406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8" name="Rechteck 7">
            <a:extLst>
              <a:ext uri="{FF2B5EF4-FFF2-40B4-BE49-F238E27FC236}">
                <a16:creationId xmlns:a16="http://schemas.microsoft.com/office/drawing/2014/main" id="{60CB1C6E-195C-7178-A801-88956E3757CA}"/>
              </a:ext>
            </a:extLst>
          </p:cNvPr>
          <p:cNvSpPr/>
          <p:nvPr/>
        </p:nvSpPr>
        <p:spPr>
          <a:xfrm>
            <a:off x="332934" y="1605561"/>
            <a:ext cx="2333442"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Use Case</a:t>
            </a:r>
          </a:p>
        </p:txBody>
      </p:sp>
      <p:cxnSp>
        <p:nvCxnSpPr>
          <p:cNvPr id="9" name="Verbinder: gewinkelt 8">
            <a:extLst>
              <a:ext uri="{FF2B5EF4-FFF2-40B4-BE49-F238E27FC236}">
                <a16:creationId xmlns:a16="http://schemas.microsoft.com/office/drawing/2014/main" id="{56D7A5C2-D56F-C153-7178-0802BA6CD996}"/>
              </a:ext>
            </a:extLst>
          </p:cNvPr>
          <p:cNvCxnSpPr>
            <a:stCxn id="8" idx="3"/>
            <a:endCxn id="3" idx="1"/>
          </p:cNvCxnSpPr>
          <p:nvPr/>
        </p:nvCxnSpPr>
        <p:spPr>
          <a:xfrm>
            <a:off x="2666376" y="1652593"/>
            <a:ext cx="729497" cy="1189920"/>
          </a:xfrm>
          <a:prstGeom prst="bentConnector3">
            <a:avLst>
              <a:gd name="adj1" fmla="val 5026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 name="Rechteck 9">
            <a:extLst>
              <a:ext uri="{FF2B5EF4-FFF2-40B4-BE49-F238E27FC236}">
                <a16:creationId xmlns:a16="http://schemas.microsoft.com/office/drawing/2014/main" id="{E544E6FF-926F-D8B3-4D08-D6963E72FA71}"/>
              </a:ext>
            </a:extLst>
          </p:cNvPr>
          <p:cNvSpPr/>
          <p:nvPr/>
        </p:nvSpPr>
        <p:spPr>
          <a:xfrm>
            <a:off x="332934" y="1718438"/>
            <a:ext cx="2333442"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a:t>
            </a:r>
          </a:p>
        </p:txBody>
      </p:sp>
      <p:cxnSp>
        <p:nvCxnSpPr>
          <p:cNvPr id="11" name="Verbinder: gewinkelt 10">
            <a:extLst>
              <a:ext uri="{FF2B5EF4-FFF2-40B4-BE49-F238E27FC236}">
                <a16:creationId xmlns:a16="http://schemas.microsoft.com/office/drawing/2014/main" id="{F1F80BFC-D98C-0516-A697-4B290121E4AA}"/>
              </a:ext>
            </a:extLst>
          </p:cNvPr>
          <p:cNvCxnSpPr>
            <a:stCxn id="10" idx="3"/>
            <a:endCxn id="3" idx="1"/>
          </p:cNvCxnSpPr>
          <p:nvPr/>
        </p:nvCxnSpPr>
        <p:spPr>
          <a:xfrm>
            <a:off x="2666376" y="1765470"/>
            <a:ext cx="729497" cy="1077043"/>
          </a:xfrm>
          <a:prstGeom prst="bentConnector3">
            <a:avLst>
              <a:gd name="adj1" fmla="val 5026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2" name="Rechteck 11">
            <a:extLst>
              <a:ext uri="{FF2B5EF4-FFF2-40B4-BE49-F238E27FC236}">
                <a16:creationId xmlns:a16="http://schemas.microsoft.com/office/drawing/2014/main" id="{3B7075D0-48DC-8685-4A13-1D7B733D24DA}"/>
              </a:ext>
            </a:extLst>
          </p:cNvPr>
          <p:cNvSpPr/>
          <p:nvPr/>
        </p:nvSpPr>
        <p:spPr>
          <a:xfrm>
            <a:off x="323528" y="1831315"/>
            <a:ext cx="2352255" cy="940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3" name="Rechteck 12">
            <a:extLst>
              <a:ext uri="{FF2B5EF4-FFF2-40B4-BE49-F238E27FC236}">
                <a16:creationId xmlns:a16="http://schemas.microsoft.com/office/drawing/2014/main" id="{ADF34D04-25D2-13F7-CB16-11AAAF9C5E03}"/>
              </a:ext>
            </a:extLst>
          </p:cNvPr>
          <p:cNvSpPr/>
          <p:nvPr/>
        </p:nvSpPr>
        <p:spPr>
          <a:xfrm>
            <a:off x="332934" y="1934785"/>
            <a:ext cx="2333442" cy="940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4" name="Rechteck 13">
            <a:extLst>
              <a:ext uri="{FF2B5EF4-FFF2-40B4-BE49-F238E27FC236}">
                <a16:creationId xmlns:a16="http://schemas.microsoft.com/office/drawing/2014/main" id="{D8C89973-3B32-190C-F2F3-322ED6580FA1}"/>
              </a:ext>
            </a:extLst>
          </p:cNvPr>
          <p:cNvSpPr/>
          <p:nvPr/>
        </p:nvSpPr>
        <p:spPr>
          <a:xfrm>
            <a:off x="342341" y="2047662"/>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5" name="Verbinder: gewinkelt 14">
            <a:extLst>
              <a:ext uri="{FF2B5EF4-FFF2-40B4-BE49-F238E27FC236}">
                <a16:creationId xmlns:a16="http://schemas.microsoft.com/office/drawing/2014/main" id="{B2F8E17D-707D-B0F9-5B7B-EF7CE99670C1}"/>
              </a:ext>
            </a:extLst>
          </p:cNvPr>
          <p:cNvCxnSpPr>
            <a:stCxn id="14" idx="3"/>
            <a:endCxn id="3" idx="1"/>
          </p:cNvCxnSpPr>
          <p:nvPr/>
        </p:nvCxnSpPr>
        <p:spPr>
          <a:xfrm>
            <a:off x="2656970" y="2094694"/>
            <a:ext cx="738903" cy="747819"/>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3EDAE5DC-FBE1-F4F3-2BD3-1F5FDE200686}"/>
              </a:ext>
            </a:extLst>
          </p:cNvPr>
          <p:cNvSpPr/>
          <p:nvPr/>
        </p:nvSpPr>
        <p:spPr>
          <a:xfrm>
            <a:off x="342341" y="2169945"/>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7" name="Verbinder: gewinkelt 16">
            <a:extLst>
              <a:ext uri="{FF2B5EF4-FFF2-40B4-BE49-F238E27FC236}">
                <a16:creationId xmlns:a16="http://schemas.microsoft.com/office/drawing/2014/main" id="{17A127FF-D16D-69A6-E720-38824FF1420A}"/>
              </a:ext>
            </a:extLst>
          </p:cNvPr>
          <p:cNvCxnSpPr>
            <a:stCxn id="16" idx="3"/>
            <a:endCxn id="3" idx="1"/>
          </p:cNvCxnSpPr>
          <p:nvPr/>
        </p:nvCxnSpPr>
        <p:spPr>
          <a:xfrm>
            <a:off x="2656970" y="2216977"/>
            <a:ext cx="738903" cy="625536"/>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9DC980AA-5B03-8487-FC84-0C01B5F19E87}"/>
              </a:ext>
            </a:extLst>
          </p:cNvPr>
          <p:cNvSpPr/>
          <p:nvPr/>
        </p:nvSpPr>
        <p:spPr>
          <a:xfrm>
            <a:off x="342341" y="2292228"/>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9" name="Verbinder: gewinkelt 18">
            <a:extLst>
              <a:ext uri="{FF2B5EF4-FFF2-40B4-BE49-F238E27FC236}">
                <a16:creationId xmlns:a16="http://schemas.microsoft.com/office/drawing/2014/main" id="{F46399F4-ADCB-F71E-A2B9-00BFC3B47D68}"/>
              </a:ext>
            </a:extLst>
          </p:cNvPr>
          <p:cNvCxnSpPr>
            <a:stCxn id="18" idx="3"/>
            <a:endCxn id="3" idx="1"/>
          </p:cNvCxnSpPr>
          <p:nvPr/>
        </p:nvCxnSpPr>
        <p:spPr>
          <a:xfrm>
            <a:off x="2656970" y="2339260"/>
            <a:ext cx="738903" cy="503253"/>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4D093025-F732-8B3A-B484-21C9B6A48A8E}"/>
              </a:ext>
            </a:extLst>
          </p:cNvPr>
          <p:cNvSpPr/>
          <p:nvPr/>
        </p:nvSpPr>
        <p:spPr>
          <a:xfrm>
            <a:off x="342341" y="2414512"/>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Element</a:t>
            </a:r>
          </a:p>
        </p:txBody>
      </p:sp>
      <p:cxnSp>
        <p:nvCxnSpPr>
          <p:cNvPr id="21" name="Verbinder: gewinkelt 20">
            <a:extLst>
              <a:ext uri="{FF2B5EF4-FFF2-40B4-BE49-F238E27FC236}">
                <a16:creationId xmlns:a16="http://schemas.microsoft.com/office/drawing/2014/main" id="{8E90F297-1AD1-9CAF-0BF0-7B4969C4F21F}"/>
              </a:ext>
            </a:extLst>
          </p:cNvPr>
          <p:cNvCxnSpPr>
            <a:stCxn id="20" idx="3"/>
            <a:endCxn id="3" idx="1"/>
          </p:cNvCxnSpPr>
          <p:nvPr/>
        </p:nvCxnSpPr>
        <p:spPr>
          <a:xfrm>
            <a:off x="2656970" y="2461544"/>
            <a:ext cx="738903" cy="380969"/>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3356F72E-3915-4FED-B518-1BA582A63E0A}"/>
              </a:ext>
            </a:extLst>
          </p:cNvPr>
          <p:cNvSpPr/>
          <p:nvPr/>
        </p:nvSpPr>
        <p:spPr>
          <a:xfrm>
            <a:off x="332934" y="2536795"/>
            <a:ext cx="2333442" cy="940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Electric/Electronic Design</a:t>
            </a:r>
          </a:p>
        </p:txBody>
      </p:sp>
      <p:sp>
        <p:nvSpPr>
          <p:cNvPr id="23" name="Rechteck 22">
            <a:extLst>
              <a:ext uri="{FF2B5EF4-FFF2-40B4-BE49-F238E27FC236}">
                <a16:creationId xmlns:a16="http://schemas.microsoft.com/office/drawing/2014/main" id="{B3EE73D5-7F8B-7555-848C-8B28834FC9E2}"/>
              </a:ext>
            </a:extLst>
          </p:cNvPr>
          <p:cNvSpPr/>
          <p:nvPr/>
        </p:nvSpPr>
        <p:spPr>
          <a:xfrm>
            <a:off x="342341" y="2649672"/>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Component</a:t>
            </a:r>
          </a:p>
        </p:txBody>
      </p:sp>
      <p:cxnSp>
        <p:nvCxnSpPr>
          <p:cNvPr id="24" name="Verbinder: gewinkelt 23">
            <a:extLst>
              <a:ext uri="{FF2B5EF4-FFF2-40B4-BE49-F238E27FC236}">
                <a16:creationId xmlns:a16="http://schemas.microsoft.com/office/drawing/2014/main" id="{2A4CB6F2-F1D2-BB60-E752-C344B2E8EA39}"/>
              </a:ext>
            </a:extLst>
          </p:cNvPr>
          <p:cNvCxnSpPr>
            <a:stCxn id="23" idx="3"/>
            <a:endCxn id="3" idx="1"/>
          </p:cNvCxnSpPr>
          <p:nvPr/>
        </p:nvCxnSpPr>
        <p:spPr>
          <a:xfrm>
            <a:off x="2656970" y="2696704"/>
            <a:ext cx="738903" cy="145809"/>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F8771AE9-D5D8-AA2C-45AA-455AF58AB926}"/>
              </a:ext>
            </a:extLst>
          </p:cNvPr>
          <p:cNvSpPr/>
          <p:nvPr/>
        </p:nvSpPr>
        <p:spPr>
          <a:xfrm>
            <a:off x="342341" y="2771955"/>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Port</a:t>
            </a:r>
          </a:p>
        </p:txBody>
      </p:sp>
      <p:cxnSp>
        <p:nvCxnSpPr>
          <p:cNvPr id="26" name="Verbinder: gewinkelt 25">
            <a:extLst>
              <a:ext uri="{FF2B5EF4-FFF2-40B4-BE49-F238E27FC236}">
                <a16:creationId xmlns:a16="http://schemas.microsoft.com/office/drawing/2014/main" id="{6F3B50CC-9045-1FE2-85C7-8B1A5899261D}"/>
              </a:ext>
            </a:extLst>
          </p:cNvPr>
          <p:cNvCxnSpPr>
            <a:stCxn id="25" idx="3"/>
            <a:endCxn id="3" idx="1"/>
          </p:cNvCxnSpPr>
          <p:nvPr/>
        </p:nvCxnSpPr>
        <p:spPr>
          <a:xfrm>
            <a:off x="2656970" y="2818987"/>
            <a:ext cx="738903" cy="23526"/>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ED500F66-A162-D682-0A49-605EAD76012B}"/>
              </a:ext>
            </a:extLst>
          </p:cNvPr>
          <p:cNvSpPr/>
          <p:nvPr/>
        </p:nvSpPr>
        <p:spPr>
          <a:xfrm>
            <a:off x="342341" y="2894238"/>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Connection</a:t>
            </a:r>
          </a:p>
        </p:txBody>
      </p:sp>
      <p:cxnSp>
        <p:nvCxnSpPr>
          <p:cNvPr id="28" name="Verbinder: gewinkelt 27">
            <a:extLst>
              <a:ext uri="{FF2B5EF4-FFF2-40B4-BE49-F238E27FC236}">
                <a16:creationId xmlns:a16="http://schemas.microsoft.com/office/drawing/2014/main" id="{795CBBF2-5B90-F555-55F6-D64F5906EE17}"/>
              </a:ext>
            </a:extLst>
          </p:cNvPr>
          <p:cNvCxnSpPr>
            <a:stCxn id="27" idx="3"/>
            <a:endCxn id="3" idx="1"/>
          </p:cNvCxnSpPr>
          <p:nvPr/>
        </p:nvCxnSpPr>
        <p:spPr>
          <a:xfrm flipV="1">
            <a:off x="2656970" y="2842513"/>
            <a:ext cx="738903" cy="98757"/>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53C201CC-3C9C-6695-2DA3-92AF78505B5D}"/>
              </a:ext>
            </a:extLst>
          </p:cNvPr>
          <p:cNvSpPr/>
          <p:nvPr/>
        </p:nvSpPr>
        <p:spPr>
          <a:xfrm>
            <a:off x="332934" y="3016521"/>
            <a:ext cx="2333442" cy="940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Software Design</a:t>
            </a:r>
          </a:p>
        </p:txBody>
      </p:sp>
      <p:sp>
        <p:nvSpPr>
          <p:cNvPr id="30" name="Rechteck 29">
            <a:extLst>
              <a:ext uri="{FF2B5EF4-FFF2-40B4-BE49-F238E27FC236}">
                <a16:creationId xmlns:a16="http://schemas.microsoft.com/office/drawing/2014/main" id="{3F414E46-C0F0-F8A4-7D9A-8B07D93838EF}"/>
              </a:ext>
            </a:extLst>
          </p:cNvPr>
          <p:cNvSpPr/>
          <p:nvPr/>
        </p:nvSpPr>
        <p:spPr>
          <a:xfrm>
            <a:off x="342341" y="3129398"/>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Software Class</a:t>
            </a:r>
          </a:p>
        </p:txBody>
      </p:sp>
      <p:cxnSp>
        <p:nvCxnSpPr>
          <p:cNvPr id="31" name="Verbinder: gewinkelt 30">
            <a:extLst>
              <a:ext uri="{FF2B5EF4-FFF2-40B4-BE49-F238E27FC236}">
                <a16:creationId xmlns:a16="http://schemas.microsoft.com/office/drawing/2014/main" id="{FB930663-65C4-A5A4-9885-20A62EE05197}"/>
              </a:ext>
            </a:extLst>
          </p:cNvPr>
          <p:cNvCxnSpPr>
            <a:stCxn id="30" idx="3"/>
            <a:endCxn id="3" idx="1"/>
          </p:cNvCxnSpPr>
          <p:nvPr/>
        </p:nvCxnSpPr>
        <p:spPr>
          <a:xfrm flipV="1">
            <a:off x="2656970" y="2842513"/>
            <a:ext cx="738903" cy="333917"/>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2" name="Rechteck 31">
            <a:extLst>
              <a:ext uri="{FF2B5EF4-FFF2-40B4-BE49-F238E27FC236}">
                <a16:creationId xmlns:a16="http://schemas.microsoft.com/office/drawing/2014/main" id="{FC58FDBE-548A-E8CA-DC36-0F7F9EB19887}"/>
              </a:ext>
            </a:extLst>
          </p:cNvPr>
          <p:cNvSpPr/>
          <p:nvPr/>
        </p:nvSpPr>
        <p:spPr>
          <a:xfrm>
            <a:off x="342341" y="3251681"/>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Software Interface</a:t>
            </a:r>
          </a:p>
        </p:txBody>
      </p:sp>
      <p:cxnSp>
        <p:nvCxnSpPr>
          <p:cNvPr id="33" name="Verbinder: gewinkelt 32">
            <a:extLst>
              <a:ext uri="{FF2B5EF4-FFF2-40B4-BE49-F238E27FC236}">
                <a16:creationId xmlns:a16="http://schemas.microsoft.com/office/drawing/2014/main" id="{C39AA29C-DEA5-08F8-AD62-308D18D434B1}"/>
              </a:ext>
            </a:extLst>
          </p:cNvPr>
          <p:cNvCxnSpPr>
            <a:stCxn id="32" idx="3"/>
            <a:endCxn id="3" idx="1"/>
          </p:cNvCxnSpPr>
          <p:nvPr/>
        </p:nvCxnSpPr>
        <p:spPr>
          <a:xfrm flipV="1">
            <a:off x="2656970" y="2842513"/>
            <a:ext cx="738903" cy="456200"/>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4" name="Rechteck 33">
            <a:extLst>
              <a:ext uri="{FF2B5EF4-FFF2-40B4-BE49-F238E27FC236}">
                <a16:creationId xmlns:a16="http://schemas.microsoft.com/office/drawing/2014/main" id="{9D7FA0E5-3BB5-32CF-6AEF-86FEA918F84F}"/>
              </a:ext>
            </a:extLst>
          </p:cNvPr>
          <p:cNvSpPr/>
          <p:nvPr/>
        </p:nvSpPr>
        <p:spPr>
          <a:xfrm>
            <a:off x="342341" y="3373965"/>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Software Component</a:t>
            </a:r>
          </a:p>
        </p:txBody>
      </p:sp>
      <p:cxnSp>
        <p:nvCxnSpPr>
          <p:cNvPr id="35" name="Verbinder: gewinkelt 34">
            <a:extLst>
              <a:ext uri="{FF2B5EF4-FFF2-40B4-BE49-F238E27FC236}">
                <a16:creationId xmlns:a16="http://schemas.microsoft.com/office/drawing/2014/main" id="{8890994C-BC13-F425-4291-EA6B367DFF51}"/>
              </a:ext>
            </a:extLst>
          </p:cNvPr>
          <p:cNvCxnSpPr>
            <a:stCxn id="34" idx="3"/>
            <a:endCxn id="3" idx="1"/>
          </p:cNvCxnSpPr>
          <p:nvPr/>
        </p:nvCxnSpPr>
        <p:spPr>
          <a:xfrm flipV="1">
            <a:off x="2656970" y="2842513"/>
            <a:ext cx="738903" cy="578484"/>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6" name="Rechteck 35">
            <a:extLst>
              <a:ext uri="{FF2B5EF4-FFF2-40B4-BE49-F238E27FC236}">
                <a16:creationId xmlns:a16="http://schemas.microsoft.com/office/drawing/2014/main" id="{A8F062DA-C67D-C515-9D06-DE7D0CC527B0}"/>
              </a:ext>
            </a:extLst>
          </p:cNvPr>
          <p:cNvSpPr/>
          <p:nvPr/>
        </p:nvSpPr>
        <p:spPr>
          <a:xfrm>
            <a:off x="332934" y="3496248"/>
            <a:ext cx="2333442" cy="940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Fluids</a:t>
            </a:r>
          </a:p>
        </p:txBody>
      </p:sp>
      <p:sp>
        <p:nvSpPr>
          <p:cNvPr id="37" name="Rechteck 36">
            <a:extLst>
              <a:ext uri="{FF2B5EF4-FFF2-40B4-BE49-F238E27FC236}">
                <a16:creationId xmlns:a16="http://schemas.microsoft.com/office/drawing/2014/main" id="{5B990AEB-6A9A-F1C5-BEAB-A04783644957}"/>
              </a:ext>
            </a:extLst>
          </p:cNvPr>
          <p:cNvSpPr/>
          <p:nvPr/>
        </p:nvSpPr>
        <p:spPr>
          <a:xfrm>
            <a:off x="342341" y="3609125"/>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Hydraulic/Pneumatic Connection</a:t>
            </a:r>
          </a:p>
        </p:txBody>
      </p:sp>
      <p:cxnSp>
        <p:nvCxnSpPr>
          <p:cNvPr id="38" name="Verbinder: gewinkelt 37">
            <a:extLst>
              <a:ext uri="{FF2B5EF4-FFF2-40B4-BE49-F238E27FC236}">
                <a16:creationId xmlns:a16="http://schemas.microsoft.com/office/drawing/2014/main" id="{58333E99-BEB2-D5DA-7136-665286D97887}"/>
              </a:ext>
            </a:extLst>
          </p:cNvPr>
          <p:cNvCxnSpPr>
            <a:stCxn id="37" idx="3"/>
            <a:endCxn id="3" idx="1"/>
          </p:cNvCxnSpPr>
          <p:nvPr/>
        </p:nvCxnSpPr>
        <p:spPr>
          <a:xfrm flipV="1">
            <a:off x="2656970" y="2842513"/>
            <a:ext cx="738903" cy="813644"/>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9" name="Rechteck 38">
            <a:extLst>
              <a:ext uri="{FF2B5EF4-FFF2-40B4-BE49-F238E27FC236}">
                <a16:creationId xmlns:a16="http://schemas.microsoft.com/office/drawing/2014/main" id="{E2F4E821-7C19-87E0-ED43-C3012CF9BDB9}"/>
              </a:ext>
            </a:extLst>
          </p:cNvPr>
          <p:cNvSpPr/>
          <p:nvPr/>
        </p:nvSpPr>
        <p:spPr>
          <a:xfrm>
            <a:off x="342341" y="3731408"/>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Hydraulic/Pneumatic Port</a:t>
            </a:r>
          </a:p>
        </p:txBody>
      </p:sp>
      <p:cxnSp>
        <p:nvCxnSpPr>
          <p:cNvPr id="40" name="Verbinder: gewinkelt 39">
            <a:extLst>
              <a:ext uri="{FF2B5EF4-FFF2-40B4-BE49-F238E27FC236}">
                <a16:creationId xmlns:a16="http://schemas.microsoft.com/office/drawing/2014/main" id="{7504FE71-8982-9CF2-42DE-E10C8A79E6B6}"/>
              </a:ext>
            </a:extLst>
          </p:cNvPr>
          <p:cNvCxnSpPr>
            <a:stCxn id="39" idx="3"/>
            <a:endCxn id="3" idx="1"/>
          </p:cNvCxnSpPr>
          <p:nvPr/>
        </p:nvCxnSpPr>
        <p:spPr>
          <a:xfrm flipV="1">
            <a:off x="2656970" y="2842513"/>
            <a:ext cx="738903" cy="935927"/>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1" name="Rechteck 40">
            <a:extLst>
              <a:ext uri="{FF2B5EF4-FFF2-40B4-BE49-F238E27FC236}">
                <a16:creationId xmlns:a16="http://schemas.microsoft.com/office/drawing/2014/main" id="{DD39F59E-D2C1-0F68-BDD3-19D446F00F08}"/>
              </a:ext>
            </a:extLst>
          </p:cNvPr>
          <p:cNvSpPr/>
          <p:nvPr/>
        </p:nvSpPr>
        <p:spPr>
          <a:xfrm>
            <a:off x="323528" y="3853691"/>
            <a:ext cx="2352255" cy="940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&amp; Supply Chain</a:t>
            </a:r>
          </a:p>
        </p:txBody>
      </p:sp>
      <p:sp>
        <p:nvSpPr>
          <p:cNvPr id="42" name="Rechteck 41">
            <a:extLst>
              <a:ext uri="{FF2B5EF4-FFF2-40B4-BE49-F238E27FC236}">
                <a16:creationId xmlns:a16="http://schemas.microsoft.com/office/drawing/2014/main" id="{3CCA56DD-39F3-3FB0-A3B4-56C0281FBDC5}"/>
              </a:ext>
            </a:extLst>
          </p:cNvPr>
          <p:cNvSpPr/>
          <p:nvPr/>
        </p:nvSpPr>
        <p:spPr>
          <a:xfrm>
            <a:off x="332934" y="3957162"/>
            <a:ext cx="2333442" cy="94064"/>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Process</a:t>
            </a:r>
          </a:p>
        </p:txBody>
      </p:sp>
      <p:sp>
        <p:nvSpPr>
          <p:cNvPr id="43" name="Rechteck 42">
            <a:extLst>
              <a:ext uri="{FF2B5EF4-FFF2-40B4-BE49-F238E27FC236}">
                <a16:creationId xmlns:a16="http://schemas.microsoft.com/office/drawing/2014/main" id="{8B08A99D-A3B2-8033-C92C-30EF1B14E212}"/>
              </a:ext>
            </a:extLst>
          </p:cNvPr>
          <p:cNvSpPr/>
          <p:nvPr/>
        </p:nvSpPr>
        <p:spPr>
          <a:xfrm>
            <a:off x="342341" y="4070038"/>
            <a:ext cx="2314629" cy="9406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Process</a:t>
            </a:r>
          </a:p>
        </p:txBody>
      </p:sp>
      <p:cxnSp>
        <p:nvCxnSpPr>
          <p:cNvPr id="44" name="Verbinder: gewinkelt 43">
            <a:extLst>
              <a:ext uri="{FF2B5EF4-FFF2-40B4-BE49-F238E27FC236}">
                <a16:creationId xmlns:a16="http://schemas.microsoft.com/office/drawing/2014/main" id="{0396A6CB-5B66-2F4B-A02F-611B315DE1FC}"/>
              </a:ext>
            </a:extLst>
          </p:cNvPr>
          <p:cNvCxnSpPr>
            <a:stCxn id="43" idx="3"/>
            <a:endCxn id="3" idx="1"/>
          </p:cNvCxnSpPr>
          <p:nvPr/>
        </p:nvCxnSpPr>
        <p:spPr>
          <a:xfrm flipV="1">
            <a:off x="2656970" y="2842513"/>
            <a:ext cx="738903" cy="1274557"/>
          </a:xfrm>
          <a:prstGeom prst="bentConnector3">
            <a:avLst>
              <a:gd name="adj1" fmla="val 50526"/>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4907967"/>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4 Product Operation</a:t>
            </a:r>
            <a:r>
              <a:rPr lang="de-DE"/>
              <a:t> &gt; 4.3 Disassembly &amp; Recycling</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1497193605"/>
              </p:ext>
            </p:extLst>
          </p:nvPr>
        </p:nvGraphicFramePr>
        <p:xfrm>
          <a:off x="395536" y="962024"/>
          <a:ext cx="4968552" cy="214884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335280">
                <a:tc>
                  <a:txBody>
                    <a:bodyPr/>
                    <a:lstStyle/>
                    <a:p>
                      <a:r>
                        <a:rPr lang="en-AU" sz="1100" noProof="0" dirty="0"/>
                        <a:t>Description</a:t>
                      </a:r>
                    </a:p>
                  </a:txBody>
                  <a:tcPr/>
                </a:tc>
                <a:tc>
                  <a:txBody>
                    <a:bodyPr/>
                    <a:lstStyle/>
                    <a:p>
                      <a:r>
                        <a:rPr lang="en-US" sz="1100" b="0" noProof="0"/>
                        <a:t>Includes all end-of-life activities required to putting a product or its component to recycling.</a:t>
                      </a:r>
                      <a:endParaRPr lang="en-AU" sz="1100" b="0" noProof="0" dirty="0"/>
                    </a:p>
                  </a:txBody>
                  <a:tcPr/>
                </a:tc>
                <a:extLst>
                  <a:ext uri="{0D108BD9-81ED-4DB2-BD59-A6C34878D82A}">
                    <a16:rowId xmlns:a16="http://schemas.microsoft.com/office/drawing/2014/main" val="265767748"/>
                  </a:ext>
                </a:extLst>
              </a:tr>
              <a:tr h="167640">
                <a:tc>
                  <a:txBody>
                    <a:bodyPr/>
                    <a:lstStyle/>
                    <a:p>
                      <a:r>
                        <a:rPr lang="en-AU" sz="1100" noProof="0" dirty="0"/>
                        <a:t>Roles</a:t>
                      </a:r>
                    </a:p>
                  </a:txBody>
                  <a:tcPr/>
                </a:tc>
                <a:tc>
                  <a:txBody>
                    <a:bodyPr/>
                    <a:lstStyle/>
                    <a:p>
                      <a:endParaRPr lang="en-AU" sz="1100" b="0" noProof="0" dirty="0"/>
                    </a:p>
                  </a:txBody>
                  <a:tcPr/>
                </a:tc>
                <a:extLst>
                  <a:ext uri="{0D108BD9-81ED-4DB2-BD59-A6C34878D82A}">
                    <a16:rowId xmlns:a16="http://schemas.microsoft.com/office/drawing/2014/main" val="4228250567"/>
                  </a:ext>
                </a:extLst>
              </a:tr>
              <a:tr h="335280">
                <a:tc>
                  <a:txBody>
                    <a:bodyPr/>
                    <a:lstStyle/>
                    <a:p>
                      <a:r>
                        <a:rPr lang="en-AU" sz="11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34396257"/>
                  </a:ext>
                </a:extLst>
              </a:tr>
              <a:tr h="335280">
                <a:tc>
                  <a:txBody>
                    <a:bodyPr/>
                    <a:lstStyle/>
                    <a:p>
                      <a:r>
                        <a:rPr lang="en-AU" sz="11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929043427"/>
                  </a:ext>
                </a:extLst>
              </a:tr>
              <a:tr h="167640">
                <a:tc>
                  <a:txBody>
                    <a:bodyPr/>
                    <a:lstStyle/>
                    <a:p>
                      <a:r>
                        <a:rPr lang="en-AU" sz="11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100" b="0" noProof="0"/>
                        <a:t>ERP Systems</a:t>
                      </a:r>
                      <a:endParaRPr lang="en-AU" sz="1100" b="0" noProof="0" dirty="0"/>
                    </a:p>
                  </a:txBody>
                  <a:tcPr/>
                </a:tc>
                <a:extLst>
                  <a:ext uri="{0D108BD9-81ED-4DB2-BD59-A6C34878D82A}">
                    <a16:rowId xmlns:a16="http://schemas.microsoft.com/office/drawing/2014/main" val="3723889216"/>
                  </a:ext>
                </a:extLst>
              </a:tr>
              <a:tr h="838200">
                <a:tc>
                  <a:txBody>
                    <a:bodyPr/>
                    <a:lstStyle/>
                    <a:p>
                      <a:r>
                        <a:rPr lang="en-AU" sz="1100" noProof="0" dirty="0"/>
                        <a:t>Inputs</a:t>
                      </a:r>
                    </a:p>
                  </a:txBody>
                  <a:tcPr/>
                </a:tc>
                <a:tc>
                  <a:txBody>
                    <a:bodyPr/>
                    <a:lstStyle/>
                    <a:p>
                      <a:r>
                        <a:rPr lang="en-AU" sz="1100" b="0" noProof="0"/>
                        <a:t>Function, Mechanical Component, Body, Material, Hole, Joining Element, Painting &amp; Coating, Electric/Electronic Component, Electric/Electronic Port, Electric/Electronic Connection, Hydraulic/Pneumatic Connection, Hydraulic/Pneumatic Port, Joining Process</a:t>
                      </a:r>
                      <a:endParaRPr lang="en-AU" sz="1100" b="0" noProof="0" dirty="0"/>
                    </a:p>
                  </a:txBody>
                  <a:tcPr/>
                </a:tc>
                <a:extLst>
                  <a:ext uri="{0D108BD9-81ED-4DB2-BD59-A6C34878D82A}">
                    <a16:rowId xmlns:a16="http://schemas.microsoft.com/office/drawing/2014/main" val="2071258178"/>
                  </a:ext>
                </a:extLst>
              </a:tr>
              <a:tr h="167640">
                <a:tc>
                  <a:txBody>
                    <a:bodyPr/>
                    <a:lstStyle/>
                    <a:p>
                      <a:r>
                        <a:rPr lang="en-AU" sz="11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1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19254588-E0F2-1CB8-381E-4C2EF4DCE463}"/>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2256715142"/>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4 Product Operation</a:t>
            </a:r>
            <a:r>
              <a:rPr lang="de-DE"/>
              <a:t> &gt; </a:t>
            </a:r>
            <a:r>
              <a:rPr lang="de-DE">
                <a:hlinkClick r:id="rId6" action="ppaction://hlinksldjump"/>
              </a:rPr>
              <a:t>4.3 Disassembly &amp; Recycling</a:t>
            </a:r>
            <a:endParaRPr lang="de-DE" dirty="0"/>
          </a:p>
        </p:txBody>
      </p:sp>
      <p:sp>
        <p:nvSpPr>
          <p:cNvPr id="3" name="Rechteck 2">
            <a:extLst>
              <a:ext uri="{FF2B5EF4-FFF2-40B4-BE49-F238E27FC236}">
                <a16:creationId xmlns:a16="http://schemas.microsoft.com/office/drawing/2014/main" id="{14E41ADF-E5C4-EDA2-F899-2EF6ACB69530}"/>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4.3 Disassembly &amp; Recycling</a:t>
            </a:r>
            <a:endParaRPr lang="de-DE" sz="600">
              <a:solidFill>
                <a:srgbClr val="000000"/>
              </a:solidFill>
            </a:endParaRPr>
          </a:p>
        </p:txBody>
      </p:sp>
      <p:sp>
        <p:nvSpPr>
          <p:cNvPr id="4" name="Rechteck 3">
            <a:extLst>
              <a:ext uri="{FF2B5EF4-FFF2-40B4-BE49-F238E27FC236}">
                <a16:creationId xmlns:a16="http://schemas.microsoft.com/office/drawing/2014/main" id="{4892E899-7580-70CF-D08E-1ED56B91BDAF}"/>
              </a:ext>
            </a:extLst>
          </p:cNvPr>
          <p:cNvSpPr/>
          <p:nvPr/>
        </p:nvSpPr>
        <p:spPr>
          <a:xfrm>
            <a:off x="350988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5" name="Verbinder: gewinkelt 4">
            <a:extLst>
              <a:ext uri="{FF2B5EF4-FFF2-40B4-BE49-F238E27FC236}">
                <a16:creationId xmlns:a16="http://schemas.microsoft.com/office/drawing/2014/main" id="{ACA498A4-D0C2-651C-4CE5-43D7879C33B9}"/>
              </a:ext>
            </a:extLst>
          </p:cNvPr>
          <p:cNvCxnSpPr>
            <a:stCxn id="4" idx="0"/>
            <a:endCxn id="3" idx="2"/>
          </p:cNvCxnSpPr>
          <p:nvPr/>
        </p:nvCxnSpPr>
        <p:spPr>
          <a:xfrm rot="5400000" flipH="1" flipV="1">
            <a:off x="3991800" y="3602735"/>
            <a:ext cx="1160400" cy="1270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7A1F9373-1390-21B8-1EC2-C5449EC13463}"/>
              </a:ext>
            </a:extLst>
          </p:cNvPr>
          <p:cNvSpPr/>
          <p:nvPr/>
        </p:nvSpPr>
        <p:spPr>
          <a:xfrm>
            <a:off x="323528" y="1502090"/>
            <a:ext cx="2352255" cy="10809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8" name="Rechteck 7">
            <a:extLst>
              <a:ext uri="{FF2B5EF4-FFF2-40B4-BE49-F238E27FC236}">
                <a16:creationId xmlns:a16="http://schemas.microsoft.com/office/drawing/2014/main" id="{CFB8F2E9-F9D4-E69A-4B04-B67AAF95A966}"/>
              </a:ext>
            </a:extLst>
          </p:cNvPr>
          <p:cNvSpPr/>
          <p:nvPr/>
        </p:nvSpPr>
        <p:spPr>
          <a:xfrm>
            <a:off x="334338" y="1620998"/>
            <a:ext cx="233063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a:t>
            </a:r>
          </a:p>
        </p:txBody>
      </p:sp>
      <p:cxnSp>
        <p:nvCxnSpPr>
          <p:cNvPr id="9" name="Verbinder: gewinkelt 8">
            <a:extLst>
              <a:ext uri="{FF2B5EF4-FFF2-40B4-BE49-F238E27FC236}">
                <a16:creationId xmlns:a16="http://schemas.microsoft.com/office/drawing/2014/main" id="{6AEF9792-09AE-D447-953F-4DF4837D201A}"/>
              </a:ext>
            </a:extLst>
          </p:cNvPr>
          <p:cNvCxnSpPr>
            <a:stCxn id="8" idx="3"/>
            <a:endCxn id="3" idx="1"/>
          </p:cNvCxnSpPr>
          <p:nvPr/>
        </p:nvCxnSpPr>
        <p:spPr>
          <a:xfrm>
            <a:off x="2664973" y="1675047"/>
            <a:ext cx="730900" cy="1167466"/>
          </a:xfrm>
          <a:prstGeom prst="bentConnector3">
            <a:avLst>
              <a:gd name="adj1" fmla="val 50301"/>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 name="Rechteck 9">
            <a:extLst>
              <a:ext uri="{FF2B5EF4-FFF2-40B4-BE49-F238E27FC236}">
                <a16:creationId xmlns:a16="http://schemas.microsoft.com/office/drawing/2014/main" id="{F987D9E6-9C48-5C77-1A40-71E67122F914}"/>
              </a:ext>
            </a:extLst>
          </p:cNvPr>
          <p:cNvSpPr/>
          <p:nvPr/>
        </p:nvSpPr>
        <p:spPr>
          <a:xfrm>
            <a:off x="323528" y="1750716"/>
            <a:ext cx="2352255" cy="108097"/>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1" name="Rechteck 10">
            <a:extLst>
              <a:ext uri="{FF2B5EF4-FFF2-40B4-BE49-F238E27FC236}">
                <a16:creationId xmlns:a16="http://schemas.microsoft.com/office/drawing/2014/main" id="{327C470F-8581-C60E-C8A6-F737F5C2CBDF}"/>
              </a:ext>
            </a:extLst>
          </p:cNvPr>
          <p:cNvSpPr/>
          <p:nvPr/>
        </p:nvSpPr>
        <p:spPr>
          <a:xfrm>
            <a:off x="334338" y="1869623"/>
            <a:ext cx="2330635" cy="10809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2" name="Rechteck 11">
            <a:extLst>
              <a:ext uri="{FF2B5EF4-FFF2-40B4-BE49-F238E27FC236}">
                <a16:creationId xmlns:a16="http://schemas.microsoft.com/office/drawing/2014/main" id="{3CE5D5B4-1CED-DF89-1A84-4F26B577ECE9}"/>
              </a:ext>
            </a:extLst>
          </p:cNvPr>
          <p:cNvSpPr/>
          <p:nvPr/>
        </p:nvSpPr>
        <p:spPr>
          <a:xfrm>
            <a:off x="345148" y="1999341"/>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3" name="Verbinder: gewinkelt 12">
            <a:extLst>
              <a:ext uri="{FF2B5EF4-FFF2-40B4-BE49-F238E27FC236}">
                <a16:creationId xmlns:a16="http://schemas.microsoft.com/office/drawing/2014/main" id="{BCEC4887-B46F-0735-0590-A8D51B60FF56}"/>
              </a:ext>
            </a:extLst>
          </p:cNvPr>
          <p:cNvCxnSpPr>
            <a:stCxn id="12" idx="3"/>
            <a:endCxn id="3" idx="1"/>
          </p:cNvCxnSpPr>
          <p:nvPr/>
        </p:nvCxnSpPr>
        <p:spPr>
          <a:xfrm>
            <a:off x="2654163" y="2053390"/>
            <a:ext cx="741710" cy="789123"/>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4" name="Rechteck 13">
            <a:extLst>
              <a:ext uri="{FF2B5EF4-FFF2-40B4-BE49-F238E27FC236}">
                <a16:creationId xmlns:a16="http://schemas.microsoft.com/office/drawing/2014/main" id="{2DF37681-2F1E-072D-B834-F8901EF16D7F}"/>
              </a:ext>
            </a:extLst>
          </p:cNvPr>
          <p:cNvSpPr/>
          <p:nvPr/>
        </p:nvSpPr>
        <p:spPr>
          <a:xfrm>
            <a:off x="345148" y="2139868"/>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5" name="Verbinder: gewinkelt 14">
            <a:extLst>
              <a:ext uri="{FF2B5EF4-FFF2-40B4-BE49-F238E27FC236}">
                <a16:creationId xmlns:a16="http://schemas.microsoft.com/office/drawing/2014/main" id="{5B4E2649-9A5B-A409-5E9F-30DD9CE4AE98}"/>
              </a:ext>
            </a:extLst>
          </p:cNvPr>
          <p:cNvCxnSpPr>
            <a:stCxn id="14" idx="3"/>
            <a:endCxn id="3" idx="1"/>
          </p:cNvCxnSpPr>
          <p:nvPr/>
        </p:nvCxnSpPr>
        <p:spPr>
          <a:xfrm>
            <a:off x="2654163" y="2193917"/>
            <a:ext cx="741710" cy="648596"/>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CE112F1D-3918-E248-7625-36276A1C6C55}"/>
              </a:ext>
            </a:extLst>
          </p:cNvPr>
          <p:cNvSpPr/>
          <p:nvPr/>
        </p:nvSpPr>
        <p:spPr>
          <a:xfrm>
            <a:off x="345148" y="2280395"/>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7" name="Verbinder: gewinkelt 16">
            <a:extLst>
              <a:ext uri="{FF2B5EF4-FFF2-40B4-BE49-F238E27FC236}">
                <a16:creationId xmlns:a16="http://schemas.microsoft.com/office/drawing/2014/main" id="{8BFD3D9E-2734-70BA-A5C3-3480FD41FE19}"/>
              </a:ext>
            </a:extLst>
          </p:cNvPr>
          <p:cNvCxnSpPr>
            <a:stCxn id="16" idx="3"/>
            <a:endCxn id="3" idx="1"/>
          </p:cNvCxnSpPr>
          <p:nvPr/>
        </p:nvCxnSpPr>
        <p:spPr>
          <a:xfrm>
            <a:off x="2654163" y="2334444"/>
            <a:ext cx="741710" cy="508069"/>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09EA3DFD-0920-4B8F-281E-6F405E0A5F82}"/>
              </a:ext>
            </a:extLst>
          </p:cNvPr>
          <p:cNvSpPr/>
          <p:nvPr/>
        </p:nvSpPr>
        <p:spPr>
          <a:xfrm>
            <a:off x="345148" y="2420923"/>
            <a:ext cx="2309015" cy="108097"/>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Hole</a:t>
            </a:r>
          </a:p>
        </p:txBody>
      </p:sp>
      <p:cxnSp>
        <p:nvCxnSpPr>
          <p:cNvPr id="19" name="Verbinder: gewinkelt 18">
            <a:extLst>
              <a:ext uri="{FF2B5EF4-FFF2-40B4-BE49-F238E27FC236}">
                <a16:creationId xmlns:a16="http://schemas.microsoft.com/office/drawing/2014/main" id="{A9F1947A-524D-CDCE-6507-283FF452033F}"/>
              </a:ext>
            </a:extLst>
          </p:cNvPr>
          <p:cNvCxnSpPr>
            <a:stCxn id="18" idx="3"/>
            <a:endCxn id="3" idx="1"/>
          </p:cNvCxnSpPr>
          <p:nvPr/>
        </p:nvCxnSpPr>
        <p:spPr>
          <a:xfrm>
            <a:off x="2654163" y="2474972"/>
            <a:ext cx="741710" cy="367541"/>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84AEB9C2-7790-D8B4-243D-16B9548BFC39}"/>
              </a:ext>
            </a:extLst>
          </p:cNvPr>
          <p:cNvSpPr/>
          <p:nvPr/>
        </p:nvSpPr>
        <p:spPr>
          <a:xfrm>
            <a:off x="345148" y="2561450"/>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Element</a:t>
            </a:r>
          </a:p>
        </p:txBody>
      </p:sp>
      <p:cxnSp>
        <p:nvCxnSpPr>
          <p:cNvPr id="21" name="Verbinder: gewinkelt 20">
            <a:extLst>
              <a:ext uri="{FF2B5EF4-FFF2-40B4-BE49-F238E27FC236}">
                <a16:creationId xmlns:a16="http://schemas.microsoft.com/office/drawing/2014/main" id="{E50DB72F-8702-8448-F163-85D604772B87}"/>
              </a:ext>
            </a:extLst>
          </p:cNvPr>
          <p:cNvCxnSpPr>
            <a:stCxn id="20" idx="3"/>
            <a:endCxn id="3" idx="1"/>
          </p:cNvCxnSpPr>
          <p:nvPr/>
        </p:nvCxnSpPr>
        <p:spPr>
          <a:xfrm>
            <a:off x="2654163" y="2615499"/>
            <a:ext cx="741710" cy="227014"/>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22B1B40F-B395-561E-5CA9-1C9FD8790018}"/>
              </a:ext>
            </a:extLst>
          </p:cNvPr>
          <p:cNvSpPr/>
          <p:nvPr/>
        </p:nvSpPr>
        <p:spPr>
          <a:xfrm>
            <a:off x="345148" y="2701977"/>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Painting &amp; Coating</a:t>
            </a:r>
          </a:p>
        </p:txBody>
      </p:sp>
      <p:cxnSp>
        <p:nvCxnSpPr>
          <p:cNvPr id="23" name="Verbinder: gewinkelt 22">
            <a:extLst>
              <a:ext uri="{FF2B5EF4-FFF2-40B4-BE49-F238E27FC236}">
                <a16:creationId xmlns:a16="http://schemas.microsoft.com/office/drawing/2014/main" id="{9665BA92-A461-AB73-60D5-96AB70345236}"/>
              </a:ext>
            </a:extLst>
          </p:cNvPr>
          <p:cNvCxnSpPr>
            <a:stCxn id="22" idx="3"/>
            <a:endCxn id="3" idx="1"/>
          </p:cNvCxnSpPr>
          <p:nvPr/>
        </p:nvCxnSpPr>
        <p:spPr>
          <a:xfrm>
            <a:off x="2654163" y="2756026"/>
            <a:ext cx="741710" cy="86487"/>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95931A8B-A8B7-59BE-E162-05956228AA84}"/>
              </a:ext>
            </a:extLst>
          </p:cNvPr>
          <p:cNvSpPr/>
          <p:nvPr/>
        </p:nvSpPr>
        <p:spPr>
          <a:xfrm>
            <a:off x="334338" y="2842504"/>
            <a:ext cx="2330635" cy="10809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Electric/Electronic Design</a:t>
            </a:r>
          </a:p>
        </p:txBody>
      </p:sp>
      <p:sp>
        <p:nvSpPr>
          <p:cNvPr id="25" name="Rechteck 24">
            <a:extLst>
              <a:ext uri="{FF2B5EF4-FFF2-40B4-BE49-F238E27FC236}">
                <a16:creationId xmlns:a16="http://schemas.microsoft.com/office/drawing/2014/main" id="{A50864C9-D422-768E-A6D7-652D20D89FD3}"/>
              </a:ext>
            </a:extLst>
          </p:cNvPr>
          <p:cNvSpPr/>
          <p:nvPr/>
        </p:nvSpPr>
        <p:spPr>
          <a:xfrm>
            <a:off x="345148" y="2972222"/>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Component</a:t>
            </a:r>
          </a:p>
        </p:txBody>
      </p:sp>
      <p:cxnSp>
        <p:nvCxnSpPr>
          <p:cNvPr id="26" name="Verbinder: gewinkelt 25">
            <a:extLst>
              <a:ext uri="{FF2B5EF4-FFF2-40B4-BE49-F238E27FC236}">
                <a16:creationId xmlns:a16="http://schemas.microsoft.com/office/drawing/2014/main" id="{D86E1483-FD91-1C54-799F-FA03BE4C6F1E}"/>
              </a:ext>
            </a:extLst>
          </p:cNvPr>
          <p:cNvCxnSpPr>
            <a:stCxn id="25" idx="3"/>
            <a:endCxn id="3" idx="1"/>
          </p:cNvCxnSpPr>
          <p:nvPr/>
        </p:nvCxnSpPr>
        <p:spPr>
          <a:xfrm flipV="1">
            <a:off x="2654163" y="2842513"/>
            <a:ext cx="741710" cy="183758"/>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00A8E18A-2AB9-4170-40DD-5D2440494AFF}"/>
              </a:ext>
            </a:extLst>
          </p:cNvPr>
          <p:cNvSpPr/>
          <p:nvPr/>
        </p:nvSpPr>
        <p:spPr>
          <a:xfrm>
            <a:off x="345148" y="3112749"/>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Port</a:t>
            </a:r>
          </a:p>
        </p:txBody>
      </p:sp>
      <p:cxnSp>
        <p:nvCxnSpPr>
          <p:cNvPr id="28" name="Verbinder: gewinkelt 27">
            <a:extLst>
              <a:ext uri="{FF2B5EF4-FFF2-40B4-BE49-F238E27FC236}">
                <a16:creationId xmlns:a16="http://schemas.microsoft.com/office/drawing/2014/main" id="{53FC0562-D840-1AA7-2414-4C4970A82107}"/>
              </a:ext>
            </a:extLst>
          </p:cNvPr>
          <p:cNvCxnSpPr>
            <a:stCxn id="27" idx="3"/>
            <a:endCxn id="3" idx="1"/>
          </p:cNvCxnSpPr>
          <p:nvPr/>
        </p:nvCxnSpPr>
        <p:spPr>
          <a:xfrm flipV="1">
            <a:off x="2654163" y="2842513"/>
            <a:ext cx="741710" cy="324285"/>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C0389390-FFF6-C469-6E40-13E245A9480F}"/>
              </a:ext>
            </a:extLst>
          </p:cNvPr>
          <p:cNvSpPr/>
          <p:nvPr/>
        </p:nvSpPr>
        <p:spPr>
          <a:xfrm>
            <a:off x="345148" y="3253276"/>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Connection</a:t>
            </a:r>
          </a:p>
        </p:txBody>
      </p:sp>
      <p:cxnSp>
        <p:nvCxnSpPr>
          <p:cNvPr id="30" name="Verbinder: gewinkelt 29">
            <a:extLst>
              <a:ext uri="{FF2B5EF4-FFF2-40B4-BE49-F238E27FC236}">
                <a16:creationId xmlns:a16="http://schemas.microsoft.com/office/drawing/2014/main" id="{CF5CAA98-A407-17F9-455E-BC0EF47EB1D5}"/>
              </a:ext>
            </a:extLst>
          </p:cNvPr>
          <p:cNvCxnSpPr>
            <a:stCxn id="29" idx="3"/>
            <a:endCxn id="3" idx="1"/>
          </p:cNvCxnSpPr>
          <p:nvPr/>
        </p:nvCxnSpPr>
        <p:spPr>
          <a:xfrm flipV="1">
            <a:off x="2654163" y="2842513"/>
            <a:ext cx="741710" cy="464812"/>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C0045FE0-DC10-76AE-14B8-226190E7278D}"/>
              </a:ext>
            </a:extLst>
          </p:cNvPr>
          <p:cNvSpPr/>
          <p:nvPr/>
        </p:nvSpPr>
        <p:spPr>
          <a:xfrm>
            <a:off x="334338" y="3393804"/>
            <a:ext cx="2330635" cy="10809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Fluids</a:t>
            </a:r>
          </a:p>
        </p:txBody>
      </p:sp>
      <p:sp>
        <p:nvSpPr>
          <p:cNvPr id="32" name="Rechteck 31">
            <a:extLst>
              <a:ext uri="{FF2B5EF4-FFF2-40B4-BE49-F238E27FC236}">
                <a16:creationId xmlns:a16="http://schemas.microsoft.com/office/drawing/2014/main" id="{81CAAF8F-BBCE-88E0-B565-5BF8488C0EED}"/>
              </a:ext>
            </a:extLst>
          </p:cNvPr>
          <p:cNvSpPr/>
          <p:nvPr/>
        </p:nvSpPr>
        <p:spPr>
          <a:xfrm>
            <a:off x="345148" y="3523521"/>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Hydraulic/Pneumatic Connection</a:t>
            </a:r>
          </a:p>
        </p:txBody>
      </p:sp>
      <p:cxnSp>
        <p:nvCxnSpPr>
          <p:cNvPr id="33" name="Verbinder: gewinkelt 32">
            <a:extLst>
              <a:ext uri="{FF2B5EF4-FFF2-40B4-BE49-F238E27FC236}">
                <a16:creationId xmlns:a16="http://schemas.microsoft.com/office/drawing/2014/main" id="{5C062932-48C8-31ED-A666-33B5EDD3C3BF}"/>
              </a:ext>
            </a:extLst>
          </p:cNvPr>
          <p:cNvCxnSpPr>
            <a:stCxn id="32" idx="3"/>
            <a:endCxn id="3" idx="1"/>
          </p:cNvCxnSpPr>
          <p:nvPr/>
        </p:nvCxnSpPr>
        <p:spPr>
          <a:xfrm flipV="1">
            <a:off x="2654163" y="2842513"/>
            <a:ext cx="741710" cy="735057"/>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4" name="Rechteck 33">
            <a:extLst>
              <a:ext uri="{FF2B5EF4-FFF2-40B4-BE49-F238E27FC236}">
                <a16:creationId xmlns:a16="http://schemas.microsoft.com/office/drawing/2014/main" id="{78CA6E3B-094E-7A52-A4AB-DF4750D3E446}"/>
              </a:ext>
            </a:extLst>
          </p:cNvPr>
          <p:cNvSpPr/>
          <p:nvPr/>
        </p:nvSpPr>
        <p:spPr>
          <a:xfrm>
            <a:off x="345148" y="3664048"/>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Hydraulic/Pneumatic Port</a:t>
            </a:r>
          </a:p>
        </p:txBody>
      </p:sp>
      <p:cxnSp>
        <p:nvCxnSpPr>
          <p:cNvPr id="35" name="Verbinder: gewinkelt 34">
            <a:extLst>
              <a:ext uri="{FF2B5EF4-FFF2-40B4-BE49-F238E27FC236}">
                <a16:creationId xmlns:a16="http://schemas.microsoft.com/office/drawing/2014/main" id="{6AB8AE23-E52E-5473-F5BD-72B08F40C0E6}"/>
              </a:ext>
            </a:extLst>
          </p:cNvPr>
          <p:cNvCxnSpPr>
            <a:stCxn id="34" idx="3"/>
            <a:endCxn id="3" idx="1"/>
          </p:cNvCxnSpPr>
          <p:nvPr/>
        </p:nvCxnSpPr>
        <p:spPr>
          <a:xfrm flipV="1">
            <a:off x="2654163" y="2842513"/>
            <a:ext cx="741710" cy="875584"/>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6" name="Rechteck 35">
            <a:extLst>
              <a:ext uri="{FF2B5EF4-FFF2-40B4-BE49-F238E27FC236}">
                <a16:creationId xmlns:a16="http://schemas.microsoft.com/office/drawing/2014/main" id="{E6F10AD7-231D-1ACD-A9B1-0B7AF81B14F5}"/>
              </a:ext>
            </a:extLst>
          </p:cNvPr>
          <p:cNvSpPr/>
          <p:nvPr/>
        </p:nvSpPr>
        <p:spPr>
          <a:xfrm>
            <a:off x="323528" y="3804576"/>
            <a:ext cx="2352255" cy="10809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&amp; Supply Chain</a:t>
            </a:r>
          </a:p>
        </p:txBody>
      </p:sp>
      <p:sp>
        <p:nvSpPr>
          <p:cNvPr id="37" name="Rechteck 36">
            <a:extLst>
              <a:ext uri="{FF2B5EF4-FFF2-40B4-BE49-F238E27FC236}">
                <a16:creationId xmlns:a16="http://schemas.microsoft.com/office/drawing/2014/main" id="{B546C7F0-A5AD-A788-F9D9-4C67A6AB5FE8}"/>
              </a:ext>
            </a:extLst>
          </p:cNvPr>
          <p:cNvSpPr/>
          <p:nvPr/>
        </p:nvSpPr>
        <p:spPr>
          <a:xfrm>
            <a:off x="334338" y="3923483"/>
            <a:ext cx="2330635" cy="108098"/>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Process</a:t>
            </a:r>
          </a:p>
        </p:txBody>
      </p:sp>
      <p:sp>
        <p:nvSpPr>
          <p:cNvPr id="38" name="Rechteck 37">
            <a:extLst>
              <a:ext uri="{FF2B5EF4-FFF2-40B4-BE49-F238E27FC236}">
                <a16:creationId xmlns:a16="http://schemas.microsoft.com/office/drawing/2014/main" id="{877536C4-8A3D-19EC-5EF4-14FBE0D57F05}"/>
              </a:ext>
            </a:extLst>
          </p:cNvPr>
          <p:cNvSpPr/>
          <p:nvPr/>
        </p:nvSpPr>
        <p:spPr>
          <a:xfrm>
            <a:off x="345148" y="4053200"/>
            <a:ext cx="2309015" cy="108098"/>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Process</a:t>
            </a:r>
          </a:p>
        </p:txBody>
      </p:sp>
      <p:cxnSp>
        <p:nvCxnSpPr>
          <p:cNvPr id="39" name="Verbinder: gewinkelt 38">
            <a:extLst>
              <a:ext uri="{FF2B5EF4-FFF2-40B4-BE49-F238E27FC236}">
                <a16:creationId xmlns:a16="http://schemas.microsoft.com/office/drawing/2014/main" id="{45E794A5-8817-E117-902E-A51AC568365F}"/>
              </a:ext>
            </a:extLst>
          </p:cNvPr>
          <p:cNvCxnSpPr>
            <a:stCxn id="38" idx="3"/>
            <a:endCxn id="3" idx="1"/>
          </p:cNvCxnSpPr>
          <p:nvPr/>
        </p:nvCxnSpPr>
        <p:spPr>
          <a:xfrm flipV="1">
            <a:off x="2654163" y="2842513"/>
            <a:ext cx="741710" cy="1264736"/>
          </a:xfrm>
          <a:prstGeom prst="bentConnector3">
            <a:avLst>
              <a:gd name="adj1" fmla="val 50605"/>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1286591"/>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5 Procurement</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804658002"/>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1050" noProof="0" dirty="0"/>
                        <a:t>Description</a:t>
                      </a:r>
                    </a:p>
                  </a:txBody>
                  <a:tcPr/>
                </a:tc>
                <a:tc>
                  <a:txBody>
                    <a:bodyPr/>
                    <a:lstStyle/>
                    <a:p>
                      <a:r>
                        <a:rPr lang="en-US" sz="1050" b="0" noProof="0"/>
                        <a:t>Communication between procurement and suppliers in the bidding and iquiry phase. Supports the OMG Model-Based Aqcuisition initiative.</a:t>
                      </a:r>
                      <a:endParaRPr lang="en-AU" sz="1050" b="0" noProof="0" dirty="0"/>
                    </a:p>
                  </a:txBody>
                  <a:tcPr/>
                </a:tc>
                <a:extLst>
                  <a:ext uri="{0D108BD9-81ED-4DB2-BD59-A6C34878D82A}">
                    <a16:rowId xmlns:a16="http://schemas.microsoft.com/office/drawing/2014/main" val="265767748"/>
                  </a:ext>
                </a:extLst>
              </a:tr>
              <a:tr h="0">
                <a:tc>
                  <a:txBody>
                    <a:bodyPr/>
                    <a:lstStyle/>
                    <a:p>
                      <a:r>
                        <a:rPr lang="en-AU" sz="1050" noProof="0" dirty="0"/>
                        <a:t>Roles</a:t>
                      </a:r>
                    </a:p>
                  </a:txBody>
                  <a:tcPr/>
                </a:tc>
                <a:tc>
                  <a:txBody>
                    <a:bodyPr/>
                    <a:lstStyle/>
                    <a:p>
                      <a:endParaRPr lang="en-AU" sz="1050" b="0" noProof="0" dirty="0"/>
                    </a:p>
                  </a:txBody>
                  <a:tcPr/>
                </a:tc>
                <a:extLst>
                  <a:ext uri="{0D108BD9-81ED-4DB2-BD59-A6C34878D82A}">
                    <a16:rowId xmlns:a16="http://schemas.microsoft.com/office/drawing/2014/main" val="4228250567"/>
                  </a:ext>
                </a:extLst>
              </a:tr>
              <a:tr h="0">
                <a:tc>
                  <a:txBody>
                    <a:bodyPr/>
                    <a:lstStyle/>
                    <a:p>
                      <a:r>
                        <a:rPr lang="en-AU" sz="105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50" b="0" noProof="0" dirty="0"/>
                    </a:p>
                  </a:txBody>
                  <a:tcPr/>
                </a:tc>
                <a:extLst>
                  <a:ext uri="{0D108BD9-81ED-4DB2-BD59-A6C34878D82A}">
                    <a16:rowId xmlns:a16="http://schemas.microsoft.com/office/drawing/2014/main" val="234396257"/>
                  </a:ext>
                </a:extLst>
              </a:tr>
              <a:tr h="0">
                <a:tc>
                  <a:txBody>
                    <a:bodyPr/>
                    <a:lstStyle/>
                    <a:p>
                      <a:r>
                        <a:rPr lang="en-AU" sz="105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50" b="0" noProof="0" dirty="0"/>
                    </a:p>
                  </a:txBody>
                  <a:tcPr/>
                </a:tc>
                <a:extLst>
                  <a:ext uri="{0D108BD9-81ED-4DB2-BD59-A6C34878D82A}">
                    <a16:rowId xmlns:a16="http://schemas.microsoft.com/office/drawing/2014/main" val="929043427"/>
                  </a:ext>
                </a:extLst>
              </a:tr>
              <a:tr h="0">
                <a:tc>
                  <a:txBody>
                    <a:bodyPr/>
                    <a:lstStyle/>
                    <a:p>
                      <a:r>
                        <a:rPr lang="en-AU" sz="105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AU" sz="1050" b="0" noProof="0"/>
                        <a:t>Enterprise Product Costing Systems, ERP Systems, Publishing &amp; Visual Collaboration</a:t>
                      </a:r>
                      <a:endParaRPr lang="en-AU" sz="1050" b="0" noProof="0" dirty="0"/>
                    </a:p>
                  </a:txBody>
                  <a:tcPr/>
                </a:tc>
                <a:extLst>
                  <a:ext uri="{0D108BD9-81ED-4DB2-BD59-A6C34878D82A}">
                    <a16:rowId xmlns:a16="http://schemas.microsoft.com/office/drawing/2014/main" val="3723889216"/>
                  </a:ext>
                </a:extLst>
              </a:tr>
              <a:tr h="0">
                <a:tc>
                  <a:txBody>
                    <a:bodyPr/>
                    <a:lstStyle/>
                    <a:p>
                      <a:r>
                        <a:rPr lang="en-AU" sz="1050" noProof="0" dirty="0"/>
                        <a:t>Inputs</a:t>
                      </a:r>
                    </a:p>
                  </a:txBody>
                  <a:tcPr/>
                </a:tc>
                <a:tc>
                  <a:txBody>
                    <a:bodyPr/>
                    <a:lstStyle/>
                    <a:p>
                      <a:r>
                        <a:rPr lang="en-AU" sz="1050" b="0" noProof="0"/>
                        <a:t>Mechanical Component, Body, Material, Datum, Geometric Tolerance, Dimensional Size, Surface Texture, Hole, Gearing, Joining Element, Painting &amp; Coating, Marking &amp; Labeling, Heat Treatment, Cleanliness, Bending Specification, Electric/Electronic Component, Electric/Electronic Port, Electric/Electronic Connection, Joining Process</a:t>
                      </a:r>
                      <a:endParaRPr lang="en-AU" sz="1050" b="0" noProof="0" dirty="0"/>
                    </a:p>
                  </a:txBody>
                  <a:tcPr/>
                </a:tc>
                <a:extLst>
                  <a:ext uri="{0D108BD9-81ED-4DB2-BD59-A6C34878D82A}">
                    <a16:rowId xmlns:a16="http://schemas.microsoft.com/office/drawing/2014/main" val="2071258178"/>
                  </a:ext>
                </a:extLst>
              </a:tr>
              <a:tr h="0">
                <a:tc>
                  <a:txBody>
                    <a:bodyPr/>
                    <a:lstStyle/>
                    <a:p>
                      <a:r>
                        <a:rPr lang="en-AU" sz="105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5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369753D6-8BFA-D917-693C-286B18635A62}"/>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761001975"/>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5 Procurement</a:t>
            </a:r>
            <a:endParaRPr lang="de-DE" dirty="0"/>
          </a:p>
        </p:txBody>
      </p:sp>
      <p:sp>
        <p:nvSpPr>
          <p:cNvPr id="3" name="Rechteck 2">
            <a:extLst>
              <a:ext uri="{FF2B5EF4-FFF2-40B4-BE49-F238E27FC236}">
                <a16:creationId xmlns:a16="http://schemas.microsoft.com/office/drawing/2014/main" id="{F65022C8-C700-D2AE-1981-776A29B5D4DF}"/>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5" action="ppaction://hlinksldjump"/>
              </a:rPr>
              <a:t>5 Procurement</a:t>
            </a:r>
            <a:endParaRPr lang="de-DE" sz="600">
              <a:solidFill>
                <a:srgbClr val="000000"/>
              </a:solidFill>
            </a:endParaRPr>
          </a:p>
        </p:txBody>
      </p:sp>
      <p:sp>
        <p:nvSpPr>
          <p:cNvPr id="4" name="Rechteck 3">
            <a:extLst>
              <a:ext uri="{FF2B5EF4-FFF2-40B4-BE49-F238E27FC236}">
                <a16:creationId xmlns:a16="http://schemas.microsoft.com/office/drawing/2014/main" id="{639ECB37-A0DA-BB50-7180-2C5EEBF635A2}"/>
              </a:ext>
            </a:extLst>
          </p:cNvPr>
          <p:cNvSpPr/>
          <p:nvPr/>
        </p:nvSpPr>
        <p:spPr>
          <a:xfrm>
            <a:off x="1173222" y="4182935"/>
            <a:ext cx="2124236"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Enterprise Product Costing Systems</a:t>
            </a:r>
          </a:p>
        </p:txBody>
      </p:sp>
      <p:cxnSp>
        <p:nvCxnSpPr>
          <p:cNvPr id="5" name="Verbinder: gewinkelt 4">
            <a:extLst>
              <a:ext uri="{FF2B5EF4-FFF2-40B4-BE49-F238E27FC236}">
                <a16:creationId xmlns:a16="http://schemas.microsoft.com/office/drawing/2014/main" id="{BEAD29E7-F525-FE64-BC2B-462FAFEBB346}"/>
              </a:ext>
            </a:extLst>
          </p:cNvPr>
          <p:cNvCxnSpPr>
            <a:stCxn id="4" idx="0"/>
            <a:endCxn id="3" idx="2"/>
          </p:cNvCxnSpPr>
          <p:nvPr/>
        </p:nvCxnSpPr>
        <p:spPr>
          <a:xfrm rot="5400000" flipH="1" flipV="1">
            <a:off x="2823470" y="2434405"/>
            <a:ext cx="1160400" cy="2336660"/>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D2EFD16E-9263-751A-7107-3AA8ABFB2D15}"/>
              </a:ext>
            </a:extLst>
          </p:cNvPr>
          <p:cNvSpPr/>
          <p:nvPr/>
        </p:nvSpPr>
        <p:spPr>
          <a:xfrm>
            <a:off x="3351464"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ERP Systems</a:t>
            </a:r>
          </a:p>
        </p:txBody>
      </p:sp>
      <p:cxnSp>
        <p:nvCxnSpPr>
          <p:cNvPr id="8" name="Verbinder: gewinkelt 7">
            <a:extLst>
              <a:ext uri="{FF2B5EF4-FFF2-40B4-BE49-F238E27FC236}">
                <a16:creationId xmlns:a16="http://schemas.microsoft.com/office/drawing/2014/main" id="{27DADFC8-6B65-06F7-B682-9288AE915453}"/>
              </a:ext>
            </a:extLst>
          </p:cNvPr>
          <p:cNvCxnSpPr>
            <a:stCxn id="7" idx="0"/>
            <a:endCxn id="3" idx="2"/>
          </p:cNvCxnSpPr>
          <p:nvPr/>
        </p:nvCxnSpPr>
        <p:spPr>
          <a:xfrm rot="5400000" flipH="1" flipV="1">
            <a:off x="3912591" y="3523527"/>
            <a:ext cx="1160400" cy="158417"/>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6410AD02-A2B4-0EF3-A37C-3475DDE31A7A}"/>
              </a:ext>
            </a:extLst>
          </p:cNvPr>
          <p:cNvSpPr/>
          <p:nvPr/>
        </p:nvSpPr>
        <p:spPr>
          <a:xfrm>
            <a:off x="5529707" y="4182935"/>
            <a:ext cx="2124237" cy="540067"/>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algn="ctr"/>
            <a:r>
              <a:rPr lang="de-DE" sz="600">
                <a:solidFill>
                  <a:srgbClr val="000000"/>
                </a:solidFill>
              </a:rPr>
              <a:t>Publishing &amp; Visual Collaboration</a:t>
            </a:r>
          </a:p>
        </p:txBody>
      </p:sp>
      <p:cxnSp>
        <p:nvCxnSpPr>
          <p:cNvPr id="10" name="Verbinder: gewinkelt 9">
            <a:extLst>
              <a:ext uri="{FF2B5EF4-FFF2-40B4-BE49-F238E27FC236}">
                <a16:creationId xmlns:a16="http://schemas.microsoft.com/office/drawing/2014/main" id="{2D91B30D-F4A5-89C4-36E6-414B3DC95605}"/>
              </a:ext>
            </a:extLst>
          </p:cNvPr>
          <p:cNvCxnSpPr>
            <a:stCxn id="9" idx="0"/>
            <a:endCxn id="3" idx="2"/>
          </p:cNvCxnSpPr>
          <p:nvPr/>
        </p:nvCxnSpPr>
        <p:spPr>
          <a:xfrm rot="16200000" flipV="1">
            <a:off x="5001713" y="2592822"/>
            <a:ext cx="1160400" cy="2019826"/>
          </a:xfrm>
          <a:prstGeom prst="bentConnector3">
            <a:avLst>
              <a:gd name="adj1" fmla="val 5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075EEE23-3229-CA47-F32C-0A9FAFA1938A}"/>
              </a:ext>
            </a:extLst>
          </p:cNvPr>
          <p:cNvSpPr/>
          <p:nvPr/>
        </p:nvSpPr>
        <p:spPr>
          <a:xfrm>
            <a:off x="323528" y="1502090"/>
            <a:ext cx="2352255" cy="8818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2" name="Rechteck 11">
            <a:extLst>
              <a:ext uri="{FF2B5EF4-FFF2-40B4-BE49-F238E27FC236}">
                <a16:creationId xmlns:a16="http://schemas.microsoft.com/office/drawing/2014/main" id="{B49E3082-6EE3-0406-AD26-61532227362E}"/>
              </a:ext>
            </a:extLst>
          </p:cNvPr>
          <p:cNvSpPr/>
          <p:nvPr/>
        </p:nvSpPr>
        <p:spPr>
          <a:xfrm>
            <a:off x="332347" y="1599094"/>
            <a:ext cx="2334617" cy="8818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Mechanical Design</a:t>
            </a:r>
          </a:p>
        </p:txBody>
      </p:sp>
      <p:sp>
        <p:nvSpPr>
          <p:cNvPr id="13" name="Rechteck 12">
            <a:extLst>
              <a:ext uri="{FF2B5EF4-FFF2-40B4-BE49-F238E27FC236}">
                <a16:creationId xmlns:a16="http://schemas.microsoft.com/office/drawing/2014/main" id="{3D5FDC21-02EF-4DB7-C035-552CEB6113C9}"/>
              </a:ext>
            </a:extLst>
          </p:cNvPr>
          <p:cNvSpPr/>
          <p:nvPr/>
        </p:nvSpPr>
        <p:spPr>
          <a:xfrm>
            <a:off x="341165" y="1704916"/>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Mechanical Component</a:t>
            </a:r>
          </a:p>
        </p:txBody>
      </p:sp>
      <p:cxnSp>
        <p:nvCxnSpPr>
          <p:cNvPr id="14" name="Verbinder: gewinkelt 13">
            <a:extLst>
              <a:ext uri="{FF2B5EF4-FFF2-40B4-BE49-F238E27FC236}">
                <a16:creationId xmlns:a16="http://schemas.microsoft.com/office/drawing/2014/main" id="{962389CE-F287-2E04-8FDF-119F022DA1DC}"/>
              </a:ext>
            </a:extLst>
          </p:cNvPr>
          <p:cNvCxnSpPr>
            <a:stCxn id="13" idx="3"/>
            <a:endCxn id="3" idx="1"/>
          </p:cNvCxnSpPr>
          <p:nvPr/>
        </p:nvCxnSpPr>
        <p:spPr>
          <a:xfrm>
            <a:off x="2658146" y="1749009"/>
            <a:ext cx="737727" cy="1093504"/>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5" name="Rechteck 14">
            <a:extLst>
              <a:ext uri="{FF2B5EF4-FFF2-40B4-BE49-F238E27FC236}">
                <a16:creationId xmlns:a16="http://schemas.microsoft.com/office/drawing/2014/main" id="{F23780C3-A335-66E0-0689-E9E7C77CA97F}"/>
              </a:ext>
            </a:extLst>
          </p:cNvPr>
          <p:cNvSpPr/>
          <p:nvPr/>
        </p:nvSpPr>
        <p:spPr>
          <a:xfrm>
            <a:off x="341165" y="1819556"/>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Body</a:t>
            </a:r>
          </a:p>
        </p:txBody>
      </p:sp>
      <p:cxnSp>
        <p:nvCxnSpPr>
          <p:cNvPr id="16" name="Verbinder: gewinkelt 15">
            <a:extLst>
              <a:ext uri="{FF2B5EF4-FFF2-40B4-BE49-F238E27FC236}">
                <a16:creationId xmlns:a16="http://schemas.microsoft.com/office/drawing/2014/main" id="{37D575AE-A134-B7E6-92FB-FFC28416AAE3}"/>
              </a:ext>
            </a:extLst>
          </p:cNvPr>
          <p:cNvCxnSpPr>
            <a:stCxn id="15" idx="3"/>
            <a:endCxn id="3" idx="1"/>
          </p:cNvCxnSpPr>
          <p:nvPr/>
        </p:nvCxnSpPr>
        <p:spPr>
          <a:xfrm>
            <a:off x="2658146" y="1863649"/>
            <a:ext cx="737727" cy="978864"/>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7" name="Rechteck 16">
            <a:extLst>
              <a:ext uri="{FF2B5EF4-FFF2-40B4-BE49-F238E27FC236}">
                <a16:creationId xmlns:a16="http://schemas.microsoft.com/office/drawing/2014/main" id="{4A9FF6D6-80D4-3D0E-A088-FA1E5CB27F23}"/>
              </a:ext>
            </a:extLst>
          </p:cNvPr>
          <p:cNvSpPr/>
          <p:nvPr/>
        </p:nvSpPr>
        <p:spPr>
          <a:xfrm>
            <a:off x="341165" y="1934196"/>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Material</a:t>
            </a:r>
          </a:p>
        </p:txBody>
      </p:sp>
      <p:cxnSp>
        <p:nvCxnSpPr>
          <p:cNvPr id="18" name="Verbinder: gewinkelt 17">
            <a:extLst>
              <a:ext uri="{FF2B5EF4-FFF2-40B4-BE49-F238E27FC236}">
                <a16:creationId xmlns:a16="http://schemas.microsoft.com/office/drawing/2014/main" id="{D07B1E6D-E002-BABE-77B4-76370009F714}"/>
              </a:ext>
            </a:extLst>
          </p:cNvPr>
          <p:cNvCxnSpPr>
            <a:stCxn id="17" idx="3"/>
            <a:endCxn id="3" idx="1"/>
          </p:cNvCxnSpPr>
          <p:nvPr/>
        </p:nvCxnSpPr>
        <p:spPr>
          <a:xfrm>
            <a:off x="2658146" y="1978289"/>
            <a:ext cx="737727" cy="864224"/>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9" name="Rechteck 18">
            <a:extLst>
              <a:ext uri="{FF2B5EF4-FFF2-40B4-BE49-F238E27FC236}">
                <a16:creationId xmlns:a16="http://schemas.microsoft.com/office/drawing/2014/main" id="{6A173B96-B261-B170-EE31-59FB43EF242B}"/>
              </a:ext>
            </a:extLst>
          </p:cNvPr>
          <p:cNvSpPr/>
          <p:nvPr/>
        </p:nvSpPr>
        <p:spPr>
          <a:xfrm>
            <a:off x="341165" y="2048837"/>
            <a:ext cx="2316981" cy="88184"/>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Datum</a:t>
            </a:r>
          </a:p>
        </p:txBody>
      </p:sp>
      <p:cxnSp>
        <p:nvCxnSpPr>
          <p:cNvPr id="20" name="Verbinder: gewinkelt 19">
            <a:extLst>
              <a:ext uri="{FF2B5EF4-FFF2-40B4-BE49-F238E27FC236}">
                <a16:creationId xmlns:a16="http://schemas.microsoft.com/office/drawing/2014/main" id="{B1E15BD8-C52B-03CA-8602-D22EF2DB8340}"/>
              </a:ext>
            </a:extLst>
          </p:cNvPr>
          <p:cNvCxnSpPr>
            <a:stCxn id="19" idx="3"/>
            <a:endCxn id="3" idx="1"/>
          </p:cNvCxnSpPr>
          <p:nvPr/>
        </p:nvCxnSpPr>
        <p:spPr>
          <a:xfrm>
            <a:off x="2658146" y="2092929"/>
            <a:ext cx="737727" cy="749584"/>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19EAFAD9-769A-C5D8-3E34-9E3405E19993}"/>
              </a:ext>
            </a:extLst>
          </p:cNvPr>
          <p:cNvSpPr/>
          <p:nvPr/>
        </p:nvSpPr>
        <p:spPr>
          <a:xfrm>
            <a:off x="341165" y="2163477"/>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Geometric Tolerance</a:t>
            </a:r>
          </a:p>
        </p:txBody>
      </p:sp>
      <p:cxnSp>
        <p:nvCxnSpPr>
          <p:cNvPr id="22" name="Verbinder: gewinkelt 21">
            <a:extLst>
              <a:ext uri="{FF2B5EF4-FFF2-40B4-BE49-F238E27FC236}">
                <a16:creationId xmlns:a16="http://schemas.microsoft.com/office/drawing/2014/main" id="{78807B68-2FEC-D117-CED1-DECB9A460375}"/>
              </a:ext>
            </a:extLst>
          </p:cNvPr>
          <p:cNvCxnSpPr>
            <a:stCxn id="21" idx="3"/>
            <a:endCxn id="3" idx="1"/>
          </p:cNvCxnSpPr>
          <p:nvPr/>
        </p:nvCxnSpPr>
        <p:spPr>
          <a:xfrm>
            <a:off x="2658146" y="2207570"/>
            <a:ext cx="737727" cy="634943"/>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3" name="Rechteck 22">
            <a:extLst>
              <a:ext uri="{FF2B5EF4-FFF2-40B4-BE49-F238E27FC236}">
                <a16:creationId xmlns:a16="http://schemas.microsoft.com/office/drawing/2014/main" id="{D7DE075C-10D6-E40A-69AF-4886AF49E85A}"/>
              </a:ext>
            </a:extLst>
          </p:cNvPr>
          <p:cNvSpPr/>
          <p:nvPr/>
        </p:nvSpPr>
        <p:spPr>
          <a:xfrm>
            <a:off x="341165" y="2278117"/>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Dimensional Size</a:t>
            </a:r>
          </a:p>
        </p:txBody>
      </p:sp>
      <p:cxnSp>
        <p:nvCxnSpPr>
          <p:cNvPr id="24" name="Verbinder: gewinkelt 23">
            <a:extLst>
              <a:ext uri="{FF2B5EF4-FFF2-40B4-BE49-F238E27FC236}">
                <a16:creationId xmlns:a16="http://schemas.microsoft.com/office/drawing/2014/main" id="{1EEE2FB7-6D40-4819-8E12-75922367989F}"/>
              </a:ext>
            </a:extLst>
          </p:cNvPr>
          <p:cNvCxnSpPr>
            <a:stCxn id="23" idx="3"/>
            <a:endCxn id="3" idx="1"/>
          </p:cNvCxnSpPr>
          <p:nvPr/>
        </p:nvCxnSpPr>
        <p:spPr>
          <a:xfrm>
            <a:off x="2658146" y="2322210"/>
            <a:ext cx="737727" cy="520303"/>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EFD9C2DF-A865-B9EB-2CC0-CF7BD6A25114}"/>
              </a:ext>
            </a:extLst>
          </p:cNvPr>
          <p:cNvSpPr/>
          <p:nvPr/>
        </p:nvSpPr>
        <p:spPr>
          <a:xfrm>
            <a:off x="341165" y="2392757"/>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Surface Texture</a:t>
            </a:r>
          </a:p>
        </p:txBody>
      </p:sp>
      <p:cxnSp>
        <p:nvCxnSpPr>
          <p:cNvPr id="26" name="Verbinder: gewinkelt 25">
            <a:extLst>
              <a:ext uri="{FF2B5EF4-FFF2-40B4-BE49-F238E27FC236}">
                <a16:creationId xmlns:a16="http://schemas.microsoft.com/office/drawing/2014/main" id="{E057F506-0426-419D-B56E-52015AA9073F}"/>
              </a:ext>
            </a:extLst>
          </p:cNvPr>
          <p:cNvCxnSpPr>
            <a:stCxn id="25" idx="3"/>
            <a:endCxn id="3" idx="1"/>
          </p:cNvCxnSpPr>
          <p:nvPr/>
        </p:nvCxnSpPr>
        <p:spPr>
          <a:xfrm>
            <a:off x="2658146" y="2436850"/>
            <a:ext cx="737727" cy="405663"/>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AE7D88C7-7B27-F7C4-875D-249EFE768600}"/>
              </a:ext>
            </a:extLst>
          </p:cNvPr>
          <p:cNvSpPr/>
          <p:nvPr/>
        </p:nvSpPr>
        <p:spPr>
          <a:xfrm>
            <a:off x="341165" y="2507398"/>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Hole</a:t>
            </a:r>
          </a:p>
        </p:txBody>
      </p:sp>
      <p:cxnSp>
        <p:nvCxnSpPr>
          <p:cNvPr id="28" name="Verbinder: gewinkelt 27">
            <a:extLst>
              <a:ext uri="{FF2B5EF4-FFF2-40B4-BE49-F238E27FC236}">
                <a16:creationId xmlns:a16="http://schemas.microsoft.com/office/drawing/2014/main" id="{D1CE4AAA-4801-83BE-4119-8F199FFA47BA}"/>
              </a:ext>
            </a:extLst>
          </p:cNvPr>
          <p:cNvCxnSpPr>
            <a:stCxn id="27" idx="3"/>
            <a:endCxn id="3" idx="1"/>
          </p:cNvCxnSpPr>
          <p:nvPr/>
        </p:nvCxnSpPr>
        <p:spPr>
          <a:xfrm>
            <a:off x="2658146" y="2551491"/>
            <a:ext cx="737727" cy="291022"/>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EC5B6A86-D1B5-C3A2-E148-82D6F849884A}"/>
              </a:ext>
            </a:extLst>
          </p:cNvPr>
          <p:cNvSpPr/>
          <p:nvPr/>
        </p:nvSpPr>
        <p:spPr>
          <a:xfrm>
            <a:off x="341165" y="2622038"/>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Gearing</a:t>
            </a:r>
          </a:p>
        </p:txBody>
      </p:sp>
      <p:cxnSp>
        <p:nvCxnSpPr>
          <p:cNvPr id="30" name="Verbinder: gewinkelt 29">
            <a:extLst>
              <a:ext uri="{FF2B5EF4-FFF2-40B4-BE49-F238E27FC236}">
                <a16:creationId xmlns:a16="http://schemas.microsoft.com/office/drawing/2014/main" id="{A1082FA3-C3CE-FA81-A588-3083E1ACCAAA}"/>
              </a:ext>
            </a:extLst>
          </p:cNvPr>
          <p:cNvCxnSpPr>
            <a:stCxn id="29" idx="3"/>
            <a:endCxn id="3" idx="1"/>
          </p:cNvCxnSpPr>
          <p:nvPr/>
        </p:nvCxnSpPr>
        <p:spPr>
          <a:xfrm>
            <a:off x="2658146" y="2666131"/>
            <a:ext cx="737727" cy="176382"/>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788280C6-3306-4E80-AA8C-34306EF25907}"/>
              </a:ext>
            </a:extLst>
          </p:cNvPr>
          <p:cNvSpPr/>
          <p:nvPr/>
        </p:nvSpPr>
        <p:spPr>
          <a:xfrm>
            <a:off x="341165" y="2736678"/>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Element</a:t>
            </a:r>
          </a:p>
        </p:txBody>
      </p:sp>
      <p:cxnSp>
        <p:nvCxnSpPr>
          <p:cNvPr id="32" name="Verbinder: gewinkelt 31">
            <a:extLst>
              <a:ext uri="{FF2B5EF4-FFF2-40B4-BE49-F238E27FC236}">
                <a16:creationId xmlns:a16="http://schemas.microsoft.com/office/drawing/2014/main" id="{16350AB5-9D2F-0E8A-7F1C-BAEBB43FF752}"/>
              </a:ext>
            </a:extLst>
          </p:cNvPr>
          <p:cNvCxnSpPr>
            <a:stCxn id="31" idx="3"/>
            <a:endCxn id="3" idx="1"/>
          </p:cNvCxnSpPr>
          <p:nvPr/>
        </p:nvCxnSpPr>
        <p:spPr>
          <a:xfrm>
            <a:off x="2658146" y="2780771"/>
            <a:ext cx="737727" cy="61742"/>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48984BB8-C8D2-1891-E87E-35B026696140}"/>
              </a:ext>
            </a:extLst>
          </p:cNvPr>
          <p:cNvSpPr/>
          <p:nvPr/>
        </p:nvSpPr>
        <p:spPr>
          <a:xfrm>
            <a:off x="341165" y="2851319"/>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Painting &amp; Coating</a:t>
            </a:r>
          </a:p>
        </p:txBody>
      </p:sp>
      <p:cxnSp>
        <p:nvCxnSpPr>
          <p:cNvPr id="34" name="Verbinder: gewinkelt 33">
            <a:extLst>
              <a:ext uri="{FF2B5EF4-FFF2-40B4-BE49-F238E27FC236}">
                <a16:creationId xmlns:a16="http://schemas.microsoft.com/office/drawing/2014/main" id="{7B01AB52-5A91-F50D-2A8D-E91E7B74F3DB}"/>
              </a:ext>
            </a:extLst>
          </p:cNvPr>
          <p:cNvCxnSpPr>
            <a:stCxn id="33" idx="3"/>
            <a:endCxn id="3" idx="1"/>
          </p:cNvCxnSpPr>
          <p:nvPr/>
        </p:nvCxnSpPr>
        <p:spPr>
          <a:xfrm flipV="1">
            <a:off x="2658146" y="2842513"/>
            <a:ext cx="737727" cy="52899"/>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5" name="Rechteck 34">
            <a:extLst>
              <a:ext uri="{FF2B5EF4-FFF2-40B4-BE49-F238E27FC236}">
                <a16:creationId xmlns:a16="http://schemas.microsoft.com/office/drawing/2014/main" id="{A4CFD5AB-A7F2-927A-24B1-DBE3E95D34DD}"/>
              </a:ext>
            </a:extLst>
          </p:cNvPr>
          <p:cNvSpPr/>
          <p:nvPr/>
        </p:nvSpPr>
        <p:spPr>
          <a:xfrm>
            <a:off x="341165" y="2965959"/>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Marking &amp; Labeling</a:t>
            </a:r>
          </a:p>
        </p:txBody>
      </p:sp>
      <p:cxnSp>
        <p:nvCxnSpPr>
          <p:cNvPr id="36" name="Verbinder: gewinkelt 35">
            <a:extLst>
              <a:ext uri="{FF2B5EF4-FFF2-40B4-BE49-F238E27FC236}">
                <a16:creationId xmlns:a16="http://schemas.microsoft.com/office/drawing/2014/main" id="{CF1E87A6-7330-4AFB-AC5C-07FF32162660}"/>
              </a:ext>
            </a:extLst>
          </p:cNvPr>
          <p:cNvCxnSpPr>
            <a:stCxn id="35" idx="3"/>
            <a:endCxn id="3" idx="1"/>
          </p:cNvCxnSpPr>
          <p:nvPr/>
        </p:nvCxnSpPr>
        <p:spPr>
          <a:xfrm flipV="1">
            <a:off x="2658146" y="2842513"/>
            <a:ext cx="737727" cy="167539"/>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7" name="Rechteck 36">
            <a:extLst>
              <a:ext uri="{FF2B5EF4-FFF2-40B4-BE49-F238E27FC236}">
                <a16:creationId xmlns:a16="http://schemas.microsoft.com/office/drawing/2014/main" id="{AFDDB397-DA47-4FB0-408E-DA80829D7E06}"/>
              </a:ext>
            </a:extLst>
          </p:cNvPr>
          <p:cNvSpPr/>
          <p:nvPr/>
        </p:nvSpPr>
        <p:spPr>
          <a:xfrm>
            <a:off x="341165" y="3080599"/>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Heat Treatment</a:t>
            </a:r>
          </a:p>
        </p:txBody>
      </p:sp>
      <p:cxnSp>
        <p:nvCxnSpPr>
          <p:cNvPr id="38" name="Verbinder: gewinkelt 37">
            <a:extLst>
              <a:ext uri="{FF2B5EF4-FFF2-40B4-BE49-F238E27FC236}">
                <a16:creationId xmlns:a16="http://schemas.microsoft.com/office/drawing/2014/main" id="{21382C14-A767-9700-C780-9B6461AEC57A}"/>
              </a:ext>
            </a:extLst>
          </p:cNvPr>
          <p:cNvCxnSpPr>
            <a:stCxn id="37" idx="3"/>
            <a:endCxn id="3" idx="1"/>
          </p:cNvCxnSpPr>
          <p:nvPr/>
        </p:nvCxnSpPr>
        <p:spPr>
          <a:xfrm flipV="1">
            <a:off x="2658146" y="2842513"/>
            <a:ext cx="737727" cy="282179"/>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9" name="Rechteck 38">
            <a:extLst>
              <a:ext uri="{FF2B5EF4-FFF2-40B4-BE49-F238E27FC236}">
                <a16:creationId xmlns:a16="http://schemas.microsoft.com/office/drawing/2014/main" id="{9EA6542A-1A94-556A-9DBA-F8D860FD0D77}"/>
              </a:ext>
            </a:extLst>
          </p:cNvPr>
          <p:cNvSpPr/>
          <p:nvPr/>
        </p:nvSpPr>
        <p:spPr>
          <a:xfrm>
            <a:off x="341165" y="3195239"/>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Cleanliness</a:t>
            </a:r>
          </a:p>
        </p:txBody>
      </p:sp>
      <p:cxnSp>
        <p:nvCxnSpPr>
          <p:cNvPr id="40" name="Verbinder: gewinkelt 39">
            <a:extLst>
              <a:ext uri="{FF2B5EF4-FFF2-40B4-BE49-F238E27FC236}">
                <a16:creationId xmlns:a16="http://schemas.microsoft.com/office/drawing/2014/main" id="{C41BAEEB-03E6-2C9F-040B-89213806BB46}"/>
              </a:ext>
            </a:extLst>
          </p:cNvPr>
          <p:cNvCxnSpPr>
            <a:stCxn id="39" idx="3"/>
            <a:endCxn id="3" idx="1"/>
          </p:cNvCxnSpPr>
          <p:nvPr/>
        </p:nvCxnSpPr>
        <p:spPr>
          <a:xfrm flipV="1">
            <a:off x="2658146" y="2842513"/>
            <a:ext cx="737727" cy="396819"/>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1" name="Rechteck 40">
            <a:extLst>
              <a:ext uri="{FF2B5EF4-FFF2-40B4-BE49-F238E27FC236}">
                <a16:creationId xmlns:a16="http://schemas.microsoft.com/office/drawing/2014/main" id="{F44E884B-F194-0584-CB03-0BBA81650A8F}"/>
              </a:ext>
            </a:extLst>
          </p:cNvPr>
          <p:cNvSpPr/>
          <p:nvPr/>
        </p:nvSpPr>
        <p:spPr>
          <a:xfrm>
            <a:off x="341165" y="3309880"/>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Bending Specification</a:t>
            </a:r>
          </a:p>
        </p:txBody>
      </p:sp>
      <p:cxnSp>
        <p:nvCxnSpPr>
          <p:cNvPr id="42" name="Verbinder: gewinkelt 41">
            <a:extLst>
              <a:ext uri="{FF2B5EF4-FFF2-40B4-BE49-F238E27FC236}">
                <a16:creationId xmlns:a16="http://schemas.microsoft.com/office/drawing/2014/main" id="{3A879356-BC5B-501D-4431-2914433439D2}"/>
              </a:ext>
            </a:extLst>
          </p:cNvPr>
          <p:cNvCxnSpPr>
            <a:stCxn id="41" idx="3"/>
            <a:endCxn id="3" idx="1"/>
          </p:cNvCxnSpPr>
          <p:nvPr/>
        </p:nvCxnSpPr>
        <p:spPr>
          <a:xfrm flipV="1">
            <a:off x="2658146" y="2842513"/>
            <a:ext cx="737727" cy="511460"/>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3" name="Rechteck 42">
            <a:extLst>
              <a:ext uri="{FF2B5EF4-FFF2-40B4-BE49-F238E27FC236}">
                <a16:creationId xmlns:a16="http://schemas.microsoft.com/office/drawing/2014/main" id="{0763F85F-06F3-6179-22EC-C0F48EBEC296}"/>
              </a:ext>
            </a:extLst>
          </p:cNvPr>
          <p:cNvSpPr/>
          <p:nvPr/>
        </p:nvSpPr>
        <p:spPr>
          <a:xfrm>
            <a:off x="332347" y="3424520"/>
            <a:ext cx="2334617" cy="8818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Electric/Electronic Design</a:t>
            </a:r>
          </a:p>
        </p:txBody>
      </p:sp>
      <p:sp>
        <p:nvSpPr>
          <p:cNvPr id="44" name="Rechteck 43">
            <a:extLst>
              <a:ext uri="{FF2B5EF4-FFF2-40B4-BE49-F238E27FC236}">
                <a16:creationId xmlns:a16="http://schemas.microsoft.com/office/drawing/2014/main" id="{D6AF02EA-4536-C79F-8C88-CD0A8F921BC7}"/>
              </a:ext>
            </a:extLst>
          </p:cNvPr>
          <p:cNvSpPr/>
          <p:nvPr/>
        </p:nvSpPr>
        <p:spPr>
          <a:xfrm>
            <a:off x="341165" y="3530342"/>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Component</a:t>
            </a:r>
          </a:p>
        </p:txBody>
      </p:sp>
      <p:cxnSp>
        <p:nvCxnSpPr>
          <p:cNvPr id="45" name="Verbinder: gewinkelt 44">
            <a:extLst>
              <a:ext uri="{FF2B5EF4-FFF2-40B4-BE49-F238E27FC236}">
                <a16:creationId xmlns:a16="http://schemas.microsoft.com/office/drawing/2014/main" id="{BA087378-398C-28A1-8007-A9B9609257B9}"/>
              </a:ext>
            </a:extLst>
          </p:cNvPr>
          <p:cNvCxnSpPr>
            <a:stCxn id="44" idx="3"/>
            <a:endCxn id="3" idx="1"/>
          </p:cNvCxnSpPr>
          <p:nvPr/>
        </p:nvCxnSpPr>
        <p:spPr>
          <a:xfrm flipV="1">
            <a:off x="2658146" y="2842513"/>
            <a:ext cx="737727" cy="731922"/>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6" name="Rechteck 45">
            <a:extLst>
              <a:ext uri="{FF2B5EF4-FFF2-40B4-BE49-F238E27FC236}">
                <a16:creationId xmlns:a16="http://schemas.microsoft.com/office/drawing/2014/main" id="{CB899DE4-17A9-A29D-DCC4-2458CCD85438}"/>
              </a:ext>
            </a:extLst>
          </p:cNvPr>
          <p:cNvSpPr/>
          <p:nvPr/>
        </p:nvSpPr>
        <p:spPr>
          <a:xfrm>
            <a:off x="341165" y="3644982"/>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Port</a:t>
            </a:r>
          </a:p>
        </p:txBody>
      </p:sp>
      <p:cxnSp>
        <p:nvCxnSpPr>
          <p:cNvPr id="47" name="Verbinder: gewinkelt 46">
            <a:extLst>
              <a:ext uri="{FF2B5EF4-FFF2-40B4-BE49-F238E27FC236}">
                <a16:creationId xmlns:a16="http://schemas.microsoft.com/office/drawing/2014/main" id="{8B2BCB77-F9B8-560E-2F33-31FBC27A1315}"/>
              </a:ext>
            </a:extLst>
          </p:cNvPr>
          <p:cNvCxnSpPr>
            <a:stCxn id="46" idx="3"/>
            <a:endCxn id="3" idx="1"/>
          </p:cNvCxnSpPr>
          <p:nvPr/>
        </p:nvCxnSpPr>
        <p:spPr>
          <a:xfrm flipV="1">
            <a:off x="2658146" y="2842513"/>
            <a:ext cx="737727" cy="846562"/>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8" name="Rechteck 47">
            <a:extLst>
              <a:ext uri="{FF2B5EF4-FFF2-40B4-BE49-F238E27FC236}">
                <a16:creationId xmlns:a16="http://schemas.microsoft.com/office/drawing/2014/main" id="{83C5EE6B-22C2-ADAC-0699-A75EFADC2ADB}"/>
              </a:ext>
            </a:extLst>
          </p:cNvPr>
          <p:cNvSpPr/>
          <p:nvPr/>
        </p:nvSpPr>
        <p:spPr>
          <a:xfrm>
            <a:off x="341165" y="3759622"/>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Electric/Electronic Connection</a:t>
            </a:r>
          </a:p>
        </p:txBody>
      </p:sp>
      <p:cxnSp>
        <p:nvCxnSpPr>
          <p:cNvPr id="49" name="Verbinder: gewinkelt 48">
            <a:extLst>
              <a:ext uri="{FF2B5EF4-FFF2-40B4-BE49-F238E27FC236}">
                <a16:creationId xmlns:a16="http://schemas.microsoft.com/office/drawing/2014/main" id="{61DBF84A-FF62-5D69-706C-4BDEDA1BAE8E}"/>
              </a:ext>
            </a:extLst>
          </p:cNvPr>
          <p:cNvCxnSpPr>
            <a:stCxn id="48" idx="3"/>
            <a:endCxn id="3" idx="1"/>
          </p:cNvCxnSpPr>
          <p:nvPr/>
        </p:nvCxnSpPr>
        <p:spPr>
          <a:xfrm flipV="1">
            <a:off x="2658146" y="2842513"/>
            <a:ext cx="737727" cy="961202"/>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0" name="Rechteck 49">
            <a:extLst>
              <a:ext uri="{FF2B5EF4-FFF2-40B4-BE49-F238E27FC236}">
                <a16:creationId xmlns:a16="http://schemas.microsoft.com/office/drawing/2014/main" id="{160980A5-DC90-9C4C-1922-BDF0AB59ACFF}"/>
              </a:ext>
            </a:extLst>
          </p:cNvPr>
          <p:cNvSpPr/>
          <p:nvPr/>
        </p:nvSpPr>
        <p:spPr>
          <a:xfrm>
            <a:off x="323528" y="3874263"/>
            <a:ext cx="2352255" cy="8818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&amp; Supply Chain</a:t>
            </a:r>
          </a:p>
        </p:txBody>
      </p:sp>
      <p:sp>
        <p:nvSpPr>
          <p:cNvPr id="51" name="Rechteck 50">
            <a:extLst>
              <a:ext uri="{FF2B5EF4-FFF2-40B4-BE49-F238E27FC236}">
                <a16:creationId xmlns:a16="http://schemas.microsoft.com/office/drawing/2014/main" id="{5768906B-CE72-B5AA-B92A-5F1C32FB0306}"/>
              </a:ext>
            </a:extLst>
          </p:cNvPr>
          <p:cNvSpPr/>
          <p:nvPr/>
        </p:nvSpPr>
        <p:spPr>
          <a:xfrm>
            <a:off x="332347" y="3971266"/>
            <a:ext cx="2334617" cy="88185"/>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Manufacturing Process</a:t>
            </a:r>
          </a:p>
        </p:txBody>
      </p:sp>
      <p:sp>
        <p:nvSpPr>
          <p:cNvPr id="52" name="Rechteck 51">
            <a:extLst>
              <a:ext uri="{FF2B5EF4-FFF2-40B4-BE49-F238E27FC236}">
                <a16:creationId xmlns:a16="http://schemas.microsoft.com/office/drawing/2014/main" id="{0FE4223E-0B01-455E-487F-456C377D2CB6}"/>
              </a:ext>
            </a:extLst>
          </p:cNvPr>
          <p:cNvSpPr/>
          <p:nvPr/>
        </p:nvSpPr>
        <p:spPr>
          <a:xfrm>
            <a:off x="341165" y="4077088"/>
            <a:ext cx="2316981" cy="8818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Joining Process</a:t>
            </a:r>
          </a:p>
        </p:txBody>
      </p:sp>
      <p:cxnSp>
        <p:nvCxnSpPr>
          <p:cNvPr id="53" name="Verbinder: gewinkelt 52">
            <a:extLst>
              <a:ext uri="{FF2B5EF4-FFF2-40B4-BE49-F238E27FC236}">
                <a16:creationId xmlns:a16="http://schemas.microsoft.com/office/drawing/2014/main" id="{DDB96414-F50B-0A67-CEFE-55FFFA991FCF}"/>
              </a:ext>
            </a:extLst>
          </p:cNvPr>
          <p:cNvCxnSpPr>
            <a:stCxn id="52" idx="3"/>
            <a:endCxn id="3" idx="1"/>
          </p:cNvCxnSpPr>
          <p:nvPr/>
        </p:nvCxnSpPr>
        <p:spPr>
          <a:xfrm flipV="1">
            <a:off x="2658146" y="2842513"/>
            <a:ext cx="737727" cy="1278668"/>
          </a:xfrm>
          <a:prstGeom prst="bentConnector3">
            <a:avLst>
              <a:gd name="adj1" fmla="val 50493"/>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4914050"/>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BranchItem:Activity"/>
          <p:cNvSpPr>
            <a:spLocks noGrp="1"/>
          </p:cNvSpPr>
          <p:nvPr>
            <p:ph type="title"/>
          </p:nvPr>
        </p:nvSpPr>
        <p:spPr/>
        <p:txBody>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6 Product Line Engineering </a:t>
            </a:r>
            <a:r>
              <a:rPr lang="de-DE" dirty="0"/>
              <a:t>– Required Input</a:t>
            </a:r>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588354031"/>
              </p:ext>
            </p:extLst>
          </p:nvPr>
        </p:nvGraphicFramePr>
        <p:xfrm>
          <a:off x="319336" y="854799"/>
          <a:ext cx="8501136" cy="259080"/>
        </p:xfrm>
        <a:graphic>
          <a:graphicData uri="http://schemas.openxmlformats.org/drawingml/2006/table">
            <a:tbl>
              <a:tblPr bandRow="1">
                <a:tableStyleId>{2D5ABB26-0587-4C30-8999-92F81FD0307C}</a:tableStyleId>
              </a:tblPr>
              <a:tblGrid>
                <a:gridCol w="8501136">
                  <a:extLst>
                    <a:ext uri="{9D8B030D-6E8A-4147-A177-3AD203B41FA5}">
                      <a16:colId xmlns:a16="http://schemas.microsoft.com/office/drawing/2014/main" val="3583956685"/>
                    </a:ext>
                  </a:extLst>
                </a:gridCol>
              </a:tblGrid>
              <a:tr h="167640">
                <a:tc>
                  <a:txBody>
                    <a:bodyPr/>
                    <a:lstStyle/>
                    <a:p>
                      <a:endParaRPr lang="en-AU" sz="1100" b="0" noProof="0" dirty="0"/>
                    </a:p>
                  </a:txBody>
                  <a:tcPr/>
                </a:tc>
                <a:extLst>
                  <a:ext uri="{0D108BD9-81ED-4DB2-BD59-A6C34878D82A}">
                    <a16:rowId xmlns:a16="http://schemas.microsoft.com/office/drawing/2014/main" val="265767748"/>
                  </a:ext>
                </a:extLst>
              </a:tr>
            </a:tbl>
          </a:graphicData>
        </a:graphic>
      </p:graphicFrame>
      <p:pic>
        <p:nvPicPr>
          <p:cNvPr id="4" name="Grafik 3">
            <a:extLst>
              <a:ext uri="{FF2B5EF4-FFF2-40B4-BE49-F238E27FC236}">
                <a16:creationId xmlns:a16="http://schemas.microsoft.com/office/drawing/2014/main" id="{CD1676DE-A426-2465-0797-BA6130075B01}"/>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395537" y="1779662"/>
            <a:ext cx="3024336" cy="3024336"/>
          </a:xfrm>
          <a:prstGeom prst="rect">
            <a:avLst/>
          </a:prstGeom>
        </p:spPr>
      </p:pic>
      <p:pic>
        <p:nvPicPr>
          <p:cNvPr id="9" name="Grafik 8">
            <a:extLst>
              <a:ext uri="{FF2B5EF4-FFF2-40B4-BE49-F238E27FC236}">
                <a16:creationId xmlns:a16="http://schemas.microsoft.com/office/drawing/2014/main" id="{0C6995C6-A771-5939-2108-29CF291196CD}"/>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5896" y="1779662"/>
            <a:ext cx="1656012" cy="1656012"/>
          </a:xfrm>
          <a:prstGeom prst="rect">
            <a:avLst/>
          </a:prstGeom>
        </p:spPr>
      </p:pic>
      <p:sp>
        <p:nvSpPr>
          <p:cNvPr id="10" name="Rechteck 9">
            <a:extLst>
              <a:ext uri="{FF2B5EF4-FFF2-40B4-BE49-F238E27FC236}">
                <a16:creationId xmlns:a16="http://schemas.microsoft.com/office/drawing/2014/main" id="{AA2C6C27-C89C-3FA6-FBED-AEF3DF03D3FD}"/>
              </a:ext>
            </a:extLst>
          </p:cNvPr>
          <p:cNvSpPr/>
          <p:nvPr/>
        </p:nvSpPr>
        <p:spPr>
          <a:xfrm>
            <a:off x="3635896" y="3507683"/>
            <a:ext cx="1656012" cy="3312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6.1 Design product line</a:t>
            </a:r>
          </a:p>
        </p:txBody>
      </p:sp>
      <p:pic>
        <p:nvPicPr>
          <p:cNvPr id="12" name="Grafik 11">
            <a:extLst>
              <a:ext uri="{FF2B5EF4-FFF2-40B4-BE49-F238E27FC236}">
                <a16:creationId xmlns:a16="http://schemas.microsoft.com/office/drawing/2014/main" id="{5644C229-00CB-3C38-6AD5-5D35224B5AB0}"/>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5471930" y="1779662"/>
            <a:ext cx="1656012" cy="1656012"/>
          </a:xfrm>
          <a:prstGeom prst="rect">
            <a:avLst/>
          </a:prstGeom>
        </p:spPr>
      </p:pic>
      <p:sp>
        <p:nvSpPr>
          <p:cNvPr id="13" name="Rechteck 12">
            <a:extLst>
              <a:ext uri="{FF2B5EF4-FFF2-40B4-BE49-F238E27FC236}">
                <a16:creationId xmlns:a16="http://schemas.microsoft.com/office/drawing/2014/main" id="{4687373A-0C07-83E5-E6E5-4B7B60373049}"/>
              </a:ext>
            </a:extLst>
          </p:cNvPr>
          <p:cNvSpPr/>
          <p:nvPr/>
        </p:nvSpPr>
        <p:spPr>
          <a:xfrm>
            <a:off x="5471930" y="3507683"/>
            <a:ext cx="1656012" cy="3312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800">
                <a:solidFill>
                  <a:srgbClr val="000000"/>
                </a:solidFill>
              </a:rPr>
              <a:t>6.2 Design product asset instance</a:t>
            </a:r>
            <a:endParaRPr lang="de-DE" sz="800">
              <a:solidFill>
                <a:srgbClr val="000000"/>
              </a:solidFill>
            </a:endParaRPr>
          </a:p>
        </p:txBody>
      </p:sp>
      <p:pic>
        <p:nvPicPr>
          <p:cNvPr id="15" name="Grafik 14">
            <a:extLst>
              <a:ext uri="{FF2B5EF4-FFF2-40B4-BE49-F238E27FC236}">
                <a16:creationId xmlns:a16="http://schemas.microsoft.com/office/drawing/2014/main" id="{D3209E6A-6FF9-633E-8D09-FB834FD59FF4}"/>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307965" y="1779662"/>
            <a:ext cx="1656012" cy="1656012"/>
          </a:xfrm>
          <a:prstGeom prst="rect">
            <a:avLst/>
          </a:prstGeom>
        </p:spPr>
      </p:pic>
      <p:sp>
        <p:nvSpPr>
          <p:cNvPr id="16" name="Rechteck 15">
            <a:extLst>
              <a:ext uri="{FF2B5EF4-FFF2-40B4-BE49-F238E27FC236}">
                <a16:creationId xmlns:a16="http://schemas.microsoft.com/office/drawing/2014/main" id="{D4F3F6CC-43CC-EFC9-0900-1D38B00F5000}"/>
              </a:ext>
            </a:extLst>
          </p:cNvPr>
          <p:cNvSpPr/>
          <p:nvPr/>
        </p:nvSpPr>
        <p:spPr>
          <a:xfrm>
            <a:off x="7307965" y="3507683"/>
            <a:ext cx="1656012" cy="331202"/>
          </a:xfrm>
          <a:prstGeom prst="rect">
            <a:avLst/>
          </a:prstGeom>
          <a:noFill/>
          <a:ln w="9525" cap="flat" cmpd="sng" algn="ctr">
            <a:noFill/>
            <a:prstDash val="solid"/>
          </a:ln>
          <a:effectLst/>
          <a:extLst>
            <a:ext uri="{909E8E84-426E-40DD-AFC4-6F175D3DCCD1}">
              <a14:hiddenFill xmlns:a14="http://schemas.microsoft.com/office/drawing/2010/main">
                <a:solidFill>
                  <a:schemeClr val="accent1">
                    <a:tint val="100000"/>
                    <a:shade val="100000"/>
                    <a:satMod val="130000"/>
                  </a:schemeClr>
                </a:soli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800">
                <a:solidFill>
                  <a:srgbClr val="000000"/>
                </a:solidFill>
              </a:rPr>
              <a:t>6.3 Definition product asset instance configurability space</a:t>
            </a:r>
          </a:p>
        </p:txBody>
      </p:sp>
    </p:spTree>
    <p:extLst>
      <p:ext uri="{BB962C8B-B14F-4D97-AF65-F5344CB8AC3E}">
        <p14:creationId xmlns:p14="http://schemas.microsoft.com/office/powerpoint/2010/main" val="1258249917"/>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6 Product Line Engineering</a:t>
            </a:r>
            <a:r>
              <a:rPr lang="de-DE"/>
              <a:t> &gt; 6.1 Design product line</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2685901821"/>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850" noProof="0" dirty="0"/>
                        <a:t>Description</a:t>
                      </a:r>
                    </a:p>
                  </a:txBody>
                  <a:tcPr/>
                </a:tc>
                <a:tc>
                  <a:txBody>
                    <a:bodyPr/>
                    <a:lstStyle/>
                    <a:p>
                      <a:r>
                        <a:rPr lang="en-US" sz="850" b="0" noProof="0"/>
                        <a:t>Definition of the “shared asset supersets” and feature catalog: this is a collaborative effort typically involving the CU architect, customer product owner and possibly supplier tech marketing team. The goal is eventually to define the product family i.e. to identify all the assets and their potential variations that can be used to provide a solution to any given problem within the target problem domain, rather than building for each problem an ad-hoc solution. The problem domain is specified by the customer/product owner, but can be typically expanded by the tech marketing team who captures requirements from other customers and push for alignment with strategic objectives. In defining the product line the CU architect is driven by objectives as costs, reuse, IPs while the product owner wants the product family to allow for a problem solution as close as possible to an “optimal” ad-hoc architecture.</a:t>
                      </a:r>
                      <a:endParaRPr lang="en-AU" sz="850" b="0" noProof="0" dirty="0"/>
                    </a:p>
                  </a:txBody>
                  <a:tcPr/>
                </a:tc>
                <a:extLst>
                  <a:ext uri="{0D108BD9-81ED-4DB2-BD59-A6C34878D82A}">
                    <a16:rowId xmlns:a16="http://schemas.microsoft.com/office/drawing/2014/main" val="265767748"/>
                  </a:ext>
                </a:extLst>
              </a:tr>
              <a:tr h="0">
                <a:tc>
                  <a:txBody>
                    <a:bodyPr/>
                    <a:lstStyle/>
                    <a:p>
                      <a:r>
                        <a:rPr lang="en-AU" sz="850" noProof="0" dirty="0"/>
                        <a:t>Roles</a:t>
                      </a:r>
                    </a:p>
                  </a:txBody>
                  <a:tcPr/>
                </a:tc>
                <a:tc>
                  <a:txBody>
                    <a:bodyPr/>
                    <a:lstStyle/>
                    <a:p>
                      <a:endParaRPr lang="en-AU" sz="850" b="0" noProof="0" dirty="0"/>
                    </a:p>
                  </a:txBody>
                  <a:tcPr/>
                </a:tc>
                <a:extLst>
                  <a:ext uri="{0D108BD9-81ED-4DB2-BD59-A6C34878D82A}">
                    <a16:rowId xmlns:a16="http://schemas.microsoft.com/office/drawing/2014/main" val="4228250567"/>
                  </a:ext>
                </a:extLst>
              </a:tr>
              <a:tr h="0">
                <a:tc>
                  <a:txBody>
                    <a:bodyPr/>
                    <a:lstStyle/>
                    <a:p>
                      <a:r>
                        <a:rPr lang="en-AU" sz="85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50" b="0" noProof="0" dirty="0"/>
                    </a:p>
                  </a:txBody>
                  <a:tcPr/>
                </a:tc>
                <a:extLst>
                  <a:ext uri="{0D108BD9-81ED-4DB2-BD59-A6C34878D82A}">
                    <a16:rowId xmlns:a16="http://schemas.microsoft.com/office/drawing/2014/main" val="234396257"/>
                  </a:ext>
                </a:extLst>
              </a:tr>
              <a:tr h="0">
                <a:tc>
                  <a:txBody>
                    <a:bodyPr/>
                    <a:lstStyle/>
                    <a:p>
                      <a:r>
                        <a:rPr lang="en-AU" sz="85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50" b="0" noProof="0" dirty="0"/>
                    </a:p>
                  </a:txBody>
                  <a:tcPr/>
                </a:tc>
                <a:extLst>
                  <a:ext uri="{0D108BD9-81ED-4DB2-BD59-A6C34878D82A}">
                    <a16:rowId xmlns:a16="http://schemas.microsoft.com/office/drawing/2014/main" val="929043427"/>
                  </a:ext>
                </a:extLst>
              </a:tr>
              <a:tr h="0">
                <a:tc>
                  <a:txBody>
                    <a:bodyPr/>
                    <a:lstStyle/>
                    <a:p>
                      <a:r>
                        <a:rPr lang="en-AU" sz="85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50" b="0" noProof="0" dirty="0"/>
                    </a:p>
                  </a:txBody>
                  <a:tcPr/>
                </a:tc>
                <a:extLst>
                  <a:ext uri="{0D108BD9-81ED-4DB2-BD59-A6C34878D82A}">
                    <a16:rowId xmlns:a16="http://schemas.microsoft.com/office/drawing/2014/main" val="3723889216"/>
                  </a:ext>
                </a:extLst>
              </a:tr>
              <a:tr h="0">
                <a:tc>
                  <a:txBody>
                    <a:bodyPr/>
                    <a:lstStyle/>
                    <a:p>
                      <a:r>
                        <a:rPr lang="en-AU" sz="850" noProof="0" dirty="0"/>
                        <a:t>Inputs</a:t>
                      </a:r>
                    </a:p>
                  </a:txBody>
                  <a:tcPr/>
                </a:tc>
                <a:tc>
                  <a:txBody>
                    <a:bodyPr/>
                    <a:lstStyle/>
                    <a:p>
                      <a:r>
                        <a:rPr lang="en-AU" sz="850" b="0" noProof="0"/>
                        <a:t>System Requirement, Function, System Component, Component Interface, Component Connection, Component State</a:t>
                      </a:r>
                      <a:endParaRPr lang="en-AU" sz="850" b="0" noProof="0" dirty="0"/>
                    </a:p>
                  </a:txBody>
                  <a:tcPr/>
                </a:tc>
                <a:extLst>
                  <a:ext uri="{0D108BD9-81ED-4DB2-BD59-A6C34878D82A}">
                    <a16:rowId xmlns:a16="http://schemas.microsoft.com/office/drawing/2014/main" val="2071258178"/>
                  </a:ext>
                </a:extLst>
              </a:tr>
              <a:tr h="0">
                <a:tc>
                  <a:txBody>
                    <a:bodyPr/>
                    <a:lstStyle/>
                    <a:p>
                      <a:r>
                        <a:rPr lang="en-AU" sz="85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5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8B6742F6-8C46-23F8-223C-EA36E77D713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1526862346"/>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6 Product Line Engineering</a:t>
            </a:r>
            <a:r>
              <a:rPr lang="de-DE"/>
              <a:t> &gt; </a:t>
            </a:r>
            <a:r>
              <a:rPr lang="de-DE">
                <a:hlinkClick r:id="rId6" action="ppaction://hlinksldjump"/>
              </a:rPr>
              <a:t>6.1 Design product line</a:t>
            </a:r>
            <a:endParaRPr lang="de-DE" dirty="0"/>
          </a:p>
        </p:txBody>
      </p:sp>
      <p:sp>
        <p:nvSpPr>
          <p:cNvPr id="3" name="Rechteck 2">
            <a:extLst>
              <a:ext uri="{FF2B5EF4-FFF2-40B4-BE49-F238E27FC236}">
                <a16:creationId xmlns:a16="http://schemas.microsoft.com/office/drawing/2014/main" id="{18D36162-2781-6D97-87E1-1E285FF8DDD3}"/>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6.1 Design product line</a:t>
            </a:r>
            <a:endParaRPr lang="de-DE" sz="600">
              <a:solidFill>
                <a:srgbClr val="000000"/>
              </a:solidFill>
            </a:endParaRPr>
          </a:p>
        </p:txBody>
      </p:sp>
      <p:sp>
        <p:nvSpPr>
          <p:cNvPr id="4" name="Rechteck 3">
            <a:extLst>
              <a:ext uri="{FF2B5EF4-FFF2-40B4-BE49-F238E27FC236}">
                <a16:creationId xmlns:a16="http://schemas.microsoft.com/office/drawing/2014/main" id="{0A3D526C-7A45-3E0C-0273-F5A97E0F695B}"/>
              </a:ext>
            </a:extLst>
          </p:cNvPr>
          <p:cNvSpPr/>
          <p:nvPr/>
        </p:nvSpPr>
        <p:spPr>
          <a:xfrm>
            <a:off x="323528" y="1502090"/>
            <a:ext cx="2352255" cy="24595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Architecture</a:t>
            </a:r>
          </a:p>
        </p:txBody>
      </p:sp>
      <p:sp>
        <p:nvSpPr>
          <p:cNvPr id="5" name="Rechteck 4">
            <a:extLst>
              <a:ext uri="{FF2B5EF4-FFF2-40B4-BE49-F238E27FC236}">
                <a16:creationId xmlns:a16="http://schemas.microsoft.com/office/drawing/2014/main" id="{D56A3557-497B-12E3-0B89-48897B554CF4}"/>
              </a:ext>
            </a:extLst>
          </p:cNvPr>
          <p:cNvSpPr/>
          <p:nvPr/>
        </p:nvSpPr>
        <p:spPr>
          <a:xfrm>
            <a:off x="348123" y="1772635"/>
            <a:ext cx="2303065" cy="2459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Requirement</a:t>
            </a:r>
          </a:p>
        </p:txBody>
      </p:sp>
      <p:cxnSp>
        <p:nvCxnSpPr>
          <p:cNvPr id="7" name="Verbinder: gewinkelt 6">
            <a:extLst>
              <a:ext uri="{FF2B5EF4-FFF2-40B4-BE49-F238E27FC236}">
                <a16:creationId xmlns:a16="http://schemas.microsoft.com/office/drawing/2014/main" id="{61896F8D-C274-000D-5D73-988984C3E33A}"/>
              </a:ext>
            </a:extLst>
          </p:cNvPr>
          <p:cNvCxnSpPr>
            <a:stCxn id="5" idx="3"/>
            <a:endCxn id="3" idx="1"/>
          </p:cNvCxnSpPr>
          <p:nvPr/>
        </p:nvCxnSpPr>
        <p:spPr>
          <a:xfrm>
            <a:off x="2651188" y="1895610"/>
            <a:ext cx="744685" cy="946903"/>
          </a:xfrm>
          <a:prstGeom prst="bentConnector3">
            <a:avLst>
              <a:gd name="adj1" fmla="val 5068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 name="Rechteck 7">
            <a:extLst>
              <a:ext uri="{FF2B5EF4-FFF2-40B4-BE49-F238E27FC236}">
                <a16:creationId xmlns:a16="http://schemas.microsoft.com/office/drawing/2014/main" id="{2C235486-6061-9CC0-515E-8368740133A7}"/>
              </a:ext>
            </a:extLst>
          </p:cNvPr>
          <p:cNvSpPr/>
          <p:nvPr/>
        </p:nvSpPr>
        <p:spPr>
          <a:xfrm>
            <a:off x="348123" y="2067774"/>
            <a:ext cx="2303065" cy="2459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Function</a:t>
            </a:r>
          </a:p>
        </p:txBody>
      </p:sp>
      <p:cxnSp>
        <p:nvCxnSpPr>
          <p:cNvPr id="9" name="Verbinder: gewinkelt 8">
            <a:extLst>
              <a:ext uri="{FF2B5EF4-FFF2-40B4-BE49-F238E27FC236}">
                <a16:creationId xmlns:a16="http://schemas.microsoft.com/office/drawing/2014/main" id="{C568BEF1-B7C1-1F68-CBA8-7DD81666AFD2}"/>
              </a:ext>
            </a:extLst>
          </p:cNvPr>
          <p:cNvCxnSpPr>
            <a:stCxn id="8" idx="3"/>
            <a:endCxn id="3" idx="1"/>
          </p:cNvCxnSpPr>
          <p:nvPr/>
        </p:nvCxnSpPr>
        <p:spPr>
          <a:xfrm>
            <a:off x="2651188" y="2190749"/>
            <a:ext cx="744685" cy="651764"/>
          </a:xfrm>
          <a:prstGeom prst="bentConnector3">
            <a:avLst>
              <a:gd name="adj1" fmla="val 50689"/>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 name="Rechteck 9">
            <a:extLst>
              <a:ext uri="{FF2B5EF4-FFF2-40B4-BE49-F238E27FC236}">
                <a16:creationId xmlns:a16="http://schemas.microsoft.com/office/drawing/2014/main" id="{ABDC50A4-7624-C214-A58F-7CE8821A57E8}"/>
              </a:ext>
            </a:extLst>
          </p:cNvPr>
          <p:cNvSpPr/>
          <p:nvPr/>
        </p:nvSpPr>
        <p:spPr>
          <a:xfrm>
            <a:off x="323528" y="2362914"/>
            <a:ext cx="2352255" cy="2459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Product Design</a:t>
            </a:r>
          </a:p>
        </p:txBody>
      </p:sp>
      <p:sp>
        <p:nvSpPr>
          <p:cNvPr id="11" name="Rechteck 10">
            <a:extLst>
              <a:ext uri="{FF2B5EF4-FFF2-40B4-BE49-F238E27FC236}">
                <a16:creationId xmlns:a16="http://schemas.microsoft.com/office/drawing/2014/main" id="{1C4903A9-1E56-4C2C-3DD7-608B1E1CD6CB}"/>
              </a:ext>
            </a:extLst>
          </p:cNvPr>
          <p:cNvSpPr/>
          <p:nvPr/>
        </p:nvSpPr>
        <p:spPr>
          <a:xfrm>
            <a:off x="348123" y="2633458"/>
            <a:ext cx="2303065" cy="24594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600">
                <a:solidFill>
                  <a:srgbClr val="000000"/>
                </a:solidFill>
              </a:rPr>
              <a:t>Systems Design</a:t>
            </a:r>
          </a:p>
        </p:txBody>
      </p:sp>
      <p:sp>
        <p:nvSpPr>
          <p:cNvPr id="12" name="Rechteck 11">
            <a:extLst>
              <a:ext uri="{FF2B5EF4-FFF2-40B4-BE49-F238E27FC236}">
                <a16:creationId xmlns:a16="http://schemas.microsoft.com/office/drawing/2014/main" id="{656202C6-56D6-4B39-7834-F48F0CDD32BF}"/>
              </a:ext>
            </a:extLst>
          </p:cNvPr>
          <p:cNvSpPr/>
          <p:nvPr/>
        </p:nvSpPr>
        <p:spPr>
          <a:xfrm>
            <a:off x="372718" y="2928597"/>
            <a:ext cx="2253875" cy="2459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Component</a:t>
            </a:r>
          </a:p>
        </p:txBody>
      </p:sp>
      <p:cxnSp>
        <p:nvCxnSpPr>
          <p:cNvPr id="13" name="Verbinder: gewinkelt 12">
            <a:extLst>
              <a:ext uri="{FF2B5EF4-FFF2-40B4-BE49-F238E27FC236}">
                <a16:creationId xmlns:a16="http://schemas.microsoft.com/office/drawing/2014/main" id="{74D6D96F-44F2-5FD8-0AAA-916A3DF2931A}"/>
              </a:ext>
            </a:extLst>
          </p:cNvPr>
          <p:cNvCxnSpPr>
            <a:stCxn id="12" idx="3"/>
            <a:endCxn id="3" idx="1"/>
          </p:cNvCxnSpPr>
          <p:nvPr/>
        </p:nvCxnSpPr>
        <p:spPr>
          <a:xfrm flipV="1">
            <a:off x="2626593" y="2842513"/>
            <a:ext cx="769280" cy="209059"/>
          </a:xfrm>
          <a:prstGeom prst="bentConnector3">
            <a:avLst>
              <a:gd name="adj1" fmla="val 5139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4" name="Rechteck 13">
            <a:extLst>
              <a:ext uri="{FF2B5EF4-FFF2-40B4-BE49-F238E27FC236}">
                <a16:creationId xmlns:a16="http://schemas.microsoft.com/office/drawing/2014/main" id="{40FF330E-CB11-4A29-F2CE-B8652F388108}"/>
              </a:ext>
            </a:extLst>
          </p:cNvPr>
          <p:cNvSpPr/>
          <p:nvPr/>
        </p:nvSpPr>
        <p:spPr>
          <a:xfrm>
            <a:off x="372718" y="3248332"/>
            <a:ext cx="2253875" cy="2459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Interface</a:t>
            </a:r>
          </a:p>
        </p:txBody>
      </p:sp>
      <p:cxnSp>
        <p:nvCxnSpPr>
          <p:cNvPr id="15" name="Verbinder: gewinkelt 14">
            <a:extLst>
              <a:ext uri="{FF2B5EF4-FFF2-40B4-BE49-F238E27FC236}">
                <a16:creationId xmlns:a16="http://schemas.microsoft.com/office/drawing/2014/main" id="{5A219004-9D1F-D4E0-058B-31000B8132B0}"/>
              </a:ext>
            </a:extLst>
          </p:cNvPr>
          <p:cNvCxnSpPr>
            <a:stCxn id="14" idx="3"/>
            <a:endCxn id="3" idx="1"/>
          </p:cNvCxnSpPr>
          <p:nvPr/>
        </p:nvCxnSpPr>
        <p:spPr>
          <a:xfrm flipV="1">
            <a:off x="2626593" y="2842513"/>
            <a:ext cx="769280" cy="528794"/>
          </a:xfrm>
          <a:prstGeom prst="bentConnector3">
            <a:avLst>
              <a:gd name="adj1" fmla="val 5139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23746111-24DC-5818-1569-F3CA665C0374}"/>
              </a:ext>
            </a:extLst>
          </p:cNvPr>
          <p:cNvSpPr/>
          <p:nvPr/>
        </p:nvSpPr>
        <p:spPr>
          <a:xfrm>
            <a:off x="372718" y="3568066"/>
            <a:ext cx="2253875" cy="24594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Connection</a:t>
            </a:r>
          </a:p>
        </p:txBody>
      </p:sp>
      <p:cxnSp>
        <p:nvCxnSpPr>
          <p:cNvPr id="17" name="Verbinder: gewinkelt 16">
            <a:extLst>
              <a:ext uri="{FF2B5EF4-FFF2-40B4-BE49-F238E27FC236}">
                <a16:creationId xmlns:a16="http://schemas.microsoft.com/office/drawing/2014/main" id="{100B08F5-EEE7-CD2F-CE76-DD8074F16001}"/>
              </a:ext>
            </a:extLst>
          </p:cNvPr>
          <p:cNvCxnSpPr>
            <a:stCxn id="16" idx="3"/>
            <a:endCxn id="3" idx="1"/>
          </p:cNvCxnSpPr>
          <p:nvPr/>
        </p:nvCxnSpPr>
        <p:spPr>
          <a:xfrm flipV="1">
            <a:off x="2626593" y="2842513"/>
            <a:ext cx="769280" cy="848528"/>
          </a:xfrm>
          <a:prstGeom prst="bentConnector3">
            <a:avLst>
              <a:gd name="adj1" fmla="val 5139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474FF62F-A6D8-F487-2B84-C2B81537008B}"/>
              </a:ext>
            </a:extLst>
          </p:cNvPr>
          <p:cNvSpPr/>
          <p:nvPr/>
        </p:nvSpPr>
        <p:spPr>
          <a:xfrm>
            <a:off x="372718" y="3887800"/>
            <a:ext cx="2253875" cy="24595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State</a:t>
            </a:r>
          </a:p>
        </p:txBody>
      </p:sp>
      <p:cxnSp>
        <p:nvCxnSpPr>
          <p:cNvPr id="19" name="Verbinder: gewinkelt 18">
            <a:extLst>
              <a:ext uri="{FF2B5EF4-FFF2-40B4-BE49-F238E27FC236}">
                <a16:creationId xmlns:a16="http://schemas.microsoft.com/office/drawing/2014/main" id="{95CBA1DE-DA4E-1B73-E511-6BB9B3845869}"/>
              </a:ext>
            </a:extLst>
          </p:cNvPr>
          <p:cNvCxnSpPr>
            <a:stCxn id="18" idx="3"/>
            <a:endCxn id="3" idx="1"/>
          </p:cNvCxnSpPr>
          <p:nvPr/>
        </p:nvCxnSpPr>
        <p:spPr>
          <a:xfrm flipV="1">
            <a:off x="2626593" y="2842513"/>
            <a:ext cx="769280" cy="1168262"/>
          </a:xfrm>
          <a:prstGeom prst="bentConnector3">
            <a:avLst>
              <a:gd name="adj1" fmla="val 51398"/>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3048740"/>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dirty="0"/>
              <a:t>{#Path}</a:t>
            </a:r>
          </a:p>
        </p:txBody>
      </p:sp>
      <p:sp>
        <p:nvSpPr>
          <p:cNvPr id="6" name="Rechteck 5" descr="UseCaseDiagram&#10;ExportImage:true&#10;ImageLabel:Use-case Diagram&#10;ItemsColor:FromItem&#10;IgnoreItems:Datenformate&#10;InRelations:Deliverable.IsDeliveredTo.Activity.Reverse&#10;OutRelations:Deliverable.IsDeliveredBy.Activity.Reverse&#10;DocumentRelations:Activity.UsesInformationFrom.Document&#10;MethodOrToolRelations:Activity.IsPerformedUsing.MethodOrTool">
            <a:extLst>
              <a:ext uri="{FF2B5EF4-FFF2-40B4-BE49-F238E27FC236}">
                <a16:creationId xmlns:a16="http://schemas.microsoft.com/office/drawing/2014/main" id="{4D1E5B75-5087-4DE9-882A-176FECC90149}"/>
              </a:ext>
            </a:extLst>
          </p:cNvPr>
          <p:cNvSpPr/>
          <p:nvPr/>
        </p:nvSpPr>
        <p:spPr>
          <a:xfrm>
            <a:off x="323528" y="962023"/>
            <a:ext cx="8496944" cy="3760979"/>
          </a:xfrm>
          <a:prstGeom prst="rect">
            <a:avLst/>
          </a:prstGeom>
          <a:solidFill>
            <a:schemeClr val="bg2">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de-DE" sz="600" dirty="0">
              <a:solidFill>
                <a:schemeClr val="tx1"/>
              </a:solidFill>
            </a:endParaRPr>
          </a:p>
        </p:txBody>
      </p:sp>
    </p:spTree>
    <p:extLst>
      <p:ext uri="{BB962C8B-B14F-4D97-AF65-F5344CB8AC3E}">
        <p14:creationId xmlns:p14="http://schemas.microsoft.com/office/powerpoint/2010/main" val="3491042458"/>
      </p:ext>
    </p:extLst>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6 Product Line Engineering</a:t>
            </a:r>
            <a:r>
              <a:rPr lang="de-DE"/>
              <a:t> &gt; </a:t>
            </a:r>
            <a:r>
              <a:rPr lang="en-US"/>
              <a:t>6.2 Design product asset instance</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212924672"/>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950" noProof="0" dirty="0"/>
                        <a:t>Description</a:t>
                      </a:r>
                    </a:p>
                  </a:txBody>
                  <a:tcPr/>
                </a:tc>
                <a:tc>
                  <a:txBody>
                    <a:bodyPr/>
                    <a:lstStyle/>
                    <a:p>
                      <a:r>
                        <a:rPr lang="en-US" sz="950" b="0" noProof="0"/>
                        <a:t>Design of the CU product asset instance, implying the definition of the bill of features: the ultimate goal of this collaboration use case is the specification of the features, selected from the feature catalogue, that define the solution to the specific customer problem within the solution/family portfolio. The bill of feature is basically the set of actual values assigned to the variation point, which fully determine a single specific family instance. Collaboration still happens between product and CU architects, with the former specifying requirements and high level architecture for a specific problem (within their problem domain) and the latter providing a set of potential solutions, all belonging to the same CU family.</a:t>
                      </a:r>
                      <a:endParaRPr lang="en-AU" sz="950" b="0" noProof="0" dirty="0"/>
                    </a:p>
                  </a:txBody>
                  <a:tcPr/>
                </a:tc>
                <a:extLst>
                  <a:ext uri="{0D108BD9-81ED-4DB2-BD59-A6C34878D82A}">
                    <a16:rowId xmlns:a16="http://schemas.microsoft.com/office/drawing/2014/main" val="265767748"/>
                  </a:ext>
                </a:extLst>
              </a:tr>
              <a:tr h="0">
                <a:tc>
                  <a:txBody>
                    <a:bodyPr/>
                    <a:lstStyle/>
                    <a:p>
                      <a:r>
                        <a:rPr lang="en-AU" sz="950" noProof="0" dirty="0"/>
                        <a:t>Roles</a:t>
                      </a:r>
                    </a:p>
                  </a:txBody>
                  <a:tcPr/>
                </a:tc>
                <a:tc>
                  <a:txBody>
                    <a:bodyPr/>
                    <a:lstStyle/>
                    <a:p>
                      <a:endParaRPr lang="en-AU" sz="950" b="0" noProof="0" dirty="0"/>
                    </a:p>
                  </a:txBody>
                  <a:tcPr/>
                </a:tc>
                <a:extLst>
                  <a:ext uri="{0D108BD9-81ED-4DB2-BD59-A6C34878D82A}">
                    <a16:rowId xmlns:a16="http://schemas.microsoft.com/office/drawing/2014/main" val="4228250567"/>
                  </a:ext>
                </a:extLst>
              </a:tr>
              <a:tr h="0">
                <a:tc>
                  <a:txBody>
                    <a:bodyPr/>
                    <a:lstStyle/>
                    <a:p>
                      <a:r>
                        <a:rPr lang="en-AU" sz="95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50" b="0" noProof="0" dirty="0"/>
                    </a:p>
                  </a:txBody>
                  <a:tcPr/>
                </a:tc>
                <a:extLst>
                  <a:ext uri="{0D108BD9-81ED-4DB2-BD59-A6C34878D82A}">
                    <a16:rowId xmlns:a16="http://schemas.microsoft.com/office/drawing/2014/main" val="234396257"/>
                  </a:ext>
                </a:extLst>
              </a:tr>
              <a:tr h="0">
                <a:tc>
                  <a:txBody>
                    <a:bodyPr/>
                    <a:lstStyle/>
                    <a:p>
                      <a:r>
                        <a:rPr lang="en-AU" sz="95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50" b="0" noProof="0" dirty="0"/>
                    </a:p>
                  </a:txBody>
                  <a:tcPr/>
                </a:tc>
                <a:extLst>
                  <a:ext uri="{0D108BD9-81ED-4DB2-BD59-A6C34878D82A}">
                    <a16:rowId xmlns:a16="http://schemas.microsoft.com/office/drawing/2014/main" val="929043427"/>
                  </a:ext>
                </a:extLst>
              </a:tr>
              <a:tr h="0">
                <a:tc>
                  <a:txBody>
                    <a:bodyPr/>
                    <a:lstStyle/>
                    <a:p>
                      <a:r>
                        <a:rPr lang="en-AU" sz="95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50" b="0" noProof="0" dirty="0"/>
                    </a:p>
                  </a:txBody>
                  <a:tcPr/>
                </a:tc>
                <a:extLst>
                  <a:ext uri="{0D108BD9-81ED-4DB2-BD59-A6C34878D82A}">
                    <a16:rowId xmlns:a16="http://schemas.microsoft.com/office/drawing/2014/main" val="3723889216"/>
                  </a:ext>
                </a:extLst>
              </a:tr>
              <a:tr h="0">
                <a:tc>
                  <a:txBody>
                    <a:bodyPr/>
                    <a:lstStyle/>
                    <a:p>
                      <a:r>
                        <a:rPr lang="en-AU" sz="950" noProof="0" dirty="0"/>
                        <a:t>Inputs</a:t>
                      </a:r>
                    </a:p>
                  </a:txBody>
                  <a:tcPr/>
                </a:tc>
                <a:tc>
                  <a:txBody>
                    <a:bodyPr/>
                    <a:lstStyle/>
                    <a:p>
                      <a:r>
                        <a:rPr lang="en-AU" sz="950" b="0" noProof="0"/>
                        <a:t>System Component, Component Interface, Component Connection, Component State</a:t>
                      </a:r>
                      <a:endParaRPr lang="en-AU" sz="950" b="0" noProof="0" dirty="0"/>
                    </a:p>
                  </a:txBody>
                  <a:tcPr/>
                </a:tc>
                <a:extLst>
                  <a:ext uri="{0D108BD9-81ED-4DB2-BD59-A6C34878D82A}">
                    <a16:rowId xmlns:a16="http://schemas.microsoft.com/office/drawing/2014/main" val="2071258178"/>
                  </a:ext>
                </a:extLst>
              </a:tr>
              <a:tr h="0">
                <a:tc>
                  <a:txBody>
                    <a:bodyPr/>
                    <a:lstStyle/>
                    <a:p>
                      <a:r>
                        <a:rPr lang="en-AU" sz="95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95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241EEA01-31E8-05DD-39F1-E8F1C309A686}"/>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927185522"/>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6 Product Line Engineering</a:t>
            </a:r>
            <a:r>
              <a:rPr lang="de-DE"/>
              <a:t> &gt; </a:t>
            </a:r>
            <a:r>
              <a:rPr lang="en-US">
                <a:hlinkClick r:id="rId6" action="ppaction://hlinksldjump"/>
              </a:rPr>
              <a:t>6.2 Design product asset instance</a:t>
            </a:r>
            <a:endParaRPr lang="de-DE" dirty="0"/>
          </a:p>
        </p:txBody>
      </p:sp>
      <p:sp>
        <p:nvSpPr>
          <p:cNvPr id="3" name="Rechteck 2">
            <a:extLst>
              <a:ext uri="{FF2B5EF4-FFF2-40B4-BE49-F238E27FC236}">
                <a16:creationId xmlns:a16="http://schemas.microsoft.com/office/drawing/2014/main" id="{E6790B10-91D1-D154-C262-8B4F441C254B}"/>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en-US" sz="600">
                <a:solidFill>
                  <a:srgbClr val="000000"/>
                </a:solidFill>
                <a:hlinkClick r:id="rId6" action="ppaction://hlinksldjump"/>
              </a:rPr>
              <a:t>6.2 Design product asset instance</a:t>
            </a:r>
            <a:endParaRPr lang="de-DE" sz="600">
              <a:solidFill>
                <a:srgbClr val="000000"/>
              </a:solidFill>
            </a:endParaRPr>
          </a:p>
        </p:txBody>
      </p:sp>
      <p:sp>
        <p:nvSpPr>
          <p:cNvPr id="4" name="Rechteck 3">
            <a:extLst>
              <a:ext uri="{FF2B5EF4-FFF2-40B4-BE49-F238E27FC236}">
                <a16:creationId xmlns:a16="http://schemas.microsoft.com/office/drawing/2014/main" id="{34DC125E-AF53-C240-1135-E8844F45AA49}"/>
              </a:ext>
            </a:extLst>
          </p:cNvPr>
          <p:cNvSpPr/>
          <p:nvPr/>
        </p:nvSpPr>
        <p:spPr>
          <a:xfrm>
            <a:off x="323528" y="2068417"/>
            <a:ext cx="235225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Component</a:t>
            </a:r>
          </a:p>
        </p:txBody>
      </p:sp>
      <p:cxnSp>
        <p:nvCxnSpPr>
          <p:cNvPr id="5" name="Verbinder: gewinkelt 4">
            <a:extLst>
              <a:ext uri="{FF2B5EF4-FFF2-40B4-BE49-F238E27FC236}">
                <a16:creationId xmlns:a16="http://schemas.microsoft.com/office/drawing/2014/main" id="{9000BDEE-8AB7-CEBD-B4DE-DBE7C7561437}"/>
              </a:ext>
            </a:extLst>
          </p:cNvPr>
          <p:cNvCxnSpPr>
            <a:stCxn id="4" idx="3"/>
            <a:endCxn id="3" idx="1"/>
          </p:cNvCxnSpPr>
          <p:nvPr/>
        </p:nvCxnSpPr>
        <p:spPr>
          <a:xfrm>
            <a:off x="2675783" y="2248440"/>
            <a:ext cx="720090" cy="594073"/>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71033248-A7FB-4628-53E9-D197FBEA308A}"/>
              </a:ext>
            </a:extLst>
          </p:cNvPr>
          <p:cNvSpPr/>
          <p:nvPr/>
        </p:nvSpPr>
        <p:spPr>
          <a:xfrm>
            <a:off x="323528" y="2464466"/>
            <a:ext cx="235225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Interface</a:t>
            </a:r>
          </a:p>
        </p:txBody>
      </p:sp>
      <p:cxnSp>
        <p:nvCxnSpPr>
          <p:cNvPr id="8" name="Verbinder: gewinkelt 7">
            <a:extLst>
              <a:ext uri="{FF2B5EF4-FFF2-40B4-BE49-F238E27FC236}">
                <a16:creationId xmlns:a16="http://schemas.microsoft.com/office/drawing/2014/main" id="{12DAE686-B565-6A3B-6491-0CC97E6FC91A}"/>
              </a:ext>
            </a:extLst>
          </p:cNvPr>
          <p:cNvCxnSpPr>
            <a:stCxn id="7" idx="3"/>
            <a:endCxn id="3" idx="1"/>
          </p:cNvCxnSpPr>
          <p:nvPr/>
        </p:nvCxnSpPr>
        <p:spPr>
          <a:xfrm>
            <a:off x="2675783" y="2644489"/>
            <a:ext cx="720090" cy="198024"/>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34D9FB15-CD0A-3060-B887-5AA06D095DC6}"/>
              </a:ext>
            </a:extLst>
          </p:cNvPr>
          <p:cNvSpPr/>
          <p:nvPr/>
        </p:nvSpPr>
        <p:spPr>
          <a:xfrm>
            <a:off x="323528" y="2860516"/>
            <a:ext cx="235225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Connection</a:t>
            </a:r>
          </a:p>
        </p:txBody>
      </p:sp>
      <p:cxnSp>
        <p:nvCxnSpPr>
          <p:cNvPr id="10" name="Verbinder: gewinkelt 9">
            <a:extLst>
              <a:ext uri="{FF2B5EF4-FFF2-40B4-BE49-F238E27FC236}">
                <a16:creationId xmlns:a16="http://schemas.microsoft.com/office/drawing/2014/main" id="{E0DE4D21-4763-124B-6677-53B2B3F2BB05}"/>
              </a:ext>
            </a:extLst>
          </p:cNvPr>
          <p:cNvCxnSpPr>
            <a:stCxn id="9" idx="3"/>
            <a:endCxn id="3" idx="1"/>
          </p:cNvCxnSpPr>
          <p:nvPr/>
        </p:nvCxnSpPr>
        <p:spPr>
          <a:xfrm flipV="1">
            <a:off x="2675783" y="2842513"/>
            <a:ext cx="720090" cy="198026"/>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40B9AA26-0347-B911-7136-1FE487FD886C}"/>
              </a:ext>
            </a:extLst>
          </p:cNvPr>
          <p:cNvSpPr/>
          <p:nvPr/>
        </p:nvSpPr>
        <p:spPr>
          <a:xfrm>
            <a:off x="323528" y="3256565"/>
            <a:ext cx="235225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State</a:t>
            </a:r>
          </a:p>
        </p:txBody>
      </p:sp>
      <p:cxnSp>
        <p:nvCxnSpPr>
          <p:cNvPr id="12" name="Verbinder: gewinkelt 11">
            <a:extLst>
              <a:ext uri="{FF2B5EF4-FFF2-40B4-BE49-F238E27FC236}">
                <a16:creationId xmlns:a16="http://schemas.microsoft.com/office/drawing/2014/main" id="{3A36222A-6E4A-7C84-2572-37227DF6CC9E}"/>
              </a:ext>
            </a:extLst>
          </p:cNvPr>
          <p:cNvCxnSpPr>
            <a:stCxn id="11" idx="3"/>
            <a:endCxn id="3" idx="1"/>
          </p:cNvCxnSpPr>
          <p:nvPr/>
        </p:nvCxnSpPr>
        <p:spPr>
          <a:xfrm flipV="1">
            <a:off x="2675783" y="2842513"/>
            <a:ext cx="720090" cy="594075"/>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10202"/>
      </p:ext>
    </p:extLst>
  </p:cSld>
  <p:clrMapOvr>
    <a:masterClrMapping/>
  </p:clrMapOvr>
  <p:transition spd="slow">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6 Product Line Engineering</a:t>
            </a:r>
            <a:r>
              <a:rPr lang="de-DE"/>
              <a:t> &gt; 6.3 Definition product asset instance configurability space</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3657169839"/>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800" noProof="0" dirty="0"/>
                        <a:t>Description</a:t>
                      </a:r>
                    </a:p>
                  </a:txBody>
                  <a:tcPr/>
                </a:tc>
                <a:tc>
                  <a:txBody>
                    <a:bodyPr/>
                    <a:lstStyle/>
                    <a:p>
                      <a:r>
                        <a:rPr lang="en-US" sz="800" b="0" noProof="0"/>
                        <a:t>Definition of the CU product asset instance configurability space: the objective is to define the set of configuration options that will be made available to the CU end user for each CU instance. Typical options available for CU include clock selection, clock speed, caching and cache policy, protocol for external bus interfaces, general purpose I/O configuration (direction, active etc.) as well as dedicated options for peripherals and co-processors. A key aspect is also the definition of the configuration mechanisms that will be made available to the user including configuration protection features to prevent undesired/unauthorized changes. This is a collaborative efforts involving the same actors as Use Case 1, though driven by different criteria. The CU architect must balance the flexibility provided by configurability options with the added complexity it typically brings in terms of hardware design as well as verification effort. The product owner must balance programming complexity, potential higher cost and lower efficiency, with the capability of having their single CU instance capable of covering a broader problem space.</a:t>
                      </a:r>
                      <a:endParaRPr lang="en-AU" sz="800" b="0" noProof="0" dirty="0"/>
                    </a:p>
                  </a:txBody>
                  <a:tcPr/>
                </a:tc>
                <a:extLst>
                  <a:ext uri="{0D108BD9-81ED-4DB2-BD59-A6C34878D82A}">
                    <a16:rowId xmlns:a16="http://schemas.microsoft.com/office/drawing/2014/main" val="265767748"/>
                  </a:ext>
                </a:extLst>
              </a:tr>
              <a:tr h="0">
                <a:tc>
                  <a:txBody>
                    <a:bodyPr/>
                    <a:lstStyle/>
                    <a:p>
                      <a:r>
                        <a:rPr lang="en-AU" sz="800" noProof="0" dirty="0"/>
                        <a:t>Roles</a:t>
                      </a:r>
                    </a:p>
                  </a:txBody>
                  <a:tcPr/>
                </a:tc>
                <a:tc>
                  <a:txBody>
                    <a:bodyPr/>
                    <a:lstStyle/>
                    <a:p>
                      <a:endParaRPr lang="en-AU" sz="800" b="0" noProof="0" dirty="0"/>
                    </a:p>
                  </a:txBody>
                  <a:tcPr/>
                </a:tc>
                <a:extLst>
                  <a:ext uri="{0D108BD9-81ED-4DB2-BD59-A6C34878D82A}">
                    <a16:rowId xmlns:a16="http://schemas.microsoft.com/office/drawing/2014/main" val="4228250567"/>
                  </a:ext>
                </a:extLst>
              </a:tr>
              <a:tr h="0">
                <a:tc>
                  <a:txBody>
                    <a:bodyPr/>
                    <a:lstStyle/>
                    <a:p>
                      <a:r>
                        <a:rPr lang="en-AU" sz="8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00" b="0" noProof="0" dirty="0"/>
                    </a:p>
                  </a:txBody>
                  <a:tcPr/>
                </a:tc>
                <a:extLst>
                  <a:ext uri="{0D108BD9-81ED-4DB2-BD59-A6C34878D82A}">
                    <a16:rowId xmlns:a16="http://schemas.microsoft.com/office/drawing/2014/main" val="234396257"/>
                  </a:ext>
                </a:extLst>
              </a:tr>
              <a:tr h="0">
                <a:tc>
                  <a:txBody>
                    <a:bodyPr/>
                    <a:lstStyle/>
                    <a:p>
                      <a:r>
                        <a:rPr lang="en-AU" sz="8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00" b="0" noProof="0" dirty="0"/>
                    </a:p>
                  </a:txBody>
                  <a:tcPr/>
                </a:tc>
                <a:extLst>
                  <a:ext uri="{0D108BD9-81ED-4DB2-BD59-A6C34878D82A}">
                    <a16:rowId xmlns:a16="http://schemas.microsoft.com/office/drawing/2014/main" val="929043427"/>
                  </a:ext>
                </a:extLst>
              </a:tr>
              <a:tr h="0">
                <a:tc>
                  <a:txBody>
                    <a:bodyPr/>
                    <a:lstStyle/>
                    <a:p>
                      <a:r>
                        <a:rPr lang="en-AU" sz="8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00" b="0" noProof="0" dirty="0"/>
                    </a:p>
                  </a:txBody>
                  <a:tcPr/>
                </a:tc>
                <a:extLst>
                  <a:ext uri="{0D108BD9-81ED-4DB2-BD59-A6C34878D82A}">
                    <a16:rowId xmlns:a16="http://schemas.microsoft.com/office/drawing/2014/main" val="3723889216"/>
                  </a:ext>
                </a:extLst>
              </a:tr>
              <a:tr h="0">
                <a:tc>
                  <a:txBody>
                    <a:bodyPr/>
                    <a:lstStyle/>
                    <a:p>
                      <a:r>
                        <a:rPr lang="en-AU" sz="800" noProof="0" dirty="0"/>
                        <a:t>Inputs</a:t>
                      </a:r>
                    </a:p>
                  </a:txBody>
                  <a:tcPr/>
                </a:tc>
                <a:tc>
                  <a:txBody>
                    <a:bodyPr/>
                    <a:lstStyle/>
                    <a:p>
                      <a:r>
                        <a:rPr lang="en-AU" sz="800" b="0" noProof="0"/>
                        <a:t>System Component, Component Interface, Component Connection, Component State</a:t>
                      </a:r>
                      <a:endParaRPr lang="en-AU" sz="800" b="0" noProof="0" dirty="0"/>
                    </a:p>
                  </a:txBody>
                  <a:tcPr/>
                </a:tc>
                <a:extLst>
                  <a:ext uri="{0D108BD9-81ED-4DB2-BD59-A6C34878D82A}">
                    <a16:rowId xmlns:a16="http://schemas.microsoft.com/office/drawing/2014/main" val="2071258178"/>
                  </a:ext>
                </a:extLst>
              </a:tr>
              <a:tr h="0">
                <a:tc>
                  <a:txBody>
                    <a:bodyPr/>
                    <a:lstStyle/>
                    <a:p>
                      <a:r>
                        <a:rPr lang="en-AU" sz="8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8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202387E7-468A-0DCE-D929-EF9BE938606D}"/>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2258961033"/>
      </p:ext>
    </p:extLst>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6 Product Line Engineering</a:t>
            </a:r>
            <a:r>
              <a:rPr lang="de-DE"/>
              <a:t> &gt; </a:t>
            </a:r>
            <a:r>
              <a:rPr lang="de-DE">
                <a:hlinkClick r:id="rId6" action="ppaction://hlinksldjump"/>
              </a:rPr>
              <a:t>6.3 Definition product asset instance configurability space</a:t>
            </a:r>
            <a:endParaRPr lang="de-DE" dirty="0"/>
          </a:p>
        </p:txBody>
      </p:sp>
      <p:sp>
        <p:nvSpPr>
          <p:cNvPr id="3" name="Rechteck 2">
            <a:extLst>
              <a:ext uri="{FF2B5EF4-FFF2-40B4-BE49-F238E27FC236}">
                <a16:creationId xmlns:a16="http://schemas.microsoft.com/office/drawing/2014/main" id="{5A8B9DAD-84A1-BE07-C22C-14C1FD9C194D}"/>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600">
                <a:solidFill>
                  <a:srgbClr val="000000"/>
                </a:solidFill>
                <a:hlinkClick r:id="rId6" action="ppaction://hlinksldjump"/>
              </a:rPr>
              <a:t>6.3 Definition product asset instance configurability space</a:t>
            </a:r>
            <a:endParaRPr lang="de-DE" sz="600">
              <a:solidFill>
                <a:srgbClr val="000000"/>
              </a:solidFill>
            </a:endParaRPr>
          </a:p>
        </p:txBody>
      </p:sp>
      <p:sp>
        <p:nvSpPr>
          <p:cNvPr id="4" name="Rechteck 3">
            <a:extLst>
              <a:ext uri="{FF2B5EF4-FFF2-40B4-BE49-F238E27FC236}">
                <a16:creationId xmlns:a16="http://schemas.microsoft.com/office/drawing/2014/main" id="{884EC311-E3F7-13DB-7930-565F957FD8FF}"/>
              </a:ext>
            </a:extLst>
          </p:cNvPr>
          <p:cNvSpPr/>
          <p:nvPr/>
        </p:nvSpPr>
        <p:spPr>
          <a:xfrm>
            <a:off x="323528" y="2068417"/>
            <a:ext cx="235225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System Component</a:t>
            </a:r>
          </a:p>
        </p:txBody>
      </p:sp>
      <p:cxnSp>
        <p:nvCxnSpPr>
          <p:cNvPr id="5" name="Verbinder: gewinkelt 4">
            <a:extLst>
              <a:ext uri="{FF2B5EF4-FFF2-40B4-BE49-F238E27FC236}">
                <a16:creationId xmlns:a16="http://schemas.microsoft.com/office/drawing/2014/main" id="{B4A99E70-BAA3-0638-EA1D-74CDF1891A18}"/>
              </a:ext>
            </a:extLst>
          </p:cNvPr>
          <p:cNvCxnSpPr>
            <a:stCxn id="4" idx="3"/>
            <a:endCxn id="3" idx="1"/>
          </p:cNvCxnSpPr>
          <p:nvPr/>
        </p:nvCxnSpPr>
        <p:spPr>
          <a:xfrm>
            <a:off x="2675783" y="2248440"/>
            <a:ext cx="720090" cy="594073"/>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8284C2BF-50BD-65D1-7F3E-A591AD67B15F}"/>
              </a:ext>
            </a:extLst>
          </p:cNvPr>
          <p:cNvSpPr/>
          <p:nvPr/>
        </p:nvSpPr>
        <p:spPr>
          <a:xfrm>
            <a:off x="323528" y="2464466"/>
            <a:ext cx="235225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Interface</a:t>
            </a:r>
          </a:p>
        </p:txBody>
      </p:sp>
      <p:cxnSp>
        <p:nvCxnSpPr>
          <p:cNvPr id="8" name="Verbinder: gewinkelt 7">
            <a:extLst>
              <a:ext uri="{FF2B5EF4-FFF2-40B4-BE49-F238E27FC236}">
                <a16:creationId xmlns:a16="http://schemas.microsoft.com/office/drawing/2014/main" id="{5021B7CA-4003-3A56-4E0B-F7116CF29921}"/>
              </a:ext>
            </a:extLst>
          </p:cNvPr>
          <p:cNvCxnSpPr>
            <a:stCxn id="7" idx="3"/>
            <a:endCxn id="3" idx="1"/>
          </p:cNvCxnSpPr>
          <p:nvPr/>
        </p:nvCxnSpPr>
        <p:spPr>
          <a:xfrm>
            <a:off x="2675783" y="2644489"/>
            <a:ext cx="720090" cy="198024"/>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67B67810-1F5B-26D1-9D4D-DC471FEFB8D8}"/>
              </a:ext>
            </a:extLst>
          </p:cNvPr>
          <p:cNvSpPr/>
          <p:nvPr/>
        </p:nvSpPr>
        <p:spPr>
          <a:xfrm>
            <a:off x="323528" y="2860516"/>
            <a:ext cx="235225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Connection</a:t>
            </a:r>
          </a:p>
        </p:txBody>
      </p:sp>
      <p:cxnSp>
        <p:nvCxnSpPr>
          <p:cNvPr id="10" name="Verbinder: gewinkelt 9">
            <a:extLst>
              <a:ext uri="{FF2B5EF4-FFF2-40B4-BE49-F238E27FC236}">
                <a16:creationId xmlns:a16="http://schemas.microsoft.com/office/drawing/2014/main" id="{A4E480A1-ACF4-2C14-2BDA-FE4D12E575DA}"/>
              </a:ext>
            </a:extLst>
          </p:cNvPr>
          <p:cNvCxnSpPr>
            <a:stCxn id="9" idx="3"/>
            <a:endCxn id="3" idx="1"/>
          </p:cNvCxnSpPr>
          <p:nvPr/>
        </p:nvCxnSpPr>
        <p:spPr>
          <a:xfrm flipV="1">
            <a:off x="2675783" y="2842513"/>
            <a:ext cx="720090" cy="198026"/>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1" name="Rechteck 10">
            <a:extLst>
              <a:ext uri="{FF2B5EF4-FFF2-40B4-BE49-F238E27FC236}">
                <a16:creationId xmlns:a16="http://schemas.microsoft.com/office/drawing/2014/main" id="{2AF78D32-E902-D44D-EF2A-886705CA6340}"/>
              </a:ext>
            </a:extLst>
          </p:cNvPr>
          <p:cNvSpPr/>
          <p:nvPr/>
        </p:nvSpPr>
        <p:spPr>
          <a:xfrm>
            <a:off x="323528" y="3256565"/>
            <a:ext cx="2352255" cy="360045"/>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600">
                <a:solidFill>
                  <a:srgbClr val="000000"/>
                </a:solidFill>
              </a:rPr>
              <a:t>Component State</a:t>
            </a:r>
          </a:p>
        </p:txBody>
      </p:sp>
      <p:cxnSp>
        <p:nvCxnSpPr>
          <p:cNvPr id="12" name="Verbinder: gewinkelt 11">
            <a:extLst>
              <a:ext uri="{FF2B5EF4-FFF2-40B4-BE49-F238E27FC236}">
                <a16:creationId xmlns:a16="http://schemas.microsoft.com/office/drawing/2014/main" id="{8A4EF71B-712D-3D07-948E-A3FF39DA9598}"/>
              </a:ext>
            </a:extLst>
          </p:cNvPr>
          <p:cNvCxnSpPr>
            <a:stCxn id="11" idx="3"/>
            <a:endCxn id="3" idx="1"/>
          </p:cNvCxnSpPr>
          <p:nvPr/>
        </p:nvCxnSpPr>
        <p:spPr>
          <a:xfrm flipV="1">
            <a:off x="2675783" y="2842513"/>
            <a:ext cx="720090" cy="594075"/>
          </a:xfrm>
          <a:prstGeom prst="bentConnector3">
            <a:avLst>
              <a:gd name="adj1" fmla="val 5000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9508133"/>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7 Long-Term Archiving</a:t>
            </a:r>
            <a:endParaRPr lang="de-DE" dirty="0"/>
          </a:p>
        </p:txBody>
      </p:sp>
      <p:graphicFrame>
        <p:nvGraphicFramePr>
          <p:cNvPr id="5" name="Inhaltsplatzhalter 6">
            <a:extLst>
              <a:ext uri="{FF2B5EF4-FFF2-40B4-BE49-F238E27FC236}">
                <a16:creationId xmlns:a16="http://schemas.microsoft.com/office/drawing/2014/main" id="{B4052D61-5632-4A47-A564-A7001FC60D04}"/>
              </a:ext>
            </a:extLst>
          </p:cNvPr>
          <p:cNvGraphicFramePr>
            <a:graphicFrameLocks/>
          </p:cNvGraphicFramePr>
          <p:nvPr>
            <p:extLst>
              <p:ext uri="{D42A27DB-BD31-4B8C-83A1-F6EECF244321}">
                <p14:modId xmlns:p14="http://schemas.microsoft.com/office/powerpoint/2010/main" val="4050170582"/>
              </p:ext>
            </p:extLst>
          </p:nvPr>
        </p:nvGraphicFramePr>
        <p:xfrm>
          <a:off x="395536" y="962024"/>
          <a:ext cx="4968552" cy="0"/>
        </p:xfrm>
        <a:graphic>
          <a:graphicData uri="http://schemas.openxmlformats.org/drawingml/2006/table">
            <a:tbl>
              <a:tblPr firstCol="1" bandRow="1">
                <a:tableStyleId>{5C22544A-7EE6-4342-B048-85BDC9FD1C3A}</a:tableStyleId>
              </a:tblPr>
              <a:tblGrid>
                <a:gridCol w="1119674">
                  <a:extLst>
                    <a:ext uri="{9D8B030D-6E8A-4147-A177-3AD203B41FA5}">
                      <a16:colId xmlns:a16="http://schemas.microsoft.com/office/drawing/2014/main" val="1376427917"/>
                    </a:ext>
                  </a:extLst>
                </a:gridCol>
                <a:gridCol w="3848878">
                  <a:extLst>
                    <a:ext uri="{9D8B030D-6E8A-4147-A177-3AD203B41FA5}">
                      <a16:colId xmlns:a16="http://schemas.microsoft.com/office/drawing/2014/main" val="3583956685"/>
                    </a:ext>
                  </a:extLst>
                </a:gridCol>
              </a:tblGrid>
              <a:tr h="0">
                <a:tc>
                  <a:txBody>
                    <a:bodyPr/>
                    <a:lstStyle/>
                    <a:p>
                      <a:r>
                        <a:rPr lang="en-AU" sz="1000" noProof="0" dirty="0"/>
                        <a:t>Description</a:t>
                      </a:r>
                    </a:p>
                  </a:txBody>
                  <a:tcPr/>
                </a:tc>
                <a:tc>
                  <a:txBody>
                    <a:bodyPr/>
                    <a:lstStyle/>
                    <a:p>
                      <a:r>
                        <a:rPr lang="en-US" sz="1000" b="0" noProof="0"/>
                        <a:t>For long-term archiving, all product information must be configured and stored in a retrievable way. Product information includes domain-specifc models, relations between models and model entities, and meta-data about the documents and models.</a:t>
                      </a:r>
                      <a:endParaRPr lang="en-AU" sz="1000" b="0" noProof="0" dirty="0"/>
                    </a:p>
                  </a:txBody>
                  <a:tcPr/>
                </a:tc>
                <a:extLst>
                  <a:ext uri="{0D108BD9-81ED-4DB2-BD59-A6C34878D82A}">
                    <a16:rowId xmlns:a16="http://schemas.microsoft.com/office/drawing/2014/main" val="265767748"/>
                  </a:ext>
                </a:extLst>
              </a:tr>
              <a:tr h="0">
                <a:tc>
                  <a:txBody>
                    <a:bodyPr/>
                    <a:lstStyle/>
                    <a:p>
                      <a:r>
                        <a:rPr lang="en-AU" sz="1000" noProof="0" dirty="0"/>
                        <a:t>Roles</a:t>
                      </a:r>
                    </a:p>
                  </a:txBody>
                  <a:tcPr/>
                </a:tc>
                <a:tc>
                  <a:txBody>
                    <a:bodyPr/>
                    <a:lstStyle/>
                    <a:p>
                      <a:endParaRPr lang="en-AU" sz="1000" b="0" noProof="0" dirty="0"/>
                    </a:p>
                  </a:txBody>
                  <a:tcPr/>
                </a:tc>
                <a:extLst>
                  <a:ext uri="{0D108BD9-81ED-4DB2-BD59-A6C34878D82A}">
                    <a16:rowId xmlns:a16="http://schemas.microsoft.com/office/drawing/2014/main" val="4228250567"/>
                  </a:ext>
                </a:extLst>
              </a:tr>
              <a:tr h="0">
                <a:tc>
                  <a:txBody>
                    <a:bodyPr/>
                    <a:lstStyle/>
                    <a:p>
                      <a:r>
                        <a:rPr lang="en-AU" sz="1000" noProof="0" dirty="0"/>
                        <a:t>Generic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00" b="0" noProof="0" dirty="0"/>
                    </a:p>
                  </a:txBody>
                  <a:tcPr/>
                </a:tc>
                <a:extLst>
                  <a:ext uri="{0D108BD9-81ED-4DB2-BD59-A6C34878D82A}">
                    <a16:rowId xmlns:a16="http://schemas.microsoft.com/office/drawing/2014/main" val="234396257"/>
                  </a:ext>
                </a:extLst>
              </a:tr>
              <a:tr h="0">
                <a:tc>
                  <a:txBody>
                    <a:bodyPr/>
                    <a:lstStyle/>
                    <a:p>
                      <a:r>
                        <a:rPr lang="en-AU" sz="1000" noProof="0" dirty="0"/>
                        <a:t>Specific Use Cases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00" b="0" noProof="0" dirty="0"/>
                    </a:p>
                  </a:txBody>
                  <a:tcPr/>
                </a:tc>
                <a:extLst>
                  <a:ext uri="{0D108BD9-81ED-4DB2-BD59-A6C34878D82A}">
                    <a16:rowId xmlns:a16="http://schemas.microsoft.com/office/drawing/2014/main" val="929043427"/>
                  </a:ext>
                </a:extLst>
              </a:tr>
              <a:tr h="0">
                <a:tc>
                  <a:txBody>
                    <a:bodyPr/>
                    <a:lstStyle/>
                    <a:p>
                      <a:r>
                        <a:rPr lang="en-AU" sz="1000" noProof="0" dirty="0"/>
                        <a:t>Tools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00" b="0" noProof="0" dirty="0"/>
                    </a:p>
                  </a:txBody>
                  <a:tcPr/>
                </a:tc>
                <a:extLst>
                  <a:ext uri="{0D108BD9-81ED-4DB2-BD59-A6C34878D82A}">
                    <a16:rowId xmlns:a16="http://schemas.microsoft.com/office/drawing/2014/main" val="3723889216"/>
                  </a:ext>
                </a:extLst>
              </a:tr>
              <a:tr h="0">
                <a:tc>
                  <a:txBody>
                    <a:bodyPr/>
                    <a:lstStyle/>
                    <a:p>
                      <a:r>
                        <a:rPr lang="en-AU" sz="1000" noProof="0" dirty="0"/>
                        <a:t>Inputs</a:t>
                      </a:r>
                    </a:p>
                  </a:txBody>
                  <a:tcPr/>
                </a:tc>
                <a:tc>
                  <a:txBody>
                    <a:bodyPr/>
                    <a:lstStyle/>
                    <a:p>
                      <a:r>
                        <a:rPr lang="en-AU" sz="1000" b="0" noProof="0"/>
                        <a:t>Stakeholder Requirement, System Requirement, Function, Function Failure, System Component, Component Interface, Component Connection, Component State, Mechanical Component, Body, Material, Model Annotation, Kinematic Mechanism, Kinematic Joint, Joining Element, Verification Run, Verification Result, Validation Run, Validation Result, Displacement, Joining Process</a:t>
                      </a:r>
                      <a:endParaRPr lang="en-AU" sz="1000" b="0" noProof="0" dirty="0"/>
                    </a:p>
                  </a:txBody>
                  <a:tcPr/>
                </a:tc>
                <a:extLst>
                  <a:ext uri="{0D108BD9-81ED-4DB2-BD59-A6C34878D82A}">
                    <a16:rowId xmlns:a16="http://schemas.microsoft.com/office/drawing/2014/main" val="2071258178"/>
                  </a:ext>
                </a:extLst>
              </a:tr>
              <a:tr h="0">
                <a:tc>
                  <a:txBody>
                    <a:bodyPr/>
                    <a:lstStyle/>
                    <a:p>
                      <a:r>
                        <a:rPr lang="en-AU" sz="1000" noProof="0" dirty="0"/>
                        <a:t>Outputs</a:t>
                      </a: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AU" sz="1000" b="0" noProof="0" dirty="0"/>
                    </a:p>
                  </a:txBody>
                  <a:tcPr/>
                </a:tc>
                <a:extLst>
                  <a:ext uri="{0D108BD9-81ED-4DB2-BD59-A6C34878D82A}">
                    <a16:rowId xmlns:a16="http://schemas.microsoft.com/office/drawing/2014/main" val="2763617196"/>
                  </a:ext>
                </a:extLst>
              </a:tr>
            </a:tbl>
          </a:graphicData>
        </a:graphic>
      </p:graphicFrame>
      <p:pic>
        <p:nvPicPr>
          <p:cNvPr id="4" name="Grafik 3">
            <a:extLst>
              <a:ext uri="{FF2B5EF4-FFF2-40B4-BE49-F238E27FC236}">
                <a16:creationId xmlns:a16="http://schemas.microsoft.com/office/drawing/2014/main" id="{A705F2E7-7358-25A1-BF28-197CDE6916E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508104" y="962024"/>
            <a:ext cx="3420000" cy="3420000"/>
          </a:xfrm>
          <a:prstGeom prst="rect">
            <a:avLst/>
          </a:prstGeom>
        </p:spPr>
      </p:pic>
    </p:spTree>
    <p:extLst>
      <p:ext uri="{BB962C8B-B14F-4D97-AF65-F5344CB8AC3E}">
        <p14:creationId xmlns:p14="http://schemas.microsoft.com/office/powerpoint/2010/main" val="2718298859"/>
      </p:ext>
    </p:ext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LeafItem:Activity"/>
          <p:cNvSpPr>
            <a:spLocks noGrp="1"/>
          </p:cNvSpPr>
          <p:nvPr>
            <p:ph type="title"/>
          </p:nvPr>
        </p:nvSpPr>
        <p:spPr/>
        <p:txBody>
          <a:bodyPr>
            <a:normAutofit/>
          </a:bodyPr>
          <a:lstStyle/>
          <a:p>
            <a:r>
              <a:rPr lang="de-DE">
                <a:hlinkClick r:id="rId2" action="ppaction://hlinksldjump"/>
              </a:rPr>
              <a:t>◆</a:t>
            </a:r>
            <a:r>
              <a:rPr lang="de-DE"/>
              <a:t> &gt; </a:t>
            </a:r>
            <a:r>
              <a:rPr lang="de-DE">
                <a:hlinkClick r:id="rId3" action="ppaction://hlinksldjump"/>
              </a:rPr>
              <a:t>Digital Data Package</a:t>
            </a:r>
            <a:r>
              <a:rPr lang="de-DE"/>
              <a:t> &gt; </a:t>
            </a:r>
            <a:r>
              <a:rPr lang="de-DE">
                <a:hlinkClick r:id="rId4" action="ppaction://hlinksldjump"/>
              </a:rPr>
              <a:t>2 Collaboration Use-Cases</a:t>
            </a:r>
            <a:r>
              <a:rPr lang="de-DE"/>
              <a:t> &gt; </a:t>
            </a:r>
            <a:r>
              <a:rPr lang="de-DE">
                <a:hlinkClick r:id="rId5" action="ppaction://hlinksldjump"/>
              </a:rPr>
              <a:t>7 Long-Term Archiving</a:t>
            </a:r>
            <a:endParaRPr lang="de-DE" dirty="0"/>
          </a:p>
        </p:txBody>
      </p:sp>
      <p:sp>
        <p:nvSpPr>
          <p:cNvPr id="3" name="Rechteck 2">
            <a:extLst>
              <a:ext uri="{FF2B5EF4-FFF2-40B4-BE49-F238E27FC236}">
                <a16:creationId xmlns:a16="http://schemas.microsoft.com/office/drawing/2014/main" id="{779C6C7D-B4E5-3FF0-E393-F74BAB1D7F01}"/>
              </a:ext>
            </a:extLst>
          </p:cNvPr>
          <p:cNvSpPr/>
          <p:nvPr/>
        </p:nvSpPr>
        <p:spPr>
          <a:xfrm>
            <a:off x="3395873" y="2662490"/>
            <a:ext cx="2352254" cy="360045"/>
          </a:xfrm>
          <a:prstGeom prst="rect">
            <a:avLst/>
          </a:prstGeom>
          <a:solidFill>
            <a:srgbClr val="FFFFFF"/>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36005" tIns="36005" rIns="36005" bIns="36005" rtlCol="0" anchor="ctr"/>
          <a:lstStyle/>
          <a:p>
            <a:pPr algn="ctr"/>
            <a:r>
              <a:rPr lang="de-DE" sz="550">
                <a:solidFill>
                  <a:srgbClr val="000000"/>
                </a:solidFill>
                <a:hlinkClick r:id="rId5" action="ppaction://hlinksldjump"/>
              </a:rPr>
              <a:t>7 Long-Term Archiving</a:t>
            </a:r>
            <a:endParaRPr lang="de-DE" sz="550">
              <a:solidFill>
                <a:srgbClr val="000000"/>
              </a:solidFill>
            </a:endParaRPr>
          </a:p>
        </p:txBody>
      </p:sp>
      <p:sp>
        <p:nvSpPr>
          <p:cNvPr id="4" name="Rechteck 3">
            <a:extLst>
              <a:ext uri="{FF2B5EF4-FFF2-40B4-BE49-F238E27FC236}">
                <a16:creationId xmlns:a16="http://schemas.microsoft.com/office/drawing/2014/main" id="{98EA86A9-4BEA-216A-0F4F-F259C922277D}"/>
              </a:ext>
            </a:extLst>
          </p:cNvPr>
          <p:cNvSpPr/>
          <p:nvPr/>
        </p:nvSpPr>
        <p:spPr>
          <a:xfrm>
            <a:off x="323528" y="1502090"/>
            <a:ext cx="2352255" cy="7573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Product Architecture</a:t>
            </a:r>
          </a:p>
        </p:txBody>
      </p:sp>
      <p:sp>
        <p:nvSpPr>
          <p:cNvPr id="5" name="Rechteck 4">
            <a:extLst>
              <a:ext uri="{FF2B5EF4-FFF2-40B4-BE49-F238E27FC236}">
                <a16:creationId xmlns:a16="http://schemas.microsoft.com/office/drawing/2014/main" id="{18548009-AF19-B69F-DA9F-457F3A47467E}"/>
              </a:ext>
            </a:extLst>
          </p:cNvPr>
          <p:cNvSpPr/>
          <p:nvPr/>
        </p:nvSpPr>
        <p:spPr>
          <a:xfrm>
            <a:off x="331101" y="1585393"/>
            <a:ext cx="2337109"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Stakeholder Requirement</a:t>
            </a:r>
          </a:p>
        </p:txBody>
      </p:sp>
      <p:cxnSp>
        <p:nvCxnSpPr>
          <p:cNvPr id="7" name="Verbinder: gewinkelt 6">
            <a:extLst>
              <a:ext uri="{FF2B5EF4-FFF2-40B4-BE49-F238E27FC236}">
                <a16:creationId xmlns:a16="http://schemas.microsoft.com/office/drawing/2014/main" id="{F8963E07-721C-7259-FED6-A51666D7BB3E}"/>
              </a:ext>
            </a:extLst>
          </p:cNvPr>
          <p:cNvCxnSpPr>
            <a:stCxn id="5" idx="3"/>
            <a:endCxn id="3" idx="1"/>
          </p:cNvCxnSpPr>
          <p:nvPr/>
        </p:nvCxnSpPr>
        <p:spPr>
          <a:xfrm>
            <a:off x="2668210" y="1623258"/>
            <a:ext cx="727663" cy="1219255"/>
          </a:xfrm>
          <a:prstGeom prst="bentConnector3">
            <a:avLst>
              <a:gd name="adj1" fmla="val 5021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8" name="Rechteck 7">
            <a:extLst>
              <a:ext uri="{FF2B5EF4-FFF2-40B4-BE49-F238E27FC236}">
                <a16:creationId xmlns:a16="http://schemas.microsoft.com/office/drawing/2014/main" id="{F6EDFAE3-AA1C-6F71-2BDA-DAF46F2CCEE1}"/>
              </a:ext>
            </a:extLst>
          </p:cNvPr>
          <p:cNvSpPr/>
          <p:nvPr/>
        </p:nvSpPr>
        <p:spPr>
          <a:xfrm>
            <a:off x="331101" y="1676268"/>
            <a:ext cx="2337109"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System Requirement</a:t>
            </a:r>
          </a:p>
        </p:txBody>
      </p:sp>
      <p:cxnSp>
        <p:nvCxnSpPr>
          <p:cNvPr id="9" name="Verbinder: gewinkelt 8">
            <a:extLst>
              <a:ext uri="{FF2B5EF4-FFF2-40B4-BE49-F238E27FC236}">
                <a16:creationId xmlns:a16="http://schemas.microsoft.com/office/drawing/2014/main" id="{22BE51CF-4E22-497A-75C8-019D10FFA2A4}"/>
              </a:ext>
            </a:extLst>
          </p:cNvPr>
          <p:cNvCxnSpPr>
            <a:stCxn id="8" idx="3"/>
            <a:endCxn id="3" idx="1"/>
          </p:cNvCxnSpPr>
          <p:nvPr/>
        </p:nvCxnSpPr>
        <p:spPr>
          <a:xfrm>
            <a:off x="2668210" y="1714133"/>
            <a:ext cx="727663" cy="1128380"/>
          </a:xfrm>
          <a:prstGeom prst="bentConnector3">
            <a:avLst>
              <a:gd name="adj1" fmla="val 5021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0" name="Rechteck 9">
            <a:extLst>
              <a:ext uri="{FF2B5EF4-FFF2-40B4-BE49-F238E27FC236}">
                <a16:creationId xmlns:a16="http://schemas.microsoft.com/office/drawing/2014/main" id="{6DF32D5D-492F-ABDC-3F03-07D768E8A8B8}"/>
              </a:ext>
            </a:extLst>
          </p:cNvPr>
          <p:cNvSpPr/>
          <p:nvPr/>
        </p:nvSpPr>
        <p:spPr>
          <a:xfrm>
            <a:off x="331101" y="1767144"/>
            <a:ext cx="2337109"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Function</a:t>
            </a:r>
          </a:p>
        </p:txBody>
      </p:sp>
      <p:cxnSp>
        <p:nvCxnSpPr>
          <p:cNvPr id="11" name="Verbinder: gewinkelt 10">
            <a:extLst>
              <a:ext uri="{FF2B5EF4-FFF2-40B4-BE49-F238E27FC236}">
                <a16:creationId xmlns:a16="http://schemas.microsoft.com/office/drawing/2014/main" id="{D85EFBFE-92F1-E57A-6E92-A9F778A1EBD4}"/>
              </a:ext>
            </a:extLst>
          </p:cNvPr>
          <p:cNvCxnSpPr>
            <a:stCxn id="10" idx="3"/>
            <a:endCxn id="3" idx="1"/>
          </p:cNvCxnSpPr>
          <p:nvPr/>
        </p:nvCxnSpPr>
        <p:spPr>
          <a:xfrm>
            <a:off x="2668210" y="1805009"/>
            <a:ext cx="727663" cy="1037504"/>
          </a:xfrm>
          <a:prstGeom prst="bentConnector3">
            <a:avLst>
              <a:gd name="adj1" fmla="val 5021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2" name="Rechteck 11">
            <a:extLst>
              <a:ext uri="{FF2B5EF4-FFF2-40B4-BE49-F238E27FC236}">
                <a16:creationId xmlns:a16="http://schemas.microsoft.com/office/drawing/2014/main" id="{F137EDE9-868E-3FB2-4542-5B4FF20EA66C}"/>
              </a:ext>
            </a:extLst>
          </p:cNvPr>
          <p:cNvSpPr/>
          <p:nvPr/>
        </p:nvSpPr>
        <p:spPr>
          <a:xfrm>
            <a:off x="331101" y="1858019"/>
            <a:ext cx="2337109"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Function Failure</a:t>
            </a:r>
          </a:p>
        </p:txBody>
      </p:sp>
      <p:cxnSp>
        <p:nvCxnSpPr>
          <p:cNvPr id="13" name="Verbinder: gewinkelt 12">
            <a:extLst>
              <a:ext uri="{FF2B5EF4-FFF2-40B4-BE49-F238E27FC236}">
                <a16:creationId xmlns:a16="http://schemas.microsoft.com/office/drawing/2014/main" id="{3AB0E58E-50AF-6645-0B71-3101FB3BAC1C}"/>
              </a:ext>
            </a:extLst>
          </p:cNvPr>
          <p:cNvCxnSpPr>
            <a:stCxn id="12" idx="3"/>
            <a:endCxn id="3" idx="1"/>
          </p:cNvCxnSpPr>
          <p:nvPr/>
        </p:nvCxnSpPr>
        <p:spPr>
          <a:xfrm>
            <a:off x="2668210" y="1895884"/>
            <a:ext cx="727663" cy="946629"/>
          </a:xfrm>
          <a:prstGeom prst="bentConnector3">
            <a:avLst>
              <a:gd name="adj1" fmla="val 5021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4" name="Rechteck 13">
            <a:extLst>
              <a:ext uri="{FF2B5EF4-FFF2-40B4-BE49-F238E27FC236}">
                <a16:creationId xmlns:a16="http://schemas.microsoft.com/office/drawing/2014/main" id="{31839D24-4C2C-CEA7-5979-B3B4191F8A70}"/>
              </a:ext>
            </a:extLst>
          </p:cNvPr>
          <p:cNvSpPr/>
          <p:nvPr/>
        </p:nvSpPr>
        <p:spPr>
          <a:xfrm>
            <a:off x="323528" y="1948895"/>
            <a:ext cx="2352255" cy="7572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Product Design</a:t>
            </a:r>
          </a:p>
        </p:txBody>
      </p:sp>
      <p:sp>
        <p:nvSpPr>
          <p:cNvPr id="15" name="Rechteck 14">
            <a:extLst>
              <a:ext uri="{FF2B5EF4-FFF2-40B4-BE49-F238E27FC236}">
                <a16:creationId xmlns:a16="http://schemas.microsoft.com/office/drawing/2014/main" id="{3C2D0BE9-3AE1-35F9-4018-9DD52012A568}"/>
              </a:ext>
            </a:extLst>
          </p:cNvPr>
          <p:cNvSpPr/>
          <p:nvPr/>
        </p:nvSpPr>
        <p:spPr>
          <a:xfrm>
            <a:off x="331101" y="2032197"/>
            <a:ext cx="2337109" cy="7573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Systems Design</a:t>
            </a:r>
          </a:p>
        </p:txBody>
      </p:sp>
      <p:sp>
        <p:nvSpPr>
          <p:cNvPr id="16" name="Rechteck 15">
            <a:extLst>
              <a:ext uri="{FF2B5EF4-FFF2-40B4-BE49-F238E27FC236}">
                <a16:creationId xmlns:a16="http://schemas.microsoft.com/office/drawing/2014/main" id="{843B6E77-31A4-A18A-4A40-36944159208A}"/>
              </a:ext>
            </a:extLst>
          </p:cNvPr>
          <p:cNvSpPr/>
          <p:nvPr/>
        </p:nvSpPr>
        <p:spPr>
          <a:xfrm>
            <a:off x="338674" y="2123073"/>
            <a:ext cx="2321963"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System Component</a:t>
            </a:r>
          </a:p>
        </p:txBody>
      </p:sp>
      <p:cxnSp>
        <p:nvCxnSpPr>
          <p:cNvPr id="17" name="Verbinder: gewinkelt 16">
            <a:extLst>
              <a:ext uri="{FF2B5EF4-FFF2-40B4-BE49-F238E27FC236}">
                <a16:creationId xmlns:a16="http://schemas.microsoft.com/office/drawing/2014/main" id="{C77DD71D-39CD-699E-34D3-DBDE3750F823}"/>
              </a:ext>
            </a:extLst>
          </p:cNvPr>
          <p:cNvCxnSpPr>
            <a:stCxn id="16" idx="3"/>
            <a:endCxn id="3" idx="1"/>
          </p:cNvCxnSpPr>
          <p:nvPr/>
        </p:nvCxnSpPr>
        <p:spPr>
          <a:xfrm>
            <a:off x="2660637" y="2160938"/>
            <a:ext cx="735236" cy="681575"/>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9AEFDCCD-D169-12F4-51C4-3DE540CBF04A}"/>
              </a:ext>
            </a:extLst>
          </p:cNvPr>
          <p:cNvSpPr/>
          <p:nvPr/>
        </p:nvSpPr>
        <p:spPr>
          <a:xfrm>
            <a:off x="338674" y="2221521"/>
            <a:ext cx="2321963"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Component Interface</a:t>
            </a:r>
          </a:p>
        </p:txBody>
      </p:sp>
      <p:cxnSp>
        <p:nvCxnSpPr>
          <p:cNvPr id="19" name="Verbinder: gewinkelt 18">
            <a:extLst>
              <a:ext uri="{FF2B5EF4-FFF2-40B4-BE49-F238E27FC236}">
                <a16:creationId xmlns:a16="http://schemas.microsoft.com/office/drawing/2014/main" id="{1F2313B2-F5F1-2AA6-6016-11B291786212}"/>
              </a:ext>
            </a:extLst>
          </p:cNvPr>
          <p:cNvCxnSpPr>
            <a:stCxn id="18" idx="3"/>
            <a:endCxn id="3" idx="1"/>
          </p:cNvCxnSpPr>
          <p:nvPr/>
        </p:nvCxnSpPr>
        <p:spPr>
          <a:xfrm>
            <a:off x="2660637" y="2259386"/>
            <a:ext cx="735236" cy="583127"/>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0" name="Rechteck 19">
            <a:extLst>
              <a:ext uri="{FF2B5EF4-FFF2-40B4-BE49-F238E27FC236}">
                <a16:creationId xmlns:a16="http://schemas.microsoft.com/office/drawing/2014/main" id="{F8EF3306-2CA0-4046-5BED-3B99A06D5E31}"/>
              </a:ext>
            </a:extLst>
          </p:cNvPr>
          <p:cNvSpPr/>
          <p:nvPr/>
        </p:nvSpPr>
        <p:spPr>
          <a:xfrm>
            <a:off x="338674" y="2319970"/>
            <a:ext cx="2321963"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Component Connection</a:t>
            </a:r>
          </a:p>
        </p:txBody>
      </p:sp>
      <p:cxnSp>
        <p:nvCxnSpPr>
          <p:cNvPr id="21" name="Verbinder: gewinkelt 20">
            <a:extLst>
              <a:ext uri="{FF2B5EF4-FFF2-40B4-BE49-F238E27FC236}">
                <a16:creationId xmlns:a16="http://schemas.microsoft.com/office/drawing/2014/main" id="{EA1A524E-AEE4-8440-0B57-713947F33288}"/>
              </a:ext>
            </a:extLst>
          </p:cNvPr>
          <p:cNvCxnSpPr>
            <a:stCxn id="20" idx="3"/>
            <a:endCxn id="3" idx="1"/>
          </p:cNvCxnSpPr>
          <p:nvPr/>
        </p:nvCxnSpPr>
        <p:spPr>
          <a:xfrm>
            <a:off x="2660637" y="2357835"/>
            <a:ext cx="735236" cy="484678"/>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FE020DBE-6769-1B4C-1CAC-40F61AFC33DD}"/>
              </a:ext>
            </a:extLst>
          </p:cNvPr>
          <p:cNvSpPr/>
          <p:nvPr/>
        </p:nvSpPr>
        <p:spPr>
          <a:xfrm>
            <a:off x="338674" y="2418418"/>
            <a:ext cx="2321963"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Component State</a:t>
            </a:r>
          </a:p>
        </p:txBody>
      </p:sp>
      <p:cxnSp>
        <p:nvCxnSpPr>
          <p:cNvPr id="23" name="Verbinder: gewinkelt 22">
            <a:extLst>
              <a:ext uri="{FF2B5EF4-FFF2-40B4-BE49-F238E27FC236}">
                <a16:creationId xmlns:a16="http://schemas.microsoft.com/office/drawing/2014/main" id="{12826D05-F80C-EE45-2C7F-3E5FDBA92BCF}"/>
              </a:ext>
            </a:extLst>
          </p:cNvPr>
          <p:cNvCxnSpPr>
            <a:stCxn id="22" idx="3"/>
            <a:endCxn id="3" idx="1"/>
          </p:cNvCxnSpPr>
          <p:nvPr/>
        </p:nvCxnSpPr>
        <p:spPr>
          <a:xfrm>
            <a:off x="2660637" y="2456283"/>
            <a:ext cx="735236" cy="386230"/>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4" name="Rechteck 23">
            <a:extLst>
              <a:ext uri="{FF2B5EF4-FFF2-40B4-BE49-F238E27FC236}">
                <a16:creationId xmlns:a16="http://schemas.microsoft.com/office/drawing/2014/main" id="{48EAEA87-37B4-99DC-2A9E-9FBABEFB70AB}"/>
              </a:ext>
            </a:extLst>
          </p:cNvPr>
          <p:cNvSpPr/>
          <p:nvPr/>
        </p:nvSpPr>
        <p:spPr>
          <a:xfrm>
            <a:off x="331101" y="2516867"/>
            <a:ext cx="2337109" cy="7572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Mechanical Design</a:t>
            </a:r>
          </a:p>
        </p:txBody>
      </p:sp>
      <p:sp>
        <p:nvSpPr>
          <p:cNvPr id="25" name="Rechteck 24">
            <a:extLst>
              <a:ext uri="{FF2B5EF4-FFF2-40B4-BE49-F238E27FC236}">
                <a16:creationId xmlns:a16="http://schemas.microsoft.com/office/drawing/2014/main" id="{627B6ED7-32C1-258B-6BD0-B2B1530BFFD6}"/>
              </a:ext>
            </a:extLst>
          </p:cNvPr>
          <p:cNvSpPr/>
          <p:nvPr/>
        </p:nvSpPr>
        <p:spPr>
          <a:xfrm>
            <a:off x="338674" y="2607742"/>
            <a:ext cx="2321963"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Mechanical Component</a:t>
            </a:r>
          </a:p>
        </p:txBody>
      </p:sp>
      <p:cxnSp>
        <p:nvCxnSpPr>
          <p:cNvPr id="26" name="Verbinder: gewinkelt 25">
            <a:extLst>
              <a:ext uri="{FF2B5EF4-FFF2-40B4-BE49-F238E27FC236}">
                <a16:creationId xmlns:a16="http://schemas.microsoft.com/office/drawing/2014/main" id="{7BFE7304-550E-45F0-DC47-2FD0972731D7}"/>
              </a:ext>
            </a:extLst>
          </p:cNvPr>
          <p:cNvCxnSpPr>
            <a:stCxn id="25" idx="3"/>
            <a:endCxn id="3" idx="1"/>
          </p:cNvCxnSpPr>
          <p:nvPr/>
        </p:nvCxnSpPr>
        <p:spPr>
          <a:xfrm>
            <a:off x="2660637" y="2645607"/>
            <a:ext cx="735236" cy="196906"/>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7" name="Rechteck 26">
            <a:extLst>
              <a:ext uri="{FF2B5EF4-FFF2-40B4-BE49-F238E27FC236}">
                <a16:creationId xmlns:a16="http://schemas.microsoft.com/office/drawing/2014/main" id="{D35AF7CF-9639-A417-A960-8B4F51A7ADC7}"/>
              </a:ext>
            </a:extLst>
          </p:cNvPr>
          <p:cNvSpPr/>
          <p:nvPr/>
        </p:nvSpPr>
        <p:spPr>
          <a:xfrm>
            <a:off x="338674" y="2706190"/>
            <a:ext cx="2321963"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Body</a:t>
            </a:r>
          </a:p>
        </p:txBody>
      </p:sp>
      <p:cxnSp>
        <p:nvCxnSpPr>
          <p:cNvPr id="28" name="Verbinder: gewinkelt 27">
            <a:extLst>
              <a:ext uri="{FF2B5EF4-FFF2-40B4-BE49-F238E27FC236}">
                <a16:creationId xmlns:a16="http://schemas.microsoft.com/office/drawing/2014/main" id="{4CFFD32E-B618-9D8D-D886-3B1ADC4714B0}"/>
              </a:ext>
            </a:extLst>
          </p:cNvPr>
          <p:cNvCxnSpPr>
            <a:stCxn id="27" idx="3"/>
            <a:endCxn id="3" idx="1"/>
          </p:cNvCxnSpPr>
          <p:nvPr/>
        </p:nvCxnSpPr>
        <p:spPr>
          <a:xfrm>
            <a:off x="2660637" y="2744055"/>
            <a:ext cx="735236" cy="98458"/>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29" name="Rechteck 28">
            <a:extLst>
              <a:ext uri="{FF2B5EF4-FFF2-40B4-BE49-F238E27FC236}">
                <a16:creationId xmlns:a16="http://schemas.microsoft.com/office/drawing/2014/main" id="{58B8F93A-5698-EEA8-CEA5-BB7369F4FB80}"/>
              </a:ext>
            </a:extLst>
          </p:cNvPr>
          <p:cNvSpPr/>
          <p:nvPr/>
        </p:nvSpPr>
        <p:spPr>
          <a:xfrm>
            <a:off x="338674" y="2804639"/>
            <a:ext cx="2321963"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Material</a:t>
            </a:r>
          </a:p>
        </p:txBody>
      </p:sp>
      <p:cxnSp>
        <p:nvCxnSpPr>
          <p:cNvPr id="30" name="Verbinder: gewinkelt 29">
            <a:extLst>
              <a:ext uri="{FF2B5EF4-FFF2-40B4-BE49-F238E27FC236}">
                <a16:creationId xmlns:a16="http://schemas.microsoft.com/office/drawing/2014/main" id="{C4FEA7AC-E893-CE9E-A593-DD43FAB72B5D}"/>
              </a:ext>
            </a:extLst>
          </p:cNvPr>
          <p:cNvCxnSpPr>
            <a:stCxn id="29" idx="3"/>
            <a:endCxn id="3" idx="1"/>
          </p:cNvCxnSpPr>
          <p:nvPr/>
        </p:nvCxnSpPr>
        <p:spPr>
          <a:xfrm>
            <a:off x="2660637" y="2842504"/>
            <a:ext cx="735236" cy="9"/>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1" name="Rechteck 30">
            <a:extLst>
              <a:ext uri="{FF2B5EF4-FFF2-40B4-BE49-F238E27FC236}">
                <a16:creationId xmlns:a16="http://schemas.microsoft.com/office/drawing/2014/main" id="{7D4CF927-F1D9-2F05-E9EA-A80FC373566C}"/>
              </a:ext>
            </a:extLst>
          </p:cNvPr>
          <p:cNvSpPr/>
          <p:nvPr/>
        </p:nvSpPr>
        <p:spPr>
          <a:xfrm>
            <a:off x="338674" y="2903087"/>
            <a:ext cx="2321963"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Model Annotation</a:t>
            </a:r>
          </a:p>
        </p:txBody>
      </p:sp>
      <p:cxnSp>
        <p:nvCxnSpPr>
          <p:cNvPr id="32" name="Verbinder: gewinkelt 31">
            <a:extLst>
              <a:ext uri="{FF2B5EF4-FFF2-40B4-BE49-F238E27FC236}">
                <a16:creationId xmlns:a16="http://schemas.microsoft.com/office/drawing/2014/main" id="{C88DB926-99BF-0D13-D360-52D0E4870158}"/>
              </a:ext>
            </a:extLst>
          </p:cNvPr>
          <p:cNvCxnSpPr>
            <a:stCxn id="31" idx="3"/>
            <a:endCxn id="3" idx="1"/>
          </p:cNvCxnSpPr>
          <p:nvPr/>
        </p:nvCxnSpPr>
        <p:spPr>
          <a:xfrm flipV="1">
            <a:off x="2660637" y="2842513"/>
            <a:ext cx="735236" cy="98439"/>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3" name="Rechteck 32">
            <a:extLst>
              <a:ext uri="{FF2B5EF4-FFF2-40B4-BE49-F238E27FC236}">
                <a16:creationId xmlns:a16="http://schemas.microsoft.com/office/drawing/2014/main" id="{66FA8840-8A4D-9B05-DC3E-3931B658C63C}"/>
              </a:ext>
            </a:extLst>
          </p:cNvPr>
          <p:cNvSpPr/>
          <p:nvPr/>
        </p:nvSpPr>
        <p:spPr>
          <a:xfrm>
            <a:off x="338674" y="3001536"/>
            <a:ext cx="2321963"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Kinematic Mechanism</a:t>
            </a:r>
          </a:p>
        </p:txBody>
      </p:sp>
      <p:cxnSp>
        <p:nvCxnSpPr>
          <p:cNvPr id="34" name="Verbinder: gewinkelt 33">
            <a:extLst>
              <a:ext uri="{FF2B5EF4-FFF2-40B4-BE49-F238E27FC236}">
                <a16:creationId xmlns:a16="http://schemas.microsoft.com/office/drawing/2014/main" id="{FDF2E655-6355-1191-3534-519210E5DBFE}"/>
              </a:ext>
            </a:extLst>
          </p:cNvPr>
          <p:cNvCxnSpPr>
            <a:stCxn id="33" idx="3"/>
            <a:endCxn id="3" idx="1"/>
          </p:cNvCxnSpPr>
          <p:nvPr/>
        </p:nvCxnSpPr>
        <p:spPr>
          <a:xfrm flipV="1">
            <a:off x="2660637" y="2842513"/>
            <a:ext cx="735236" cy="196888"/>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5" name="Rechteck 34">
            <a:extLst>
              <a:ext uri="{FF2B5EF4-FFF2-40B4-BE49-F238E27FC236}">
                <a16:creationId xmlns:a16="http://schemas.microsoft.com/office/drawing/2014/main" id="{FE122072-362A-05A0-2A1E-17CC9970F042}"/>
              </a:ext>
            </a:extLst>
          </p:cNvPr>
          <p:cNvSpPr/>
          <p:nvPr/>
        </p:nvSpPr>
        <p:spPr>
          <a:xfrm>
            <a:off x="338674" y="3099984"/>
            <a:ext cx="2321963"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Kinematic Joint</a:t>
            </a:r>
          </a:p>
        </p:txBody>
      </p:sp>
      <p:cxnSp>
        <p:nvCxnSpPr>
          <p:cNvPr id="36" name="Verbinder: gewinkelt 35">
            <a:extLst>
              <a:ext uri="{FF2B5EF4-FFF2-40B4-BE49-F238E27FC236}">
                <a16:creationId xmlns:a16="http://schemas.microsoft.com/office/drawing/2014/main" id="{6FFE570D-3690-B7E5-FEEB-3E68E392DA6A}"/>
              </a:ext>
            </a:extLst>
          </p:cNvPr>
          <p:cNvCxnSpPr>
            <a:stCxn id="35" idx="3"/>
            <a:endCxn id="3" idx="1"/>
          </p:cNvCxnSpPr>
          <p:nvPr/>
        </p:nvCxnSpPr>
        <p:spPr>
          <a:xfrm flipV="1">
            <a:off x="2660637" y="2842513"/>
            <a:ext cx="735236" cy="295336"/>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7" name="Rechteck 36">
            <a:extLst>
              <a:ext uri="{FF2B5EF4-FFF2-40B4-BE49-F238E27FC236}">
                <a16:creationId xmlns:a16="http://schemas.microsoft.com/office/drawing/2014/main" id="{9577E8E0-810A-F759-54B8-184A8ABEA642}"/>
              </a:ext>
            </a:extLst>
          </p:cNvPr>
          <p:cNvSpPr/>
          <p:nvPr/>
        </p:nvSpPr>
        <p:spPr>
          <a:xfrm>
            <a:off x="338674" y="3198433"/>
            <a:ext cx="2321963"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Joining Element</a:t>
            </a:r>
          </a:p>
        </p:txBody>
      </p:sp>
      <p:cxnSp>
        <p:nvCxnSpPr>
          <p:cNvPr id="38" name="Verbinder: gewinkelt 37">
            <a:extLst>
              <a:ext uri="{FF2B5EF4-FFF2-40B4-BE49-F238E27FC236}">
                <a16:creationId xmlns:a16="http://schemas.microsoft.com/office/drawing/2014/main" id="{7CFF615B-AF20-3BD6-E6A0-C6BD0BD3A19F}"/>
              </a:ext>
            </a:extLst>
          </p:cNvPr>
          <p:cNvCxnSpPr>
            <a:stCxn id="37" idx="3"/>
            <a:endCxn id="3" idx="1"/>
          </p:cNvCxnSpPr>
          <p:nvPr/>
        </p:nvCxnSpPr>
        <p:spPr>
          <a:xfrm flipV="1">
            <a:off x="2660637" y="2842513"/>
            <a:ext cx="735236" cy="393785"/>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39" name="Rechteck 38">
            <a:extLst>
              <a:ext uri="{FF2B5EF4-FFF2-40B4-BE49-F238E27FC236}">
                <a16:creationId xmlns:a16="http://schemas.microsoft.com/office/drawing/2014/main" id="{550493CD-F9E2-D828-EEB4-0010478CA190}"/>
              </a:ext>
            </a:extLst>
          </p:cNvPr>
          <p:cNvSpPr/>
          <p:nvPr/>
        </p:nvSpPr>
        <p:spPr>
          <a:xfrm>
            <a:off x="323528" y="3296881"/>
            <a:ext cx="2352255" cy="7572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Product Verification</a:t>
            </a:r>
          </a:p>
        </p:txBody>
      </p:sp>
      <p:sp>
        <p:nvSpPr>
          <p:cNvPr id="40" name="Rechteck 39">
            <a:extLst>
              <a:ext uri="{FF2B5EF4-FFF2-40B4-BE49-F238E27FC236}">
                <a16:creationId xmlns:a16="http://schemas.microsoft.com/office/drawing/2014/main" id="{6144267D-2DBA-7C7E-12B9-BBA171C2A57E}"/>
              </a:ext>
            </a:extLst>
          </p:cNvPr>
          <p:cNvSpPr/>
          <p:nvPr/>
        </p:nvSpPr>
        <p:spPr>
          <a:xfrm>
            <a:off x="331101" y="3380183"/>
            <a:ext cx="2337109"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Verification Run</a:t>
            </a:r>
          </a:p>
        </p:txBody>
      </p:sp>
      <p:cxnSp>
        <p:nvCxnSpPr>
          <p:cNvPr id="41" name="Verbinder: gewinkelt 40">
            <a:extLst>
              <a:ext uri="{FF2B5EF4-FFF2-40B4-BE49-F238E27FC236}">
                <a16:creationId xmlns:a16="http://schemas.microsoft.com/office/drawing/2014/main" id="{0B39A457-7091-788D-65C1-19BD64180715}"/>
              </a:ext>
            </a:extLst>
          </p:cNvPr>
          <p:cNvCxnSpPr>
            <a:stCxn id="40" idx="3"/>
            <a:endCxn id="3" idx="1"/>
          </p:cNvCxnSpPr>
          <p:nvPr/>
        </p:nvCxnSpPr>
        <p:spPr>
          <a:xfrm flipV="1">
            <a:off x="2668210" y="2842513"/>
            <a:ext cx="727663" cy="575535"/>
          </a:xfrm>
          <a:prstGeom prst="bentConnector3">
            <a:avLst>
              <a:gd name="adj1" fmla="val 5021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2" name="Rechteck 41">
            <a:extLst>
              <a:ext uri="{FF2B5EF4-FFF2-40B4-BE49-F238E27FC236}">
                <a16:creationId xmlns:a16="http://schemas.microsoft.com/office/drawing/2014/main" id="{304882CE-4D19-63AD-A419-C021CFDF020F}"/>
              </a:ext>
            </a:extLst>
          </p:cNvPr>
          <p:cNvSpPr/>
          <p:nvPr/>
        </p:nvSpPr>
        <p:spPr>
          <a:xfrm>
            <a:off x="331101" y="3471058"/>
            <a:ext cx="2337109"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Verification Result</a:t>
            </a:r>
          </a:p>
        </p:txBody>
      </p:sp>
      <p:cxnSp>
        <p:nvCxnSpPr>
          <p:cNvPr id="43" name="Verbinder: gewinkelt 42">
            <a:extLst>
              <a:ext uri="{FF2B5EF4-FFF2-40B4-BE49-F238E27FC236}">
                <a16:creationId xmlns:a16="http://schemas.microsoft.com/office/drawing/2014/main" id="{DC40F218-0624-0A32-C1F3-8E31C907F712}"/>
              </a:ext>
            </a:extLst>
          </p:cNvPr>
          <p:cNvCxnSpPr>
            <a:stCxn id="42" idx="3"/>
            <a:endCxn id="3" idx="1"/>
          </p:cNvCxnSpPr>
          <p:nvPr/>
        </p:nvCxnSpPr>
        <p:spPr>
          <a:xfrm flipV="1">
            <a:off x="2668210" y="2842513"/>
            <a:ext cx="727663" cy="666410"/>
          </a:xfrm>
          <a:prstGeom prst="bentConnector3">
            <a:avLst>
              <a:gd name="adj1" fmla="val 5021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4" name="Rechteck 43">
            <a:extLst>
              <a:ext uri="{FF2B5EF4-FFF2-40B4-BE49-F238E27FC236}">
                <a16:creationId xmlns:a16="http://schemas.microsoft.com/office/drawing/2014/main" id="{04F344B3-EB65-9000-48D6-F8439A36662A}"/>
              </a:ext>
            </a:extLst>
          </p:cNvPr>
          <p:cNvSpPr/>
          <p:nvPr/>
        </p:nvSpPr>
        <p:spPr>
          <a:xfrm>
            <a:off x="323528" y="3561933"/>
            <a:ext cx="2352255" cy="7572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Product Validation</a:t>
            </a:r>
          </a:p>
        </p:txBody>
      </p:sp>
      <p:sp>
        <p:nvSpPr>
          <p:cNvPr id="45" name="Rechteck 44">
            <a:extLst>
              <a:ext uri="{FF2B5EF4-FFF2-40B4-BE49-F238E27FC236}">
                <a16:creationId xmlns:a16="http://schemas.microsoft.com/office/drawing/2014/main" id="{69721631-D647-CF07-51BA-13DBD7DA31F8}"/>
              </a:ext>
            </a:extLst>
          </p:cNvPr>
          <p:cNvSpPr/>
          <p:nvPr/>
        </p:nvSpPr>
        <p:spPr>
          <a:xfrm>
            <a:off x="331101" y="3645235"/>
            <a:ext cx="2337109"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Validation Run</a:t>
            </a:r>
          </a:p>
        </p:txBody>
      </p:sp>
      <p:cxnSp>
        <p:nvCxnSpPr>
          <p:cNvPr id="46" name="Verbinder: gewinkelt 45">
            <a:extLst>
              <a:ext uri="{FF2B5EF4-FFF2-40B4-BE49-F238E27FC236}">
                <a16:creationId xmlns:a16="http://schemas.microsoft.com/office/drawing/2014/main" id="{DBDC9ECF-C083-0156-F025-16954267B351}"/>
              </a:ext>
            </a:extLst>
          </p:cNvPr>
          <p:cNvCxnSpPr>
            <a:stCxn id="45" idx="3"/>
            <a:endCxn id="3" idx="1"/>
          </p:cNvCxnSpPr>
          <p:nvPr/>
        </p:nvCxnSpPr>
        <p:spPr>
          <a:xfrm flipV="1">
            <a:off x="2668210" y="2842513"/>
            <a:ext cx="727663" cy="840587"/>
          </a:xfrm>
          <a:prstGeom prst="bentConnector3">
            <a:avLst>
              <a:gd name="adj1" fmla="val 5021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7" name="Rechteck 46">
            <a:extLst>
              <a:ext uri="{FF2B5EF4-FFF2-40B4-BE49-F238E27FC236}">
                <a16:creationId xmlns:a16="http://schemas.microsoft.com/office/drawing/2014/main" id="{2E983637-C1F8-9427-983F-4E9DED1D19CF}"/>
              </a:ext>
            </a:extLst>
          </p:cNvPr>
          <p:cNvSpPr/>
          <p:nvPr/>
        </p:nvSpPr>
        <p:spPr>
          <a:xfrm>
            <a:off x="331101" y="3736110"/>
            <a:ext cx="2337109"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Validation Result</a:t>
            </a:r>
          </a:p>
        </p:txBody>
      </p:sp>
      <p:cxnSp>
        <p:nvCxnSpPr>
          <p:cNvPr id="48" name="Verbinder: gewinkelt 47">
            <a:extLst>
              <a:ext uri="{FF2B5EF4-FFF2-40B4-BE49-F238E27FC236}">
                <a16:creationId xmlns:a16="http://schemas.microsoft.com/office/drawing/2014/main" id="{7CA2B3B9-A8CA-B2BD-123A-1C5D8C31D419}"/>
              </a:ext>
            </a:extLst>
          </p:cNvPr>
          <p:cNvCxnSpPr>
            <a:stCxn id="47" idx="3"/>
            <a:endCxn id="3" idx="1"/>
          </p:cNvCxnSpPr>
          <p:nvPr/>
        </p:nvCxnSpPr>
        <p:spPr>
          <a:xfrm flipV="1">
            <a:off x="2668210" y="2842513"/>
            <a:ext cx="727663" cy="931462"/>
          </a:xfrm>
          <a:prstGeom prst="bentConnector3">
            <a:avLst>
              <a:gd name="adj1" fmla="val 5021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49" name="Rechteck 48">
            <a:extLst>
              <a:ext uri="{FF2B5EF4-FFF2-40B4-BE49-F238E27FC236}">
                <a16:creationId xmlns:a16="http://schemas.microsoft.com/office/drawing/2014/main" id="{8B68F98F-0840-0329-8732-0D9D53F24B5C}"/>
              </a:ext>
            </a:extLst>
          </p:cNvPr>
          <p:cNvSpPr/>
          <p:nvPr/>
        </p:nvSpPr>
        <p:spPr>
          <a:xfrm>
            <a:off x="331101" y="3826985"/>
            <a:ext cx="2337109" cy="75730"/>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Displacement</a:t>
            </a:r>
          </a:p>
        </p:txBody>
      </p:sp>
      <p:cxnSp>
        <p:nvCxnSpPr>
          <p:cNvPr id="50" name="Verbinder: gewinkelt 49">
            <a:extLst>
              <a:ext uri="{FF2B5EF4-FFF2-40B4-BE49-F238E27FC236}">
                <a16:creationId xmlns:a16="http://schemas.microsoft.com/office/drawing/2014/main" id="{AB6E52FC-31B6-12AC-0CB1-A37B2F26D6EC}"/>
              </a:ext>
            </a:extLst>
          </p:cNvPr>
          <p:cNvCxnSpPr>
            <a:stCxn id="49" idx="3"/>
            <a:endCxn id="3" idx="1"/>
          </p:cNvCxnSpPr>
          <p:nvPr/>
        </p:nvCxnSpPr>
        <p:spPr>
          <a:xfrm flipV="1">
            <a:off x="2668210" y="2842513"/>
            <a:ext cx="727663" cy="1022337"/>
          </a:xfrm>
          <a:prstGeom prst="bentConnector3">
            <a:avLst>
              <a:gd name="adj1" fmla="val 50210"/>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
        <p:nvSpPr>
          <p:cNvPr id="51" name="Rechteck 50">
            <a:extLst>
              <a:ext uri="{FF2B5EF4-FFF2-40B4-BE49-F238E27FC236}">
                <a16:creationId xmlns:a16="http://schemas.microsoft.com/office/drawing/2014/main" id="{C42EA0CE-947A-167A-668A-A2A079A7CF20}"/>
              </a:ext>
            </a:extLst>
          </p:cNvPr>
          <p:cNvSpPr/>
          <p:nvPr/>
        </p:nvSpPr>
        <p:spPr>
          <a:xfrm>
            <a:off x="323528" y="3917860"/>
            <a:ext cx="2352255" cy="75730"/>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Manufacturing &amp; Supply Chain</a:t>
            </a:r>
          </a:p>
        </p:txBody>
      </p:sp>
      <p:sp>
        <p:nvSpPr>
          <p:cNvPr id="52" name="Rechteck 51">
            <a:extLst>
              <a:ext uri="{FF2B5EF4-FFF2-40B4-BE49-F238E27FC236}">
                <a16:creationId xmlns:a16="http://schemas.microsoft.com/office/drawing/2014/main" id="{5A952978-090B-5508-620B-FB52E6BBC1E3}"/>
              </a:ext>
            </a:extLst>
          </p:cNvPr>
          <p:cNvSpPr/>
          <p:nvPr/>
        </p:nvSpPr>
        <p:spPr>
          <a:xfrm>
            <a:off x="331101" y="4001163"/>
            <a:ext cx="2337109" cy="75729"/>
          </a:xfrm>
          <a:prstGeom prst="rect">
            <a:avLst/>
          </a:prstGeom>
          <a:solidFill>
            <a:srgbClr val="FAFAFA"/>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550">
                <a:solidFill>
                  <a:srgbClr val="000000"/>
                </a:solidFill>
              </a:rPr>
              <a:t>Manufacturing Process</a:t>
            </a:r>
          </a:p>
        </p:txBody>
      </p:sp>
      <p:sp>
        <p:nvSpPr>
          <p:cNvPr id="53" name="Rechteck 52">
            <a:extLst>
              <a:ext uri="{FF2B5EF4-FFF2-40B4-BE49-F238E27FC236}">
                <a16:creationId xmlns:a16="http://schemas.microsoft.com/office/drawing/2014/main" id="{170296EE-97B0-DB95-BEE5-FD8D8FC997F5}"/>
              </a:ext>
            </a:extLst>
          </p:cNvPr>
          <p:cNvSpPr/>
          <p:nvPr/>
        </p:nvSpPr>
        <p:spPr>
          <a:xfrm>
            <a:off x="338674" y="4092038"/>
            <a:ext cx="2321963" cy="75729"/>
          </a:xfrm>
          <a:prstGeom prst="rect">
            <a:avLst/>
          </a:prstGeom>
          <a:solidFill>
            <a:srgbClr val="E8E8E8"/>
          </a:solidFill>
          <a:ln w="9525" cap="flat" cmpd="sng" algn="ctr">
            <a:noFill/>
            <a:prstDash val="solid"/>
          </a:ln>
          <a:effectLst>
            <a:outerShdw blurRad="101600" dist="50800" dir="2700001" rotWithShape="0">
              <a:srgbClr val="000000">
                <a:alpha val="20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550">
                <a:solidFill>
                  <a:srgbClr val="000000"/>
                </a:solidFill>
              </a:rPr>
              <a:t>Joining Process</a:t>
            </a:r>
          </a:p>
        </p:txBody>
      </p:sp>
      <p:cxnSp>
        <p:nvCxnSpPr>
          <p:cNvPr id="54" name="Verbinder: gewinkelt 53">
            <a:extLst>
              <a:ext uri="{FF2B5EF4-FFF2-40B4-BE49-F238E27FC236}">
                <a16:creationId xmlns:a16="http://schemas.microsoft.com/office/drawing/2014/main" id="{A60E97A4-C1B5-2368-C2A9-D6ADE4991E29}"/>
              </a:ext>
            </a:extLst>
          </p:cNvPr>
          <p:cNvCxnSpPr>
            <a:stCxn id="53" idx="3"/>
            <a:endCxn id="3" idx="1"/>
          </p:cNvCxnSpPr>
          <p:nvPr/>
        </p:nvCxnSpPr>
        <p:spPr>
          <a:xfrm flipV="1">
            <a:off x="2660637" y="2842513"/>
            <a:ext cx="735236" cy="1287390"/>
          </a:xfrm>
          <a:prstGeom prst="bentConnector3">
            <a:avLst>
              <a:gd name="adj1" fmla="val 50422"/>
            </a:avLst>
          </a:prstGeom>
          <a:ln>
            <a:tailEnd type="triangle"/>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3274267"/>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2026DDED-99DA-9FA5-6DFF-782950BA5137}"/>
              </a:ext>
            </a:extLst>
          </p:cNvPr>
          <p:cNvSpPr txBox="1">
            <a:spLocks/>
          </p:cNvSpPr>
          <p:nvPr/>
        </p:nvSpPr>
        <p:spPr>
          <a:xfrm>
            <a:off x="323529" y="339502"/>
            <a:ext cx="1226077" cy="622522"/>
          </a:xfrm>
          <a:prstGeom prst="rect">
            <a:avLst/>
          </a:prstGeom>
        </p:spPr>
        <p:txBody>
          <a:bodyPr vert="horz" lIns="91440" tIns="45720" rIns="91440" bIns="45720" rtlCol="0" anchor="t">
            <a:noAutofit/>
          </a:bodyPr>
          <a:lstStyle>
            <a:lvl1pPr marL="0" algn="l" defTabSz="457200" rtl="0" eaLnBrk="1" latinLnBrk="0" hangingPunct="1">
              <a:spcBef>
                <a:spcPct val="0"/>
              </a:spcBef>
              <a:buNone/>
              <a:defRPr sz="1800" b="0" i="0" kern="1200" spc="50">
                <a:ln>
                  <a:noFill/>
                </a:ln>
                <a:solidFill>
                  <a:schemeClr val="accent1"/>
                </a:solidFill>
                <a:latin typeface="Avenir Next LT Pro" panose="020B0504020202020204" pitchFamily="34" charset="0"/>
                <a:ea typeface="+mj-ea"/>
                <a:cs typeface="Arial"/>
              </a:defRPr>
            </a:lvl1pPr>
          </a:lstStyle>
          <a:p>
            <a:r>
              <a:rPr lang="de-DE" sz="350" b="1"/>
              <a:t>Organization</a:t>
            </a:r>
          </a:p>
          <a:p>
            <a:pPr lvl="1"/>
            <a:r>
              <a:rPr lang="de-DE" sz="350" b="1"/>
              <a:t>Role</a:t>
            </a:r>
          </a:p>
          <a:p>
            <a:r>
              <a:rPr lang="de-DE" sz="350" b="1"/>
              <a:t>Product Architecture</a:t>
            </a:r>
          </a:p>
          <a:p>
            <a:pPr lvl="1"/>
            <a:r>
              <a:rPr lang="de-DE" sz="350" b="1"/>
              <a:t>Use Case</a:t>
            </a:r>
          </a:p>
          <a:p>
            <a:pPr lvl="1"/>
            <a:r>
              <a:rPr lang="de-DE" sz="350" b="1"/>
              <a:t>Requirement</a:t>
            </a:r>
          </a:p>
          <a:p>
            <a:pPr lvl="1"/>
            <a:r>
              <a:rPr lang="de-DE" sz="350" b="1"/>
              <a:t>Stakeholder Requirement</a:t>
            </a:r>
          </a:p>
          <a:p>
            <a:pPr lvl="1"/>
            <a:r>
              <a:rPr lang="de-DE" sz="350" b="1"/>
              <a:t>System Requirement</a:t>
            </a:r>
          </a:p>
          <a:p>
            <a:pPr lvl="1"/>
            <a:r>
              <a:rPr lang="de-DE" sz="350" b="1"/>
              <a:t>Function</a:t>
            </a:r>
          </a:p>
          <a:p>
            <a:pPr lvl="1"/>
            <a:r>
              <a:rPr lang="de-DE" sz="350" b="1"/>
              <a:t>Function Failure</a:t>
            </a:r>
          </a:p>
          <a:p>
            <a:r>
              <a:rPr lang="de-DE" sz="350" b="1"/>
              <a:t>Product Design</a:t>
            </a:r>
          </a:p>
          <a:p>
            <a:pPr lvl="1"/>
            <a:r>
              <a:rPr lang="de-DE" sz="350" b="1"/>
              <a:t>Systems Design</a:t>
            </a:r>
          </a:p>
          <a:p>
            <a:pPr lvl="2"/>
            <a:r>
              <a:rPr lang="de-DE" sz="350" b="1"/>
              <a:t>System Component</a:t>
            </a:r>
          </a:p>
          <a:p>
            <a:pPr lvl="2"/>
            <a:r>
              <a:rPr lang="de-DE" sz="350" b="1"/>
              <a:t>Component Interface</a:t>
            </a:r>
          </a:p>
          <a:p>
            <a:pPr lvl="2"/>
            <a:r>
              <a:rPr lang="de-DE" sz="350" b="1"/>
              <a:t>Component Connection</a:t>
            </a:r>
          </a:p>
          <a:p>
            <a:pPr lvl="2"/>
            <a:r>
              <a:rPr lang="de-DE" sz="350" b="1"/>
              <a:t>Component State</a:t>
            </a:r>
          </a:p>
          <a:p>
            <a:pPr lvl="1"/>
            <a:r>
              <a:rPr lang="de-DE" sz="350" b="1"/>
              <a:t>Mechanical Design</a:t>
            </a:r>
          </a:p>
          <a:p>
            <a:pPr lvl="2"/>
            <a:r>
              <a:rPr lang="de-DE" sz="350" b="1"/>
              <a:t>Mechanical Component</a:t>
            </a:r>
          </a:p>
          <a:p>
            <a:pPr lvl="2"/>
            <a:r>
              <a:rPr lang="de-DE" sz="350" b="1"/>
              <a:t>Body</a:t>
            </a:r>
          </a:p>
        </p:txBody>
      </p:sp>
      <p:sp>
        <p:nvSpPr>
          <p:cNvPr id="4" name="Titel 1">
            <a:extLst>
              <a:ext uri="{FF2B5EF4-FFF2-40B4-BE49-F238E27FC236}">
                <a16:creationId xmlns:a16="http://schemas.microsoft.com/office/drawing/2014/main" id="{108EC3FA-9FD7-2EDA-BD2E-B6302B568AA5}"/>
              </a:ext>
            </a:extLst>
          </p:cNvPr>
          <p:cNvSpPr txBox="1">
            <a:spLocks/>
          </p:cNvSpPr>
          <p:nvPr/>
        </p:nvSpPr>
        <p:spPr>
          <a:xfrm>
            <a:off x="1729629" y="339502"/>
            <a:ext cx="1226077" cy="622522"/>
          </a:xfrm>
          <a:prstGeom prst="rect">
            <a:avLst/>
          </a:prstGeom>
        </p:spPr>
        <p:txBody>
          <a:bodyPr vert="horz" lIns="91440" tIns="45720" rIns="91440" bIns="45720" rtlCol="0" anchor="t">
            <a:noAutofit/>
          </a:bodyPr>
          <a:lstStyle>
            <a:lvl1pPr marL="0" algn="l" defTabSz="457200" rtl="0" eaLnBrk="1" latinLnBrk="0" hangingPunct="1">
              <a:spcBef>
                <a:spcPct val="0"/>
              </a:spcBef>
              <a:buNone/>
              <a:defRPr sz="1800" b="0" i="0" kern="1200" spc="50">
                <a:ln>
                  <a:noFill/>
                </a:ln>
                <a:solidFill>
                  <a:schemeClr val="accent1"/>
                </a:solidFill>
                <a:latin typeface="Avenir Next LT Pro" panose="020B0504020202020204" pitchFamily="34" charset="0"/>
                <a:ea typeface="+mj-ea"/>
                <a:cs typeface="Arial"/>
              </a:defRPr>
            </a:lvl1pPr>
          </a:lstStyle>
          <a:p>
            <a:pPr lvl="2"/>
            <a:r>
              <a:rPr lang="de-DE" sz="350" b="1"/>
              <a:t>Face</a:t>
            </a:r>
          </a:p>
          <a:p>
            <a:pPr lvl="2"/>
            <a:r>
              <a:rPr lang="de-DE" sz="350" b="1"/>
              <a:t>Geometric Interference</a:t>
            </a:r>
          </a:p>
          <a:p>
            <a:pPr lvl="2"/>
            <a:r>
              <a:rPr lang="de-DE" sz="350" b="1"/>
              <a:t>Material</a:t>
            </a:r>
          </a:p>
          <a:p>
            <a:pPr lvl="2"/>
            <a:r>
              <a:rPr lang="de-DE" sz="350" b="1"/>
              <a:t>Model View</a:t>
            </a:r>
          </a:p>
          <a:p>
            <a:pPr lvl="2"/>
            <a:r>
              <a:rPr lang="de-DE" sz="350" b="1"/>
              <a:t>Model Annotation</a:t>
            </a:r>
          </a:p>
          <a:p>
            <a:pPr lvl="2"/>
            <a:r>
              <a:rPr lang="de-DE" sz="350" b="1"/>
              <a:t>Datum</a:t>
            </a:r>
          </a:p>
          <a:p>
            <a:pPr lvl="2"/>
            <a:r>
              <a:rPr lang="de-DE" sz="350" b="1"/>
              <a:t>Geometric Tolerance</a:t>
            </a:r>
          </a:p>
          <a:p>
            <a:pPr lvl="2"/>
            <a:r>
              <a:rPr lang="de-DE" sz="350" b="1"/>
              <a:t>Dimensional Size</a:t>
            </a:r>
          </a:p>
          <a:p>
            <a:pPr lvl="2"/>
            <a:r>
              <a:rPr lang="de-DE" sz="350" b="1"/>
              <a:t>Surface Texture</a:t>
            </a:r>
          </a:p>
          <a:p>
            <a:pPr lvl="2"/>
            <a:r>
              <a:rPr lang="de-DE" sz="350" b="1"/>
              <a:t>Hole</a:t>
            </a:r>
          </a:p>
          <a:p>
            <a:pPr lvl="2"/>
            <a:r>
              <a:rPr lang="de-DE" sz="350" b="1"/>
              <a:t>Gearing</a:t>
            </a:r>
          </a:p>
          <a:p>
            <a:pPr lvl="2"/>
            <a:r>
              <a:rPr lang="de-DE" sz="350" b="1"/>
              <a:t>Kinematic Mechanism</a:t>
            </a:r>
          </a:p>
          <a:p>
            <a:pPr lvl="2"/>
            <a:r>
              <a:rPr lang="de-DE" sz="350" b="1"/>
              <a:t>Kinematic Joint</a:t>
            </a:r>
          </a:p>
          <a:p>
            <a:pPr lvl="2"/>
            <a:r>
              <a:rPr lang="de-DE" sz="350" b="1"/>
              <a:t>Kinematic Sensor</a:t>
            </a:r>
          </a:p>
        </p:txBody>
      </p:sp>
      <p:sp>
        <p:nvSpPr>
          <p:cNvPr id="5" name="Titel 1">
            <a:extLst>
              <a:ext uri="{FF2B5EF4-FFF2-40B4-BE49-F238E27FC236}">
                <a16:creationId xmlns:a16="http://schemas.microsoft.com/office/drawing/2014/main" id="{CE073281-CE43-F222-41DE-62C1A9EF69B5}"/>
              </a:ext>
            </a:extLst>
          </p:cNvPr>
          <p:cNvSpPr txBox="1">
            <a:spLocks/>
          </p:cNvSpPr>
          <p:nvPr/>
        </p:nvSpPr>
        <p:spPr>
          <a:xfrm>
            <a:off x="3135729" y="339502"/>
            <a:ext cx="1226077" cy="622522"/>
          </a:xfrm>
          <a:prstGeom prst="rect">
            <a:avLst/>
          </a:prstGeom>
        </p:spPr>
        <p:txBody>
          <a:bodyPr vert="horz" lIns="91440" tIns="45720" rIns="91440" bIns="45720" rtlCol="0" anchor="t">
            <a:noAutofit/>
          </a:bodyPr>
          <a:lstStyle>
            <a:lvl1pPr marL="0" algn="l" defTabSz="457200" rtl="0" eaLnBrk="1" latinLnBrk="0" hangingPunct="1">
              <a:spcBef>
                <a:spcPct val="0"/>
              </a:spcBef>
              <a:buNone/>
              <a:defRPr sz="1800" b="0" i="0" kern="1200" spc="50">
                <a:ln>
                  <a:noFill/>
                </a:ln>
                <a:solidFill>
                  <a:schemeClr val="accent1"/>
                </a:solidFill>
                <a:latin typeface="Avenir Next LT Pro" panose="020B0504020202020204" pitchFamily="34" charset="0"/>
                <a:ea typeface="+mj-ea"/>
                <a:cs typeface="Arial"/>
              </a:defRPr>
            </a:lvl1pPr>
          </a:lstStyle>
          <a:p>
            <a:pPr lvl="2"/>
            <a:r>
              <a:rPr lang="de-DE" sz="350" b="1"/>
              <a:t>Kinematic Motion</a:t>
            </a:r>
          </a:p>
          <a:p>
            <a:pPr lvl="2"/>
            <a:r>
              <a:rPr lang="de-DE" sz="350" b="1"/>
              <a:t>Joining Element</a:t>
            </a:r>
          </a:p>
          <a:p>
            <a:pPr lvl="2"/>
            <a:r>
              <a:rPr lang="de-DE" sz="350" b="1"/>
              <a:t>Painting &amp; Coating</a:t>
            </a:r>
          </a:p>
          <a:p>
            <a:pPr lvl="2"/>
            <a:r>
              <a:rPr lang="de-DE" sz="350" b="1"/>
              <a:t>Marking &amp; Labeling</a:t>
            </a:r>
          </a:p>
          <a:p>
            <a:pPr lvl="2"/>
            <a:r>
              <a:rPr lang="de-DE" sz="350" b="1"/>
              <a:t>Heat Treatment</a:t>
            </a:r>
          </a:p>
          <a:p>
            <a:pPr lvl="2"/>
            <a:r>
              <a:rPr lang="de-DE" sz="350" b="1"/>
              <a:t>Cleanliness</a:t>
            </a:r>
          </a:p>
          <a:p>
            <a:pPr lvl="2"/>
            <a:r>
              <a:rPr lang="de-DE" sz="350" b="1"/>
              <a:t>Bending Specification</a:t>
            </a:r>
          </a:p>
          <a:p>
            <a:pPr lvl="1"/>
            <a:r>
              <a:rPr lang="de-DE" sz="350" b="1"/>
              <a:t>Electric/Electronic Design</a:t>
            </a:r>
          </a:p>
          <a:p>
            <a:pPr lvl="2"/>
            <a:r>
              <a:rPr lang="de-DE" sz="350" b="1"/>
              <a:t>Electric/Electronic Component</a:t>
            </a:r>
          </a:p>
          <a:p>
            <a:pPr lvl="2"/>
            <a:r>
              <a:rPr lang="de-DE" sz="350" b="1"/>
              <a:t>Electric/Electronic Port</a:t>
            </a:r>
          </a:p>
          <a:p>
            <a:pPr lvl="2"/>
            <a:r>
              <a:rPr lang="de-DE" sz="350" b="1"/>
              <a:t>Electric/Electronic Connection</a:t>
            </a:r>
          </a:p>
          <a:p>
            <a:pPr lvl="1"/>
            <a:r>
              <a:rPr lang="de-DE" sz="350" b="1"/>
              <a:t>Software Design</a:t>
            </a:r>
          </a:p>
        </p:txBody>
      </p:sp>
      <p:sp>
        <p:nvSpPr>
          <p:cNvPr id="6" name="Titel 1">
            <a:extLst>
              <a:ext uri="{FF2B5EF4-FFF2-40B4-BE49-F238E27FC236}">
                <a16:creationId xmlns:a16="http://schemas.microsoft.com/office/drawing/2014/main" id="{7211EA6F-A815-42E3-8D94-BC104509F91F}"/>
              </a:ext>
            </a:extLst>
          </p:cNvPr>
          <p:cNvSpPr txBox="1">
            <a:spLocks/>
          </p:cNvSpPr>
          <p:nvPr/>
        </p:nvSpPr>
        <p:spPr>
          <a:xfrm>
            <a:off x="4541829" y="339502"/>
            <a:ext cx="1226077" cy="622522"/>
          </a:xfrm>
          <a:prstGeom prst="rect">
            <a:avLst/>
          </a:prstGeom>
        </p:spPr>
        <p:txBody>
          <a:bodyPr vert="horz" lIns="91440" tIns="45720" rIns="91440" bIns="45720" rtlCol="0" anchor="t">
            <a:noAutofit/>
          </a:bodyPr>
          <a:lstStyle>
            <a:lvl1pPr marL="0" algn="l" defTabSz="457200" rtl="0" eaLnBrk="1" latinLnBrk="0" hangingPunct="1">
              <a:spcBef>
                <a:spcPct val="0"/>
              </a:spcBef>
              <a:buNone/>
              <a:defRPr sz="1800" b="0" i="0" kern="1200" spc="50">
                <a:ln>
                  <a:noFill/>
                </a:ln>
                <a:solidFill>
                  <a:schemeClr val="accent1"/>
                </a:solidFill>
                <a:latin typeface="Avenir Next LT Pro" panose="020B0504020202020204" pitchFamily="34" charset="0"/>
                <a:ea typeface="+mj-ea"/>
                <a:cs typeface="Arial"/>
              </a:defRPr>
            </a:lvl1pPr>
          </a:lstStyle>
          <a:p>
            <a:pPr lvl="2"/>
            <a:r>
              <a:rPr lang="de-DE" sz="350" b="1"/>
              <a:t>Software Class</a:t>
            </a:r>
          </a:p>
          <a:p>
            <a:pPr lvl="2"/>
            <a:r>
              <a:rPr lang="de-DE" sz="350" b="1"/>
              <a:t>Software Interface</a:t>
            </a:r>
          </a:p>
          <a:p>
            <a:pPr lvl="2"/>
            <a:r>
              <a:rPr lang="de-DE" sz="350" b="1"/>
              <a:t>Software Component</a:t>
            </a:r>
          </a:p>
          <a:p>
            <a:pPr lvl="1"/>
            <a:r>
              <a:rPr lang="de-DE" sz="350" b="1"/>
              <a:t>Fluids</a:t>
            </a:r>
          </a:p>
          <a:p>
            <a:pPr lvl="2"/>
            <a:r>
              <a:rPr lang="de-DE" sz="350" b="1"/>
              <a:t>Hydraulic/Pneumatic Connection</a:t>
            </a:r>
          </a:p>
          <a:p>
            <a:pPr lvl="2"/>
            <a:r>
              <a:rPr lang="de-DE" sz="350" b="1"/>
              <a:t>Hydraulic/Pneumatic Port</a:t>
            </a:r>
          </a:p>
          <a:p>
            <a:r>
              <a:rPr lang="de-DE" sz="350" b="1"/>
              <a:t>Product Verification</a:t>
            </a:r>
          </a:p>
          <a:p>
            <a:pPr lvl="1"/>
            <a:r>
              <a:rPr lang="de-DE" sz="350" b="1"/>
              <a:t>Verification Characteristic</a:t>
            </a:r>
          </a:p>
          <a:p>
            <a:pPr lvl="1"/>
            <a:r>
              <a:rPr lang="de-DE" sz="350" b="1"/>
              <a:t>Verification Plan</a:t>
            </a:r>
          </a:p>
          <a:p>
            <a:pPr lvl="1"/>
            <a:r>
              <a:rPr lang="de-DE" sz="350" b="1"/>
              <a:t>Verification Resource</a:t>
            </a:r>
          </a:p>
          <a:p>
            <a:pPr lvl="1"/>
            <a:r>
              <a:rPr lang="de-DE" sz="350" b="1"/>
              <a:t>Verification Run</a:t>
            </a:r>
          </a:p>
          <a:p>
            <a:pPr lvl="1"/>
            <a:r>
              <a:rPr lang="de-DE" sz="350" b="1"/>
              <a:t>Verification Result</a:t>
            </a:r>
          </a:p>
          <a:p>
            <a:r>
              <a:rPr lang="de-DE" sz="350" b="1"/>
              <a:t>Product Validation</a:t>
            </a:r>
          </a:p>
          <a:p>
            <a:pPr lvl="1"/>
            <a:r>
              <a:rPr lang="de-DE" sz="350" b="1"/>
              <a:t>Validation Criterium</a:t>
            </a:r>
          </a:p>
          <a:p>
            <a:pPr lvl="1"/>
            <a:r>
              <a:rPr lang="de-DE" sz="350" b="1"/>
              <a:t>Validation Plan</a:t>
            </a:r>
          </a:p>
        </p:txBody>
      </p:sp>
      <p:sp>
        <p:nvSpPr>
          <p:cNvPr id="7" name="Titel 1">
            <a:extLst>
              <a:ext uri="{FF2B5EF4-FFF2-40B4-BE49-F238E27FC236}">
                <a16:creationId xmlns:a16="http://schemas.microsoft.com/office/drawing/2014/main" id="{4ADEF4D4-AA9A-2FF9-D6B8-D25E02531B8E}"/>
              </a:ext>
            </a:extLst>
          </p:cNvPr>
          <p:cNvSpPr txBox="1">
            <a:spLocks/>
          </p:cNvSpPr>
          <p:nvPr/>
        </p:nvSpPr>
        <p:spPr>
          <a:xfrm>
            <a:off x="5947929" y="339502"/>
            <a:ext cx="1226077" cy="622522"/>
          </a:xfrm>
          <a:prstGeom prst="rect">
            <a:avLst/>
          </a:prstGeom>
        </p:spPr>
        <p:txBody>
          <a:bodyPr vert="horz" lIns="91440" tIns="45720" rIns="91440" bIns="45720" rtlCol="0" anchor="t">
            <a:noAutofit/>
          </a:bodyPr>
          <a:lstStyle>
            <a:lvl1pPr marL="0" algn="l" defTabSz="457200" rtl="0" eaLnBrk="1" latinLnBrk="0" hangingPunct="1">
              <a:spcBef>
                <a:spcPct val="0"/>
              </a:spcBef>
              <a:buNone/>
              <a:defRPr sz="1800" b="0" i="0" kern="1200" spc="50">
                <a:ln>
                  <a:noFill/>
                </a:ln>
                <a:solidFill>
                  <a:schemeClr val="accent1"/>
                </a:solidFill>
                <a:latin typeface="Avenir Next LT Pro" panose="020B0504020202020204" pitchFamily="34" charset="0"/>
                <a:ea typeface="+mj-ea"/>
                <a:cs typeface="Arial"/>
              </a:defRPr>
            </a:lvl1pPr>
          </a:lstStyle>
          <a:p>
            <a:pPr lvl="1"/>
            <a:r>
              <a:rPr lang="de-DE" sz="350" b="1"/>
              <a:t>Validation Boundary Condition</a:t>
            </a:r>
          </a:p>
          <a:p>
            <a:pPr lvl="1"/>
            <a:r>
              <a:rPr lang="de-DE" sz="350" b="1"/>
              <a:t>Validation Run</a:t>
            </a:r>
          </a:p>
          <a:p>
            <a:pPr lvl="1"/>
            <a:r>
              <a:rPr lang="de-DE" sz="350" b="1"/>
              <a:t>Validation Result</a:t>
            </a:r>
          </a:p>
          <a:p>
            <a:pPr lvl="1"/>
            <a:r>
              <a:rPr lang="de-DE" sz="350" b="1"/>
              <a:t>Displacement</a:t>
            </a:r>
          </a:p>
          <a:p>
            <a:r>
              <a:rPr lang="de-DE" sz="350" b="1"/>
              <a:t>Manufacturing &amp; Supply Chain</a:t>
            </a:r>
          </a:p>
          <a:p>
            <a:pPr lvl="1"/>
            <a:r>
              <a:rPr lang="de-DE" sz="350" b="1"/>
              <a:t>Manufacturing Process</a:t>
            </a:r>
          </a:p>
          <a:p>
            <a:pPr lvl="2"/>
            <a:r>
              <a:rPr lang="de-DE" sz="350" b="1"/>
              <a:t>Manufacturing Operation</a:t>
            </a:r>
          </a:p>
          <a:p>
            <a:pPr lvl="2"/>
            <a:r>
              <a:rPr lang="de-DE" sz="350" b="1"/>
              <a:t>Joining Process</a:t>
            </a:r>
          </a:p>
          <a:p>
            <a:pPr lvl="1"/>
            <a:r>
              <a:rPr lang="de-DE" sz="350" b="1"/>
              <a:t>Manufacturing Equipment Component</a:t>
            </a:r>
          </a:p>
          <a:p>
            <a:pPr lvl="1"/>
            <a:r>
              <a:rPr lang="de-DE" sz="350" b="1"/>
              <a:t>Control Plan</a:t>
            </a:r>
          </a:p>
          <a:p>
            <a:r>
              <a:rPr lang="de-DE" sz="350" b="1"/>
              <a:t>Operation</a:t>
            </a:r>
          </a:p>
          <a:p>
            <a:pPr lvl="1"/>
            <a:r>
              <a:rPr lang="de-DE" sz="350" b="1"/>
              <a:t>Operation Incident</a:t>
            </a:r>
          </a:p>
          <a:p>
            <a:r>
              <a:rPr lang="de-DE" sz="350" b="1"/>
              <a:t>Context Elements</a:t>
            </a:r>
          </a:p>
          <a:p>
            <a:pPr lvl="1"/>
            <a:r>
              <a:rPr lang="de-DE" sz="350" b="1"/>
              <a:t>Configuration</a:t>
            </a:r>
          </a:p>
          <a:p>
            <a:pPr lvl="1"/>
            <a:r>
              <a:rPr lang="de-DE" sz="350" b="1"/>
              <a:t>Variant</a:t>
            </a:r>
          </a:p>
          <a:p>
            <a:pPr lvl="1"/>
            <a:r>
              <a:rPr lang="de-DE" sz="350" b="1"/>
              <a:t>Reference</a:t>
            </a:r>
          </a:p>
        </p:txBody>
      </p:sp>
    </p:spTree>
    <p:extLst>
      <p:ext uri="{BB962C8B-B14F-4D97-AF65-F5344CB8AC3E}">
        <p14:creationId xmlns:p14="http://schemas.microsoft.com/office/powerpoint/2010/main" val="528654236"/>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3365381995"/>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457200">
                <a:tc>
                  <a:txBody>
                    <a:bodyPr/>
                    <a:lstStyle/>
                    <a:p>
                      <a:r>
                        <a:rPr lang="en-AU" sz="1000" b="0" noProof="0"/>
                        <a:t>Organization</a:t>
                      </a:r>
                      <a:endParaRPr lang="en-AU" sz="1000" b="0" noProof="0" dirty="0"/>
                    </a:p>
                  </a:txBody>
                  <a:tcPr marL="90011"/>
                </a:tc>
                <a:tc>
                  <a:txBody>
                    <a:bodyPr/>
                    <a:lstStyle/>
                    <a:p>
                      <a:r>
                        <a:rPr lang="en-US" sz="1000" b="0" noProof="0"/>
                        <a:t>Includes all entities representing a corporate or project organization</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268482107"/>
                  </a:ext>
                </a:extLst>
              </a:tr>
              <a:tr h="914400">
                <a:tc>
                  <a:txBody>
                    <a:bodyPr/>
                    <a:lstStyle/>
                    <a:p>
                      <a:r>
                        <a:rPr lang="en-AU" sz="1000" b="0" noProof="0"/>
                        <a:t>Role</a:t>
                      </a:r>
                      <a:endParaRPr lang="en-AU" sz="1000" b="0" noProof="0" dirty="0"/>
                    </a:p>
                  </a:txBody>
                  <a:tcPr marL="270034"/>
                </a:tc>
                <a:tc>
                  <a:txBody>
                    <a:bodyPr/>
                    <a:lstStyle/>
                    <a:p>
                      <a:r>
                        <a:rPr lang="en-US" sz="1000" b="0" noProof="0"/>
                        <a:t>A defined function to be performed by a project team member, such as testing, filing, inspecting, coding.
https://intranet.prostep.org/display/PROJ/Glossary</a:t>
                      </a:r>
                      <a:endParaRPr lang="en-AU" sz="1000" b="0" noProof="0" dirty="0"/>
                    </a:p>
                  </a:txBody>
                  <a:tcPr/>
                </a:tc>
                <a:tc>
                  <a:txBody>
                    <a:bodyPr/>
                    <a:lstStyle/>
                    <a:p>
                      <a:r>
                        <a:rPr lang="en-US" sz="1000" b="0" noProof="0">
                          <a:hlinkClick r:id="rId2" action="ppaction://hlinksldjump"/>
                        </a:rPr>
                        <a:t>1.1.1 Business or Mission Analysis</a:t>
                      </a:r>
                      <a:endParaRPr lang="en-AU" sz="1000" b="0" noProof="0" dirty="0"/>
                    </a:p>
                  </a:txBody>
                  <a:tcPr/>
                </a:tc>
                <a:tc>
                  <a:txBody>
                    <a:bodyPr/>
                    <a:lstStyle/>
                    <a:p>
                      <a:r>
                        <a:rPr lang="en-AU" sz="1000" b="0" noProof="0">
                          <a:hlinkClick r:id="rId3" action="ppaction://hlinksldjump"/>
                        </a:rPr>
                        <a:t>1.1.2 Requirements Engineering</a:t>
                      </a:r>
                      <a:r>
                        <a:rPr lang="en-AU" sz="1000" b="0" noProof="0"/>
                        <a:t>, </a:t>
                      </a:r>
                      <a:r>
                        <a:rPr lang="en-AU" sz="1000" b="0" noProof="0">
                          <a:hlinkClick r:id="rId4" action="ppaction://hlinksldjump"/>
                        </a:rPr>
                        <a:t>1.1.3 Systems Architecture</a:t>
                      </a:r>
                      <a:r>
                        <a:rPr lang="en-AU" sz="1000" b="0" noProof="0"/>
                        <a:t>, </a:t>
                      </a:r>
                      <a:r>
                        <a:rPr lang="en-AU" sz="1000" b="0" noProof="0">
                          <a:hlinkClick r:id="rId5" action="ppaction://hlinksldjump"/>
                        </a:rPr>
                        <a:t>1.1.4 Functional Safety</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090186711"/>
                  </a:ext>
                </a:extLst>
              </a:tr>
              <a:tr h="457200">
                <a:tc>
                  <a:txBody>
                    <a:bodyPr/>
                    <a:lstStyle/>
                    <a:p>
                      <a:r>
                        <a:rPr lang="en-AU" sz="1000" b="0" noProof="0"/>
                        <a:t>Product Architecture</a:t>
                      </a:r>
                      <a:endParaRPr lang="en-AU" sz="1000" b="0" noProof="0" dirty="0"/>
                    </a:p>
                  </a:txBody>
                  <a:tcPr marL="90011"/>
                </a:tc>
                <a:tc>
                  <a:txBody>
                    <a:bodyPr/>
                    <a:lstStyle/>
                    <a:p>
                      <a:r>
                        <a:rPr lang="en-US" sz="1000" b="0" noProof="0"/>
                        <a:t>Includes all entities contributing to the product architecture</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517879742"/>
                  </a:ext>
                </a:extLst>
              </a:tr>
              <a:tr h="762000">
                <a:tc>
                  <a:txBody>
                    <a:bodyPr/>
                    <a:lstStyle/>
                    <a:p>
                      <a:r>
                        <a:rPr lang="en-AU" sz="1000" b="0" noProof="0"/>
                        <a:t>Use Case</a:t>
                      </a:r>
                      <a:endParaRPr lang="en-AU" sz="1000" b="0" noProof="0" dirty="0"/>
                    </a:p>
                  </a:txBody>
                  <a:tcPr marL="270034"/>
                </a:tc>
                <a:tc>
                  <a:txBody>
                    <a:bodyPr/>
                    <a:lstStyle/>
                    <a:p>
                      <a:r>
                        <a:rPr lang="en-US" sz="1000" b="0" noProof="0"/>
                        <a:t>Specifies what the user of a product will do in order to achieve a goal</a:t>
                      </a:r>
                      <a:endParaRPr lang="en-AU" sz="1000" b="0" noProof="0" dirty="0"/>
                    </a:p>
                  </a:txBody>
                  <a:tcPr/>
                </a:tc>
                <a:tc>
                  <a:txBody>
                    <a:bodyPr/>
                    <a:lstStyle/>
                    <a:p>
                      <a:r>
                        <a:rPr lang="en-US" sz="1000" b="0" noProof="0">
                          <a:hlinkClick r:id="rId2" action="ppaction://hlinksldjump"/>
                        </a:rPr>
                        <a:t>1.1.1 Business or Mission Analysis</a:t>
                      </a:r>
                      <a:endParaRPr lang="en-AU" sz="1000" b="0" noProof="0" dirty="0"/>
                    </a:p>
                  </a:txBody>
                  <a:tcPr/>
                </a:tc>
                <a:tc>
                  <a:txBody>
                    <a:bodyPr/>
                    <a:lstStyle/>
                    <a:p>
                      <a:r>
                        <a:rPr lang="en-AU" sz="1000" b="0" noProof="0">
                          <a:hlinkClick r:id="rId3" action="ppaction://hlinksldjump"/>
                        </a:rPr>
                        <a:t>1.1.2 Requirements Engineering</a:t>
                      </a:r>
                      <a:r>
                        <a:rPr lang="en-AU" sz="1000" b="0" noProof="0"/>
                        <a:t>, </a:t>
                      </a:r>
                      <a:r>
                        <a:rPr lang="en-AU" sz="1000" b="0" noProof="0">
                          <a:hlinkClick r:id="rId4" action="ppaction://hlinksldjump"/>
                        </a:rPr>
                        <a:t>1.1.3 Systems Architecture</a:t>
                      </a:r>
                      <a:r>
                        <a:rPr lang="en-AU" sz="1000" b="0" noProof="0"/>
                        <a:t>, </a:t>
                      </a:r>
                      <a:r>
                        <a:rPr lang="en-AU" sz="1000" b="0" noProof="0">
                          <a:hlinkClick r:id="rId5" action="ppaction://hlinksldjump"/>
                        </a:rPr>
                        <a:t>1.1.4 Functional Safety</a:t>
                      </a:r>
                      <a:r>
                        <a:rPr lang="en-AU" sz="1000" b="0" noProof="0"/>
                        <a:t>, </a:t>
                      </a:r>
                      <a:r>
                        <a:rPr lang="en-AU" sz="1000" b="0" noProof="0">
                          <a:hlinkClick r:id="rId6" action="ppaction://hlinksldjump"/>
                        </a:rPr>
                        <a:t>4.1 Product Usage</a:t>
                      </a:r>
                      <a:r>
                        <a:rPr lang="en-AU" sz="1000" b="0" noProof="0"/>
                        <a:t>, </a:t>
                      </a:r>
                      <a:r>
                        <a:rPr lang="en-AU" sz="1000" b="0" noProof="0">
                          <a:hlinkClick r:id="rId7" action="ppaction://hlinksldjump"/>
                        </a:rPr>
                        <a:t>4.2 Maintenance &amp; Service</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4109376387"/>
                  </a:ext>
                </a:extLst>
              </a:tr>
              <a:tr h="3657600">
                <a:tc>
                  <a:txBody>
                    <a:bodyPr/>
                    <a:lstStyle/>
                    <a:p>
                      <a:r>
                        <a:rPr lang="en-AU" sz="1000" b="0" noProof="0"/>
                        <a:t>Requirement</a:t>
                      </a:r>
                      <a:endParaRPr lang="en-AU" sz="1000" b="0" noProof="0" dirty="0"/>
                    </a:p>
                  </a:txBody>
                  <a:tcPr marL="270034"/>
                </a:tc>
                <a:tc>
                  <a:txBody>
                    <a:bodyPr/>
                    <a:lstStyle/>
                    <a:p>
                      <a:r>
                        <a:rPr lang="en-US" sz="1000" b="0" noProof="0"/>
                        <a:t>Characteristics that identify the accomplishment levels needed to achieve specific objectives for a given set of conditions.</a:t>
                      </a:r>
                    </a:p>
                    <a:p>
                      <a:r>
                        <a:rPr lang="en-US" sz="1000" b="0" noProof="0"/>
                        <a:t>Requirements can be 'must have', 'can have' and 'nice to have'.</a:t>
                      </a:r>
                    </a:p>
                    <a:p>
                      <a:r>
                        <a:rPr lang="en-US" sz="1000" b="0" noProof="0"/>
                        <a:t>A. A condition or capability needed by a user to solve a problem or achieve an objective.</a:t>
                      </a:r>
                    </a:p>
                    <a:p>
                      <a:r>
                        <a:rPr lang="en-US" sz="1000" b="0" noProof="0"/>
                        <a:t>B. A condition or capability that must be met or possessed by a system or system component to satisfy a contract, standard, specification, or other formally imposed document.</a:t>
                      </a:r>
                    </a:p>
                    <a:p>
                      <a:r>
                        <a:rPr lang="en-US" sz="1000" b="0" noProof="0"/>
                        <a:t>C. A documented representation of a condition or capability as in definition (A:) or (B).</a:t>
                      </a:r>
                    </a:p>
                    <a:p>
                      <a:r>
                        <a:rPr lang="en-US" sz="1000" b="0" noProof="0"/>
                        <a:t>https://intranet.prostep.org/display/PROJ/Glossary</a:t>
                      </a:r>
                      <a:endParaRPr lang="en-AU" sz="1000" b="0" noProof="0" dirty="0"/>
                    </a:p>
                  </a:txBody>
                  <a:tcPr/>
                </a:tc>
                <a:tc>
                  <a:txBody>
                    <a:bodyPr/>
                    <a:lstStyle/>
                    <a:p>
                      <a:r>
                        <a:rPr lang="en-AU" sz="1000" b="0" noProof="0">
                          <a:hlinkClick r:id="rId3" action="ppaction://hlinksldjump"/>
                        </a:rPr>
                        <a:t>1.1.2 Requirements Engineering</a:t>
                      </a:r>
                      <a:endParaRPr lang="en-AU" sz="1000" b="0" noProof="0" dirty="0"/>
                    </a:p>
                  </a:txBody>
                  <a:tcPr/>
                </a:tc>
                <a:tc>
                  <a:txBody>
                    <a:bodyPr/>
                    <a:lstStyle/>
                    <a:p>
                      <a:endParaRPr lang="en-AU" sz="1000" b="0" noProof="0" dirty="0"/>
                    </a:p>
                  </a:txBody>
                  <a:tcPr/>
                </a:tc>
                <a:tc>
                  <a:txBody>
                    <a:bodyPr/>
                    <a:lstStyle/>
                    <a:p>
                      <a:r>
                        <a:rPr lang="en-AU" sz="1000" b="0" noProof="0"/>
                        <a:t>CSA ISO/IEC/IEEE 15288 System life cycle processes System life cycle processes (Adopted ISO/IEC/IEEE 15288:2015, first edition, 2015-05-15) 2016-12-0 aktuell</a:t>
                      </a:r>
                      <a:endParaRPr lang="en-AU" sz="1000" b="0" noProof="0" dirty="0"/>
                    </a:p>
                  </a:txBody>
                  <a:tcPr/>
                </a:tc>
                <a:extLst>
                  <a:ext uri="{0D108BD9-81ED-4DB2-BD59-A6C34878D82A}">
                    <a16:rowId xmlns:a16="http://schemas.microsoft.com/office/drawing/2014/main" val="4259342976"/>
                  </a:ext>
                </a:extLst>
              </a:tr>
            </a:tbl>
          </a:graphicData>
        </a:graphic>
      </p:graphicFrame>
    </p:spTree>
    <p:extLst>
      <p:ext uri="{BB962C8B-B14F-4D97-AF65-F5344CB8AC3E}">
        <p14:creationId xmlns:p14="http://schemas.microsoft.com/office/powerpoint/2010/main" val="3924530221"/>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3752242275"/>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066800">
                <a:tc>
                  <a:txBody>
                    <a:bodyPr/>
                    <a:lstStyle/>
                    <a:p>
                      <a:r>
                        <a:rPr lang="en-AU" sz="1000" b="0" noProof="0"/>
                        <a:t>Stakeholder Requirement</a:t>
                      </a:r>
                      <a:endParaRPr lang="en-AU" sz="1000" b="0" noProof="0" dirty="0"/>
                    </a:p>
                  </a:txBody>
                  <a:tcPr marL="270034"/>
                </a:tc>
                <a:tc>
                  <a:txBody>
                    <a:bodyPr/>
                    <a:lstStyle/>
                    <a:p>
                      <a:endParaRPr lang="en-AU" sz="1000" b="0" noProof="0" dirty="0"/>
                    </a:p>
                  </a:txBody>
                  <a:tcPr/>
                </a:tc>
                <a:tc>
                  <a:txBody>
                    <a:bodyPr/>
                    <a:lstStyle/>
                    <a:p>
                      <a:endParaRPr lang="en-AU" sz="1000" b="0" noProof="0" dirty="0"/>
                    </a:p>
                  </a:txBody>
                  <a:tcPr/>
                </a:tc>
                <a:tc>
                  <a:txBody>
                    <a:bodyPr/>
                    <a:lstStyle/>
                    <a:p>
                      <a:r>
                        <a:rPr lang="en-AU" sz="1000" b="0" noProof="0">
                          <a:hlinkClick r:id="rId2" action="ppaction://hlinksldjump"/>
                        </a:rPr>
                        <a:t>1.1.3 Systems Architecture</a:t>
                      </a:r>
                      <a:r>
                        <a:rPr lang="en-AU" sz="1000" b="0" noProof="0"/>
                        <a:t>, </a:t>
                      </a:r>
                      <a:r>
                        <a:rPr lang="en-AU" sz="1000" b="0" noProof="0">
                          <a:hlinkClick r:id="rId3" action="ppaction://hlinksldjump"/>
                        </a:rPr>
                        <a:t>7 Long-Term Archiving</a:t>
                      </a:r>
                      <a:endParaRPr lang="en-AU" sz="1000" b="0" noProof="0" dirty="0"/>
                    </a:p>
                  </a:txBody>
                  <a:tcPr/>
                </a:tc>
                <a:tc>
                  <a:txBody>
                    <a:bodyPr/>
                    <a:lstStyle/>
                    <a:p>
                      <a:r>
                        <a:rPr lang="en-AU" sz="1000" b="0" noProof="0"/>
                        <a:t>CSA ISO/IEC/IEEE 15288 System life cycle processes System life cycle processes (Adopted ISO/IEC/IEEE 15288:2015, first edition, 2015-05-15) 2016-12-0 aktuell</a:t>
                      </a:r>
                      <a:endParaRPr lang="en-AU" sz="1000" b="0" noProof="0" dirty="0"/>
                    </a:p>
                  </a:txBody>
                  <a:tcPr/>
                </a:tc>
                <a:extLst>
                  <a:ext uri="{0D108BD9-81ED-4DB2-BD59-A6C34878D82A}">
                    <a16:rowId xmlns:a16="http://schemas.microsoft.com/office/drawing/2014/main" val="807876149"/>
                  </a:ext>
                </a:extLst>
              </a:tr>
              <a:tr h="1524000">
                <a:tc>
                  <a:txBody>
                    <a:bodyPr/>
                    <a:lstStyle/>
                    <a:p>
                      <a:r>
                        <a:rPr lang="en-AU" sz="1000" b="0" noProof="0"/>
                        <a:t>System Requirement</a:t>
                      </a:r>
                      <a:endParaRPr lang="en-AU" sz="1000" b="0" noProof="0" dirty="0"/>
                    </a:p>
                  </a:txBody>
                  <a:tcPr marL="270034"/>
                </a:tc>
                <a:tc>
                  <a:txBody>
                    <a:bodyPr/>
                    <a:lstStyle/>
                    <a:p>
                      <a:endParaRPr lang="en-AU" sz="1000" b="0" noProof="0" dirty="0"/>
                    </a:p>
                  </a:txBody>
                  <a:tcPr/>
                </a:tc>
                <a:tc>
                  <a:txBody>
                    <a:bodyPr/>
                    <a:lstStyle/>
                    <a:p>
                      <a:endParaRPr lang="en-AU" sz="1000" b="0" noProof="0" dirty="0"/>
                    </a:p>
                  </a:txBody>
                  <a:tcPr/>
                </a:tc>
                <a:tc>
                  <a:txBody>
                    <a:bodyPr/>
                    <a:lstStyle/>
                    <a:p>
                      <a:r>
                        <a:rPr lang="en-AU" sz="1000" b="0" noProof="0">
                          <a:hlinkClick r:id="rId4" action="ppaction://hlinksldjump"/>
                        </a:rPr>
                        <a:t>1.2.1.1 Define Joining Elements</a:t>
                      </a:r>
                      <a:r>
                        <a:rPr lang="en-AU" sz="1000" b="0" noProof="0"/>
                        <a:t>, </a:t>
                      </a:r>
                      <a:r>
                        <a:rPr lang="en-AU" sz="1000" b="0" noProof="0">
                          <a:hlinkClick r:id="rId5" action="ppaction://hlinksldjump"/>
                        </a:rPr>
                        <a:t>1.2.1 Mechanical Design</a:t>
                      </a:r>
                      <a:r>
                        <a:rPr lang="en-AU" sz="1000" b="0" noProof="0"/>
                        <a:t>, </a:t>
                      </a:r>
                      <a:r>
                        <a:rPr lang="en-AU" sz="1000" b="0" noProof="0">
                          <a:hlinkClick r:id="rId6" action="ppaction://hlinksldjump"/>
                        </a:rPr>
                        <a:t>1.2.2 Electrical/Electronical Design</a:t>
                      </a:r>
                      <a:r>
                        <a:rPr lang="en-AU" sz="1000" b="0" noProof="0"/>
                        <a:t>, </a:t>
                      </a:r>
                      <a:r>
                        <a:rPr lang="en-AU" sz="1000" b="0" noProof="0">
                          <a:hlinkClick r:id="rId7" action="ppaction://hlinksldjump"/>
                        </a:rPr>
                        <a:t>1.2.3 Software Engineering</a:t>
                      </a:r>
                      <a:r>
                        <a:rPr lang="en-AU" sz="1000" b="0" noProof="0"/>
                        <a:t>, </a:t>
                      </a:r>
                      <a:r>
                        <a:rPr lang="en-AU" sz="1000" b="0" noProof="0">
                          <a:hlinkClick r:id="rId8" action="ppaction://hlinksldjump"/>
                        </a:rPr>
                        <a:t>1.1.4 Functional Safety</a:t>
                      </a:r>
                      <a:r>
                        <a:rPr lang="en-AU" sz="1000" b="0" noProof="0"/>
                        <a:t>, </a:t>
                      </a:r>
                      <a:r>
                        <a:rPr lang="en-US" sz="1000" b="0" noProof="0">
                          <a:hlinkClick r:id="rId9" action="ppaction://hlinksldjump"/>
                        </a:rPr>
                        <a:t>1.3.1 Plan and prepare Simulation</a:t>
                      </a:r>
                      <a:r>
                        <a:rPr lang="en-US" sz="1000" b="0" noProof="0"/>
                        <a:t>, </a:t>
                      </a:r>
                      <a:r>
                        <a:rPr lang="en-US" sz="1000" b="0" noProof="0">
                          <a:hlinkClick r:id="rId10" action="ppaction://hlinksldjump"/>
                        </a:rPr>
                        <a:t>1.4.1 Prepare Testing</a:t>
                      </a:r>
                      <a:r>
                        <a:rPr lang="en-US" sz="1000" b="0" noProof="0"/>
                        <a:t>, </a:t>
                      </a:r>
                      <a:r>
                        <a:rPr lang="en-US" sz="1000" b="0" noProof="0">
                          <a:hlinkClick r:id="rId11" action="ppaction://hlinksldjump"/>
                        </a:rPr>
                        <a:t>6.1 Design product line</a:t>
                      </a:r>
                      <a:r>
                        <a:rPr lang="en-US" sz="1000" b="0" noProof="0"/>
                        <a:t>, </a:t>
                      </a:r>
                      <a:r>
                        <a:rPr lang="en-US" sz="1000" b="0" noProof="0">
                          <a:hlinkClick r:id="rId3" action="ppaction://hlinksldjump"/>
                        </a:rPr>
                        <a:t>7 Long-Term Archiving</a:t>
                      </a:r>
                      <a:endParaRPr lang="en-AU" sz="1000" b="0" noProof="0" dirty="0"/>
                    </a:p>
                  </a:txBody>
                  <a:tcPr/>
                </a:tc>
                <a:tc>
                  <a:txBody>
                    <a:bodyPr/>
                    <a:lstStyle/>
                    <a:p>
                      <a:r>
                        <a:rPr lang="en-AU" sz="1000" b="0" noProof="0"/>
                        <a:t>CSA ISO/IEC/IEEE 15288 System life cycle processes System life cycle processes (Adopted ISO/IEC/IEEE 15288:2015, first edition, 2015-05-15) 2016-12-0 aktuell</a:t>
                      </a:r>
                      <a:endParaRPr lang="en-AU" sz="1000" b="0" noProof="0" dirty="0"/>
                    </a:p>
                  </a:txBody>
                  <a:tcPr/>
                </a:tc>
                <a:extLst>
                  <a:ext uri="{0D108BD9-81ED-4DB2-BD59-A6C34878D82A}">
                    <a16:rowId xmlns:a16="http://schemas.microsoft.com/office/drawing/2014/main" val="1442673810"/>
                  </a:ext>
                </a:extLst>
              </a:tr>
              <a:tr h="1066800">
                <a:tc>
                  <a:txBody>
                    <a:bodyPr/>
                    <a:lstStyle/>
                    <a:p>
                      <a:r>
                        <a:rPr lang="en-AU" sz="1000" b="0" noProof="0"/>
                        <a:t>Function</a:t>
                      </a:r>
                      <a:endParaRPr lang="en-AU" sz="1000" b="0" noProof="0" dirty="0"/>
                    </a:p>
                  </a:txBody>
                  <a:tcPr marL="270034"/>
                </a:tc>
                <a:tc>
                  <a:txBody>
                    <a:bodyPr/>
                    <a:lstStyle/>
                    <a:p>
                      <a:r>
                        <a:rPr lang="en-US" sz="1000" b="0" noProof="0"/>
                        <a:t>A system, product or component function describes the way a system works or performs a specific task.</a:t>
                      </a:r>
                      <a:endParaRPr lang="en-AU" sz="1000" b="0" noProof="0" dirty="0"/>
                    </a:p>
                  </a:txBody>
                  <a:tcPr/>
                </a:tc>
                <a:tc>
                  <a:txBody>
                    <a:bodyPr/>
                    <a:lstStyle/>
                    <a:p>
                      <a:r>
                        <a:rPr lang="en-AU" sz="1000" b="0" noProof="0">
                          <a:hlinkClick r:id="rId2" action="ppaction://hlinksldjump"/>
                        </a:rPr>
                        <a:t>1.1.3 Systems Architecture</a:t>
                      </a:r>
                      <a:endParaRPr lang="en-AU" sz="1000" b="0" noProof="0" dirty="0"/>
                    </a:p>
                  </a:txBody>
                  <a:tcPr/>
                </a:tc>
                <a:tc>
                  <a:txBody>
                    <a:bodyPr/>
                    <a:lstStyle/>
                    <a:p>
                      <a:r>
                        <a:rPr lang="en-AU" sz="1000" b="0" noProof="0">
                          <a:hlinkClick r:id="rId5" action="ppaction://hlinksldjump"/>
                        </a:rPr>
                        <a:t>1.2.1 Mechanical Design</a:t>
                      </a:r>
                      <a:endParaRPr lang="en-AU" sz="1000" b="0" noProof="0" dirty="0"/>
                    </a:p>
                  </a:txBody>
                  <a:tcPr/>
                </a:tc>
                <a:tc>
                  <a:txBody>
                    <a:bodyPr/>
                    <a:lstStyle/>
                    <a:p>
                      <a:r>
                        <a:rPr lang="en-AU" sz="1000" b="0" noProof="0"/>
                        <a:t>CSA ISO/IEC/IEEE 15288 System life cycle processes System life cycle processes (Adopted ISO/IEC/IEEE 15288:2015, first edition, 2015-05-15) 2016-12-0 aktuell</a:t>
                      </a:r>
                      <a:endParaRPr lang="en-AU" sz="1000" b="0" noProof="0" dirty="0"/>
                    </a:p>
                  </a:txBody>
                  <a:tcPr/>
                </a:tc>
                <a:extLst>
                  <a:ext uri="{0D108BD9-81ED-4DB2-BD59-A6C34878D82A}">
                    <a16:rowId xmlns:a16="http://schemas.microsoft.com/office/drawing/2014/main" val="1060168380"/>
                  </a:ext>
                </a:extLst>
              </a:tr>
            </a:tbl>
          </a:graphicData>
        </a:graphic>
      </p:graphicFrame>
    </p:spTree>
    <p:extLst>
      <p:ext uri="{BB962C8B-B14F-4D97-AF65-F5344CB8AC3E}">
        <p14:creationId xmlns:p14="http://schemas.microsoft.com/office/powerpoint/2010/main" val="2126171417"/>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3056147892"/>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1.1.4 Functional Safety</a:t>
                      </a:r>
                      <a:endParaRPr lang="en-AU" sz="1000" noProof="0" dirty="0"/>
                    </a:p>
                  </a:txBody>
                  <a:tcPr/>
                </a:tc>
                <a:tc>
                  <a:txBody>
                    <a:bodyPr/>
                    <a:lstStyle/>
                    <a:p>
                      <a:r>
                        <a:rPr lang="en-AU" sz="1000" noProof="0">
                          <a:hlinkClick r:id="rId3" action="ppaction://hlinksldjump"/>
                        </a:rPr>
                        <a:t>1.2.2 Electrical/Electronical Design</a:t>
                      </a:r>
                      <a:r>
                        <a:rPr lang="en-AU" sz="1000" noProof="0"/>
                        <a:t>, </a:t>
                      </a:r>
                      <a:r>
                        <a:rPr lang="en-AU" sz="1000" noProof="0">
                          <a:hlinkClick r:id="rId4" action="ppaction://hlinksldjump"/>
                        </a:rPr>
                        <a:t>1.2.3 Software Engineering</a:t>
                      </a:r>
                      <a:r>
                        <a:rPr lang="en-AU" sz="1000" noProof="0"/>
                        <a:t>, </a:t>
                      </a:r>
                      <a:r>
                        <a:rPr lang="en-AU" sz="1000" noProof="0">
                          <a:hlinkClick r:id="rId2" action="ppaction://hlinksldjump"/>
                        </a:rPr>
                        <a:t>1.1.4 Functional Safety</a:t>
                      </a:r>
                      <a:r>
                        <a:rPr lang="en-AU" sz="1000" noProof="0"/>
                        <a:t>, </a:t>
                      </a:r>
                      <a:r>
                        <a:rPr lang="en-US" sz="1000" noProof="0">
                          <a:hlinkClick r:id="rId5" action="ppaction://hlinksldjump"/>
                        </a:rPr>
                        <a:t>1.3.1 Plan and prepare Simulation</a:t>
                      </a:r>
                      <a:r>
                        <a:rPr lang="en-US" sz="1000" noProof="0"/>
                        <a:t>, </a:t>
                      </a:r>
                      <a:r>
                        <a:rPr lang="en-US" sz="1000" noProof="0">
                          <a:hlinkClick r:id="rId6" action="ppaction://hlinksldjump"/>
                        </a:rPr>
                        <a:t>1.4.1 Prepare Testing</a:t>
                      </a:r>
                      <a:r>
                        <a:rPr lang="en-US" sz="1000" noProof="0"/>
                        <a:t>, </a:t>
                      </a:r>
                      <a:r>
                        <a:rPr lang="en-US" sz="1000" noProof="0">
                          <a:hlinkClick r:id="rId7" action="ppaction://hlinksldjump"/>
                        </a:rPr>
                        <a:t>4.1 Product Usage</a:t>
                      </a:r>
                      <a:r>
                        <a:rPr lang="en-US" sz="1000" noProof="0"/>
                        <a:t>, </a:t>
                      </a:r>
                      <a:r>
                        <a:rPr lang="en-US" sz="1000" noProof="0">
                          <a:hlinkClick r:id="rId8" action="ppaction://hlinksldjump"/>
                        </a:rPr>
                        <a:t>4.2 Maintenance &amp; Service</a:t>
                      </a:r>
                      <a:r>
                        <a:rPr lang="en-US" sz="1000" noProof="0"/>
                        <a:t>, </a:t>
                      </a:r>
                      <a:r>
                        <a:rPr lang="en-US" sz="1000" noProof="0">
                          <a:hlinkClick r:id="rId9" action="ppaction://hlinksldjump"/>
                        </a:rPr>
                        <a:t>4.3 Disassembly &amp; Recycling</a:t>
                      </a:r>
                      <a:r>
                        <a:rPr lang="en-US" sz="1000" noProof="0"/>
                        <a:t>, </a:t>
                      </a:r>
                      <a:r>
                        <a:rPr lang="en-US" sz="1000" noProof="0">
                          <a:hlinkClick r:id="rId10" action="ppaction://hlinksldjump"/>
                        </a:rPr>
                        <a:t>6.1 Design product line</a:t>
                      </a:r>
                      <a:r>
                        <a:rPr lang="en-US" sz="1000" noProof="0"/>
                        <a:t>, </a:t>
                      </a:r>
                      <a:r>
                        <a:rPr lang="en-US" sz="1000" noProof="0">
                          <a:hlinkClick r:id="rId11" action="ppaction://hlinksldjump"/>
                        </a:rPr>
                        <a:t>7 Long-Term Archiving</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853917696"/>
                  </a:ext>
                </a:extLst>
              </a:tr>
              <a:tr h="914400">
                <a:tc>
                  <a:txBody>
                    <a:bodyPr/>
                    <a:lstStyle/>
                    <a:p>
                      <a:r>
                        <a:rPr lang="en-AU" sz="1000" b="0" noProof="0"/>
                        <a:t>Function Failure</a:t>
                      </a:r>
                      <a:endParaRPr lang="en-AU" sz="1000" b="0" noProof="0" dirty="0"/>
                    </a:p>
                  </a:txBody>
                  <a:tcPr marL="270034"/>
                </a:tc>
                <a:tc>
                  <a:txBody>
                    <a:bodyPr/>
                    <a:lstStyle/>
                    <a:p>
                      <a:r>
                        <a:rPr lang="en-US" sz="1000" b="0" noProof="0"/>
                        <a:t>Represents a system, product or component failure. A failure negates a corresponding function. Malfunctions are typically managed in an FMEA.</a:t>
                      </a:r>
                      <a:endParaRPr lang="en-AU" sz="1000" b="0" noProof="0" dirty="0"/>
                    </a:p>
                  </a:txBody>
                  <a:tcPr/>
                </a:tc>
                <a:tc>
                  <a:txBody>
                    <a:bodyPr/>
                    <a:lstStyle/>
                    <a:p>
                      <a:r>
                        <a:rPr lang="en-AU" sz="1000" b="0" noProof="0">
                          <a:hlinkClick r:id="rId12" action="ppaction://hlinksldjump"/>
                        </a:rPr>
                        <a:t>1.1.3 Systems Architecture</a:t>
                      </a:r>
                      <a:r>
                        <a:rPr lang="en-AU" sz="1000" b="0" noProof="0"/>
                        <a:t>, </a:t>
                      </a:r>
                      <a:r>
                        <a:rPr lang="en-AU" sz="1000" b="0" noProof="0">
                          <a:hlinkClick r:id="rId2" action="ppaction://hlinksldjump"/>
                        </a:rPr>
                        <a:t>1.1.4 Functional Safety</a:t>
                      </a:r>
                      <a:endParaRPr lang="en-AU" sz="1000" b="0" noProof="0" dirty="0"/>
                    </a:p>
                  </a:txBody>
                  <a:tcPr/>
                </a:tc>
                <a:tc>
                  <a:txBody>
                    <a:bodyPr/>
                    <a:lstStyle/>
                    <a:p>
                      <a:r>
                        <a:rPr lang="en-AU" sz="1000" b="0" noProof="0">
                          <a:hlinkClick r:id="rId13" action="ppaction://hlinksldjump"/>
                        </a:rPr>
                        <a:t>2.2 Inspection Planning</a:t>
                      </a:r>
                      <a:r>
                        <a:rPr lang="en-AU" sz="1000" b="0" noProof="0"/>
                        <a:t>, </a:t>
                      </a:r>
                      <a:r>
                        <a:rPr lang="en-AU" sz="1000" b="0" noProof="0">
                          <a:hlinkClick r:id="rId11"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858656240"/>
                  </a:ext>
                </a:extLst>
              </a:tr>
              <a:tr h="762000">
                <a:tc>
                  <a:txBody>
                    <a:bodyPr/>
                    <a:lstStyle/>
                    <a:p>
                      <a:r>
                        <a:rPr lang="en-AU" sz="1000" b="0" noProof="0"/>
                        <a:t>Product Design</a:t>
                      </a:r>
                      <a:endParaRPr lang="en-AU" sz="1000" b="0" noProof="0" dirty="0"/>
                    </a:p>
                  </a:txBody>
                  <a:tcPr marL="90011"/>
                </a:tc>
                <a:tc>
                  <a:txBody>
                    <a:bodyPr/>
                    <a:lstStyle/>
                    <a:p>
                      <a:r>
                        <a:rPr lang="en-US" sz="1000" b="0" noProof="0"/>
                        <a:t>Comprises all entities for domain-specific product design, including mechanical, electric/electronic and software design.</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881601468"/>
                  </a:ext>
                </a:extLst>
              </a:tr>
            </a:tbl>
          </a:graphicData>
        </a:graphic>
      </p:graphicFrame>
    </p:spTree>
    <p:extLst>
      <p:ext uri="{BB962C8B-B14F-4D97-AF65-F5344CB8AC3E}">
        <p14:creationId xmlns:p14="http://schemas.microsoft.com/office/powerpoint/2010/main" val="109092255"/>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descr="RootItem:Deliverable"/>
          <p:cNvSpPr>
            <a:spLocks noGrp="1"/>
          </p:cNvSpPr>
          <p:nvPr>
            <p:ph type="title"/>
          </p:nvPr>
        </p:nvSpPr>
        <p:spPr/>
        <p:txBody>
          <a:bodyPr/>
          <a:lstStyle/>
          <a:p>
            <a:r>
              <a:rPr lang="de-DE" dirty="0"/>
              <a:t>DDP Information Model</a:t>
            </a:r>
          </a:p>
        </p:txBody>
      </p:sp>
      <p:sp>
        <p:nvSpPr>
          <p:cNvPr id="8" name="Rechteck 7" descr="ItemsImages&#10;IncludeChildren:true">
            <a:extLst>
              <a:ext uri="{FF2B5EF4-FFF2-40B4-BE49-F238E27FC236}">
                <a16:creationId xmlns:a16="http://schemas.microsoft.com/office/drawing/2014/main" id="{4597EB3A-B265-49B6-AA9F-47F431F36744}"/>
              </a:ext>
            </a:extLst>
          </p:cNvPr>
          <p:cNvSpPr/>
          <p:nvPr/>
        </p:nvSpPr>
        <p:spPr>
          <a:xfrm>
            <a:off x="323528" y="966272"/>
            <a:ext cx="8496944" cy="3765717"/>
          </a:xfrm>
          <a:prstGeom prst="rect">
            <a:avLst/>
          </a:prstGeom>
          <a:solidFill>
            <a:schemeClr val="bg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de-DE" sz="400" dirty="0">
              <a:solidFill>
                <a:schemeClr val="tx1"/>
              </a:solidFill>
            </a:endParaRPr>
          </a:p>
        </p:txBody>
      </p:sp>
    </p:spTree>
    <p:extLst>
      <p:ext uri="{BB962C8B-B14F-4D97-AF65-F5344CB8AC3E}">
        <p14:creationId xmlns:p14="http://schemas.microsoft.com/office/powerpoint/2010/main" val="4239266727"/>
      </p:ext>
    </p:extLst>
  </p:cSld>
  <p:clrMapOvr>
    <a:masterClrMapping/>
  </p:clrMapOvr>
  <p:transition spd="slow">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3176673408"/>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066800">
                <a:tc>
                  <a:txBody>
                    <a:bodyPr/>
                    <a:lstStyle/>
                    <a:p>
                      <a:r>
                        <a:rPr lang="en-AU" sz="1000" b="0" noProof="0"/>
                        <a:t>Systems Design</a:t>
                      </a:r>
                      <a:endParaRPr lang="en-AU" sz="1000" b="0" noProof="0" dirty="0"/>
                    </a:p>
                  </a:txBody>
                  <a:tcPr marL="270034"/>
                </a:tc>
                <a:tc>
                  <a:txBody>
                    <a:bodyPr/>
                    <a:lstStyle/>
                    <a:p>
                      <a:r>
                        <a:rPr lang="en-US" sz="1000" b="0" noProof="0"/>
                        <a:t>Includes all entities relevant to the design of a system. The system level is intended to be generic and will find its specific implementation in mechanical design, electric/electronic design or software design.</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404570467"/>
                  </a:ext>
                </a:extLst>
              </a:tr>
              <a:tr h="1524000">
                <a:tc>
                  <a:txBody>
                    <a:bodyPr/>
                    <a:lstStyle/>
                    <a:p>
                      <a:r>
                        <a:rPr lang="en-AU" sz="1000" b="0" noProof="0"/>
                        <a:t>System Component</a:t>
                      </a:r>
                      <a:endParaRPr lang="en-AU" sz="1000" b="0" noProof="0" dirty="0"/>
                    </a:p>
                  </a:txBody>
                  <a:tcPr marL="450056"/>
                </a:tc>
                <a:tc>
                  <a:txBody>
                    <a:bodyPr/>
                    <a:lstStyle/>
                    <a:p>
                      <a:r>
                        <a:rPr lang="en-US" sz="1000" b="0" noProof="0"/>
                        <a:t>Represents a generic component of a system</a:t>
                      </a:r>
                      <a:endParaRPr lang="en-AU" sz="1000" b="0" noProof="0" dirty="0"/>
                    </a:p>
                  </a:txBody>
                  <a:tcPr/>
                </a:tc>
                <a:tc>
                  <a:txBody>
                    <a:bodyPr/>
                    <a:lstStyle/>
                    <a:p>
                      <a:r>
                        <a:rPr lang="en-AU" sz="1000" b="0" noProof="0">
                          <a:hlinkClick r:id="rId2" action="ppaction://hlinksldjump"/>
                        </a:rPr>
                        <a:t>1.1.3 Systems Architecture</a:t>
                      </a:r>
                      <a:r>
                        <a:rPr lang="en-AU" sz="1000" b="0" noProof="0"/>
                        <a:t>, </a:t>
                      </a:r>
                      <a:r>
                        <a:rPr lang="en-AU" sz="1000" b="0" noProof="0">
                          <a:hlinkClick r:id="rId3" action="ppaction://hlinksldjump"/>
                        </a:rPr>
                        <a:t>1.1.4 Functional Safety</a:t>
                      </a:r>
                      <a:endParaRPr lang="en-AU" sz="1000" b="0" noProof="0" dirty="0"/>
                    </a:p>
                  </a:txBody>
                  <a:tcPr/>
                </a:tc>
                <a:tc>
                  <a:txBody>
                    <a:bodyPr/>
                    <a:lstStyle/>
                    <a:p>
                      <a:r>
                        <a:rPr lang="en-AU" sz="1000" b="0" noProof="0">
                          <a:hlinkClick r:id="rId4" action="ppaction://hlinksldjump"/>
                        </a:rPr>
                        <a:t>1.2.1 Mechanical Design</a:t>
                      </a:r>
                      <a:r>
                        <a:rPr lang="en-AU" sz="1000" b="0" noProof="0"/>
                        <a:t>, </a:t>
                      </a:r>
                      <a:r>
                        <a:rPr lang="en-AU" sz="1000" b="0" noProof="0">
                          <a:hlinkClick r:id="rId5" action="ppaction://hlinksldjump"/>
                        </a:rPr>
                        <a:t>1.2.2 Electrical/Electronical Design</a:t>
                      </a:r>
                      <a:r>
                        <a:rPr lang="en-AU" sz="1000" b="0" noProof="0"/>
                        <a:t>, </a:t>
                      </a:r>
                      <a:r>
                        <a:rPr lang="en-AU" sz="1000" b="0" noProof="0">
                          <a:hlinkClick r:id="rId6" action="ppaction://hlinksldjump"/>
                        </a:rPr>
                        <a:t>1.2.3 Software Engineering</a:t>
                      </a:r>
                      <a:r>
                        <a:rPr lang="en-AU" sz="1000" b="0" noProof="0"/>
                        <a:t>, </a:t>
                      </a:r>
                      <a:r>
                        <a:rPr lang="en-AU" sz="1000" b="0" noProof="0">
                          <a:hlinkClick r:id="rId3" action="ppaction://hlinksldjump"/>
                        </a:rPr>
                        <a:t>1.1.4 Functional Safety</a:t>
                      </a:r>
                      <a:r>
                        <a:rPr lang="en-AU" sz="1000" b="0" noProof="0"/>
                        <a:t>, </a:t>
                      </a:r>
                      <a:r>
                        <a:rPr lang="en-AU" sz="1000" b="0" noProof="0">
                          <a:hlinkClick r:id="rId7" action="ppaction://hlinksldjump"/>
                        </a:rPr>
                        <a:t>6.1 Design product line</a:t>
                      </a:r>
                      <a:r>
                        <a:rPr lang="en-AU" sz="1000" b="0" noProof="0"/>
                        <a:t>, </a:t>
                      </a:r>
                      <a:r>
                        <a:rPr lang="en-US" sz="1000" b="0" noProof="0">
                          <a:hlinkClick r:id="rId8" action="ppaction://hlinksldjump"/>
                        </a:rPr>
                        <a:t>6.2 Design product asset instance</a:t>
                      </a:r>
                      <a:r>
                        <a:rPr lang="en-US" sz="1000" b="0" noProof="0"/>
                        <a:t>, </a:t>
                      </a:r>
                      <a:r>
                        <a:rPr lang="en-US" sz="1000" b="0" noProof="0">
                          <a:hlinkClick r:id="rId9" action="ppaction://hlinksldjump"/>
                        </a:rPr>
                        <a:t>6.3 Definition product asset instance configurability space</a:t>
                      </a:r>
                      <a:r>
                        <a:rPr lang="en-US" sz="1000" b="0" noProof="0"/>
                        <a:t>, </a:t>
                      </a:r>
                      <a:r>
                        <a:rPr lang="en-US" sz="1000" b="0" noProof="0">
                          <a:hlinkClick r:id="rId10" action="ppaction://hlinksldjump"/>
                        </a:rPr>
                        <a:t>7 Long-Term Archiving</a:t>
                      </a:r>
                      <a:endParaRPr lang="en-AU" sz="1000" b="0" noProof="0" dirty="0"/>
                    </a:p>
                  </a:txBody>
                  <a:tcPr/>
                </a:tc>
                <a:tc>
                  <a:txBody>
                    <a:bodyPr/>
                    <a:lstStyle/>
                    <a:p>
                      <a:r>
                        <a:rPr lang="en-AU" sz="1000" b="0" noProof="0"/>
                        <a:t>CSA ISO/IEC/IEEE 15288 System life cycle processes System life cycle processes (Adopted ISO/IEC/IEEE 15288:2015, first edition, 2015-05-15) 2016-12-0 aktuell</a:t>
                      </a:r>
                      <a:endParaRPr lang="en-AU" sz="1000" b="0" noProof="0" dirty="0"/>
                    </a:p>
                  </a:txBody>
                  <a:tcPr/>
                </a:tc>
                <a:extLst>
                  <a:ext uri="{0D108BD9-81ED-4DB2-BD59-A6C34878D82A}">
                    <a16:rowId xmlns:a16="http://schemas.microsoft.com/office/drawing/2014/main" val="1633225149"/>
                  </a:ext>
                </a:extLst>
              </a:tr>
              <a:tr h="457200">
                <a:tc>
                  <a:txBody>
                    <a:bodyPr/>
                    <a:lstStyle/>
                    <a:p>
                      <a:r>
                        <a:rPr lang="en-AU" sz="1000" b="0" noProof="0"/>
                        <a:t>Component Interface</a:t>
                      </a:r>
                      <a:endParaRPr lang="en-AU" sz="1000" b="0" noProof="0" dirty="0"/>
                    </a:p>
                  </a:txBody>
                  <a:tcPr marL="450056"/>
                </a:tc>
                <a:tc>
                  <a:txBody>
                    <a:bodyPr/>
                    <a:lstStyle/>
                    <a:p>
                      <a:r>
                        <a:rPr lang="en-US" sz="1000" b="0" noProof="0"/>
                        <a:t>Represents a generic interface of a system component</a:t>
                      </a:r>
                      <a:endParaRPr lang="en-AU" sz="1000" b="0" noProof="0" dirty="0"/>
                    </a:p>
                  </a:txBody>
                  <a:tcPr/>
                </a:tc>
                <a:tc>
                  <a:txBody>
                    <a:bodyPr/>
                    <a:lstStyle/>
                    <a:p>
                      <a:r>
                        <a:rPr lang="en-AU" sz="1000" b="0" noProof="0">
                          <a:hlinkClick r:id="rId2" action="ppaction://hlinksldjump"/>
                        </a:rPr>
                        <a:t>1.1.3 Systems Architecture</a:t>
                      </a:r>
                      <a:r>
                        <a:rPr lang="en-AU" sz="1000" b="0" noProof="0"/>
                        <a:t>, </a:t>
                      </a:r>
                      <a:r>
                        <a:rPr lang="en-AU" sz="1000" b="0" noProof="0">
                          <a:hlinkClick r:id="rId3" action="ppaction://hlinksldjump"/>
                        </a:rPr>
                        <a:t>1.1.4 Functional Safety</a:t>
                      </a:r>
                      <a:endParaRPr lang="en-AU" sz="1000" b="0" noProof="0" dirty="0"/>
                    </a:p>
                  </a:txBody>
                  <a:tcPr/>
                </a:tc>
                <a:tc>
                  <a:txBody>
                    <a:bodyPr/>
                    <a:lstStyle/>
                    <a:p>
                      <a:r>
                        <a:rPr lang="en-AU" sz="1000" b="0" noProof="0">
                          <a:hlinkClick r:id="rId4" action="ppaction://hlinksldjump"/>
                        </a:rPr>
                        <a:t>1.2.1 Mechanical Design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603108526"/>
                  </a:ext>
                </a:extLst>
              </a:tr>
            </a:tbl>
          </a:graphicData>
        </a:graphic>
      </p:graphicFrame>
    </p:spTree>
    <p:extLst>
      <p:ext uri="{BB962C8B-B14F-4D97-AF65-F5344CB8AC3E}">
        <p14:creationId xmlns:p14="http://schemas.microsoft.com/office/powerpoint/2010/main" val="4140645395"/>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2294119321"/>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1.2.2 Electrical/Electronical Design</a:t>
                      </a:r>
                      <a:r>
                        <a:rPr lang="en-AU" sz="1000" noProof="0"/>
                        <a:t>, </a:t>
                      </a:r>
                      <a:r>
                        <a:rPr lang="en-AU" sz="1000" noProof="0">
                          <a:hlinkClick r:id="rId3" action="ppaction://hlinksldjump"/>
                        </a:rPr>
                        <a:t>1.2.3 Software Engineering</a:t>
                      </a:r>
                      <a:r>
                        <a:rPr lang="en-AU" sz="1000" noProof="0"/>
                        <a:t>, </a:t>
                      </a:r>
                      <a:r>
                        <a:rPr lang="en-AU" sz="1000" noProof="0">
                          <a:hlinkClick r:id="rId4" action="ppaction://hlinksldjump"/>
                        </a:rPr>
                        <a:t>1.1.4 Functional Safety</a:t>
                      </a:r>
                      <a:r>
                        <a:rPr lang="en-AU" sz="1000" noProof="0"/>
                        <a:t>, </a:t>
                      </a:r>
                      <a:r>
                        <a:rPr lang="en-AU" sz="1000" noProof="0">
                          <a:hlinkClick r:id="rId5" action="ppaction://hlinksldjump"/>
                        </a:rPr>
                        <a:t>6.1 Design product line</a:t>
                      </a:r>
                      <a:r>
                        <a:rPr lang="en-AU" sz="1000" noProof="0"/>
                        <a:t>, </a:t>
                      </a:r>
                      <a:r>
                        <a:rPr lang="en-US" sz="1000" noProof="0">
                          <a:hlinkClick r:id="rId6" action="ppaction://hlinksldjump"/>
                        </a:rPr>
                        <a:t>6.2 Design product asset instance</a:t>
                      </a:r>
                      <a:r>
                        <a:rPr lang="en-US" sz="1000" noProof="0"/>
                        <a:t>, </a:t>
                      </a:r>
                      <a:r>
                        <a:rPr lang="en-US" sz="1000" noProof="0">
                          <a:hlinkClick r:id="rId7" action="ppaction://hlinksldjump"/>
                        </a:rPr>
                        <a:t>6.3 Definition product asset instance configurability space</a:t>
                      </a:r>
                      <a:r>
                        <a:rPr lang="en-US" sz="1000" noProof="0"/>
                        <a:t>, </a:t>
                      </a:r>
                      <a:r>
                        <a:rPr lang="en-US" sz="1000" noProof="0">
                          <a:hlinkClick r:id="rId8" action="ppaction://hlinksldjump"/>
                        </a:rPr>
                        <a:t>7 Long-Term Archiving</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2131512938"/>
                  </a:ext>
                </a:extLst>
              </a:tr>
              <a:tr h="1524000">
                <a:tc>
                  <a:txBody>
                    <a:bodyPr/>
                    <a:lstStyle/>
                    <a:p>
                      <a:r>
                        <a:rPr lang="en-AU" sz="1000" b="0" noProof="0"/>
                        <a:t>Component Connection</a:t>
                      </a:r>
                      <a:endParaRPr lang="en-AU" sz="1000" b="0" noProof="0" dirty="0"/>
                    </a:p>
                  </a:txBody>
                  <a:tcPr marL="450056"/>
                </a:tc>
                <a:tc>
                  <a:txBody>
                    <a:bodyPr/>
                    <a:lstStyle/>
                    <a:p>
                      <a:r>
                        <a:rPr lang="en-US" sz="1000" b="0" noProof="0"/>
                        <a:t>Represents a connection between two components through interfaces</a:t>
                      </a:r>
                      <a:endParaRPr lang="en-AU" sz="1000" b="0" noProof="0" dirty="0"/>
                    </a:p>
                  </a:txBody>
                  <a:tcPr/>
                </a:tc>
                <a:tc>
                  <a:txBody>
                    <a:bodyPr/>
                    <a:lstStyle/>
                    <a:p>
                      <a:r>
                        <a:rPr lang="en-AU" sz="1000" b="0" noProof="0">
                          <a:hlinkClick r:id="rId9" action="ppaction://hlinksldjump"/>
                        </a:rPr>
                        <a:t>1.1.3 Systems Architecture</a:t>
                      </a:r>
                      <a:r>
                        <a:rPr lang="en-AU" sz="1000" b="0" noProof="0"/>
                        <a:t>, </a:t>
                      </a:r>
                      <a:r>
                        <a:rPr lang="en-AU" sz="1000" b="0" noProof="0">
                          <a:hlinkClick r:id="rId4" action="ppaction://hlinksldjump"/>
                        </a:rPr>
                        <a:t>1.1.4 Functional Safety</a:t>
                      </a:r>
                      <a:endParaRPr lang="en-AU" sz="1000" b="0" noProof="0" dirty="0"/>
                    </a:p>
                  </a:txBody>
                  <a:tcPr/>
                </a:tc>
                <a:tc>
                  <a:txBody>
                    <a:bodyPr/>
                    <a:lstStyle/>
                    <a:p>
                      <a:r>
                        <a:rPr lang="en-AU" sz="1000" b="0" noProof="0">
                          <a:hlinkClick r:id="rId10" action="ppaction://hlinksldjump"/>
                        </a:rPr>
                        <a:t>1.2.1 Mechanical Design</a:t>
                      </a:r>
                      <a:r>
                        <a:rPr lang="en-AU" sz="1000" b="0" noProof="0"/>
                        <a:t>, </a:t>
                      </a:r>
                      <a:r>
                        <a:rPr lang="en-AU" sz="1000" b="0" noProof="0">
                          <a:hlinkClick r:id="rId2" action="ppaction://hlinksldjump"/>
                        </a:rPr>
                        <a:t>1.2.2 Electrical/Electronical Design</a:t>
                      </a:r>
                      <a:r>
                        <a:rPr lang="en-AU" sz="1000" b="0" noProof="0"/>
                        <a:t>, </a:t>
                      </a:r>
                      <a:r>
                        <a:rPr lang="en-AU" sz="1000" b="0" noProof="0">
                          <a:hlinkClick r:id="rId3" action="ppaction://hlinksldjump"/>
                        </a:rPr>
                        <a:t>1.2.3 Software Engineering</a:t>
                      </a:r>
                      <a:r>
                        <a:rPr lang="en-AU" sz="1000" b="0" noProof="0"/>
                        <a:t>, </a:t>
                      </a:r>
                      <a:r>
                        <a:rPr lang="en-AU" sz="1000" b="0" noProof="0">
                          <a:hlinkClick r:id="rId4" action="ppaction://hlinksldjump"/>
                        </a:rPr>
                        <a:t>1.1.4 Functional Safety</a:t>
                      </a:r>
                      <a:r>
                        <a:rPr lang="en-AU" sz="1000" b="0" noProof="0"/>
                        <a:t>, </a:t>
                      </a:r>
                      <a:r>
                        <a:rPr lang="en-AU" sz="1000" b="0" noProof="0">
                          <a:hlinkClick r:id="rId5" action="ppaction://hlinksldjump"/>
                        </a:rPr>
                        <a:t>6.1 Design product line</a:t>
                      </a:r>
                      <a:r>
                        <a:rPr lang="en-AU" sz="1000" b="0" noProof="0"/>
                        <a:t>, </a:t>
                      </a:r>
                      <a:r>
                        <a:rPr lang="en-US" sz="1000" b="0" noProof="0">
                          <a:hlinkClick r:id="rId6" action="ppaction://hlinksldjump"/>
                        </a:rPr>
                        <a:t>6.2 Design product asset instance</a:t>
                      </a:r>
                      <a:r>
                        <a:rPr lang="en-US" sz="1000" b="0" noProof="0"/>
                        <a:t>, </a:t>
                      </a:r>
                      <a:r>
                        <a:rPr lang="en-US" sz="1000" b="0" noProof="0">
                          <a:hlinkClick r:id="rId7" action="ppaction://hlinksldjump"/>
                        </a:rPr>
                        <a:t>6.3 Definition product asset instance configurability space</a:t>
                      </a:r>
                      <a:r>
                        <a:rPr lang="en-US" sz="1000" b="0" noProof="0"/>
                        <a:t>, </a:t>
                      </a:r>
                      <a:r>
                        <a:rPr lang="en-US" sz="1000" b="0" noProof="0">
                          <a:hlinkClick r:id="rId8"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806271909"/>
                  </a:ext>
                </a:extLst>
              </a:tr>
            </a:tbl>
          </a:graphicData>
        </a:graphic>
      </p:graphicFrame>
    </p:spTree>
    <p:extLst>
      <p:ext uri="{BB962C8B-B14F-4D97-AF65-F5344CB8AC3E}">
        <p14:creationId xmlns:p14="http://schemas.microsoft.com/office/powerpoint/2010/main" val="1136246788"/>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4262720238"/>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524000">
                <a:tc>
                  <a:txBody>
                    <a:bodyPr/>
                    <a:lstStyle/>
                    <a:p>
                      <a:r>
                        <a:rPr lang="en-AU" sz="1000" b="0" noProof="0"/>
                        <a:t>Component State</a:t>
                      </a:r>
                      <a:endParaRPr lang="en-AU" sz="1000" b="0" noProof="0" dirty="0"/>
                    </a:p>
                  </a:txBody>
                  <a:tcPr marL="450056"/>
                </a:tc>
                <a:tc>
                  <a:txBody>
                    <a:bodyPr/>
                    <a:lstStyle/>
                    <a:p>
                      <a:r>
                        <a:rPr lang="en-US" sz="1000" b="0" noProof="0"/>
                        <a:t>Represents the condition of a system component. Can be it a value, a condition, an information storage or a physical shape.</a:t>
                      </a:r>
                      <a:endParaRPr lang="en-AU" sz="1000" b="0" noProof="0" dirty="0"/>
                    </a:p>
                  </a:txBody>
                  <a:tcPr/>
                </a:tc>
                <a:tc>
                  <a:txBody>
                    <a:bodyPr/>
                    <a:lstStyle/>
                    <a:p>
                      <a:r>
                        <a:rPr lang="en-AU" sz="1000" b="0" noProof="0">
                          <a:hlinkClick r:id="rId2" action="ppaction://hlinksldjump"/>
                        </a:rPr>
                        <a:t>1.1.3 Systems Architecture</a:t>
                      </a:r>
                      <a:r>
                        <a:rPr lang="en-AU" sz="1000" b="0" noProof="0"/>
                        <a:t>, </a:t>
                      </a:r>
                      <a:r>
                        <a:rPr lang="en-AU" sz="1000" b="0" noProof="0">
                          <a:hlinkClick r:id="rId3" action="ppaction://hlinksldjump"/>
                        </a:rPr>
                        <a:t>1.1.4 Functional Safety</a:t>
                      </a:r>
                      <a:endParaRPr lang="en-AU" sz="1000" b="0" noProof="0" dirty="0"/>
                    </a:p>
                  </a:txBody>
                  <a:tcPr/>
                </a:tc>
                <a:tc>
                  <a:txBody>
                    <a:bodyPr/>
                    <a:lstStyle/>
                    <a:p>
                      <a:r>
                        <a:rPr lang="en-AU" sz="1000" b="0" noProof="0">
                          <a:hlinkClick r:id="rId4" action="ppaction://hlinksldjump"/>
                        </a:rPr>
                        <a:t>1.2.1 Mechanical Design</a:t>
                      </a:r>
                      <a:r>
                        <a:rPr lang="en-AU" sz="1000" b="0" noProof="0"/>
                        <a:t>, </a:t>
                      </a:r>
                      <a:r>
                        <a:rPr lang="en-AU" sz="1000" b="0" noProof="0">
                          <a:hlinkClick r:id="rId5" action="ppaction://hlinksldjump"/>
                        </a:rPr>
                        <a:t>1.2.2 Electrical/Electronical Design</a:t>
                      </a:r>
                      <a:r>
                        <a:rPr lang="en-AU" sz="1000" b="0" noProof="0"/>
                        <a:t>, </a:t>
                      </a:r>
                      <a:r>
                        <a:rPr lang="en-AU" sz="1000" b="0" noProof="0">
                          <a:hlinkClick r:id="rId6" action="ppaction://hlinksldjump"/>
                        </a:rPr>
                        <a:t>1.2.3 Software Engineering</a:t>
                      </a:r>
                      <a:r>
                        <a:rPr lang="en-AU" sz="1000" b="0" noProof="0"/>
                        <a:t>, </a:t>
                      </a:r>
                      <a:r>
                        <a:rPr lang="en-AU" sz="1000" b="0" noProof="0">
                          <a:hlinkClick r:id="rId3" action="ppaction://hlinksldjump"/>
                        </a:rPr>
                        <a:t>1.1.4 Functional Safety</a:t>
                      </a:r>
                      <a:r>
                        <a:rPr lang="en-AU" sz="1000" b="0" noProof="0"/>
                        <a:t>, </a:t>
                      </a:r>
                      <a:r>
                        <a:rPr lang="en-AU" sz="1000" b="0" noProof="0">
                          <a:hlinkClick r:id="rId7" action="ppaction://hlinksldjump"/>
                        </a:rPr>
                        <a:t>6.1 Design product line</a:t>
                      </a:r>
                      <a:r>
                        <a:rPr lang="en-AU" sz="1000" b="0" noProof="0"/>
                        <a:t>, </a:t>
                      </a:r>
                      <a:r>
                        <a:rPr lang="en-US" sz="1000" b="0" noProof="0">
                          <a:hlinkClick r:id="rId8" action="ppaction://hlinksldjump"/>
                        </a:rPr>
                        <a:t>6.2 Design product asset instance</a:t>
                      </a:r>
                      <a:r>
                        <a:rPr lang="en-US" sz="1000" b="0" noProof="0"/>
                        <a:t>, </a:t>
                      </a:r>
                      <a:r>
                        <a:rPr lang="en-US" sz="1000" b="0" noProof="0">
                          <a:hlinkClick r:id="rId9" action="ppaction://hlinksldjump"/>
                        </a:rPr>
                        <a:t>6.3 Definition product asset instance configurability space</a:t>
                      </a:r>
                      <a:r>
                        <a:rPr lang="en-US" sz="1000" b="0" noProof="0"/>
                        <a:t>, </a:t>
                      </a:r>
                      <a:r>
                        <a:rPr lang="en-US" sz="1000" b="0" noProof="0">
                          <a:hlinkClick r:id="rId10"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343312339"/>
                  </a:ext>
                </a:extLst>
              </a:tr>
              <a:tr h="304800">
                <a:tc>
                  <a:txBody>
                    <a:bodyPr/>
                    <a:lstStyle/>
                    <a:p>
                      <a:r>
                        <a:rPr lang="en-AU" sz="1000" b="0" noProof="0"/>
                        <a:t>Mechanical Design</a:t>
                      </a:r>
                      <a:endParaRPr lang="en-AU" sz="1000" b="0" noProof="0" dirty="0"/>
                    </a:p>
                  </a:txBody>
                  <a:tcPr marL="270034"/>
                </a:tc>
                <a:tc>
                  <a:txBody>
                    <a:bodyPr/>
                    <a:lstStyle/>
                    <a:p>
                      <a:r>
                        <a:rPr lang="en-US" sz="1000" b="0" noProof="0"/>
                        <a:t>Includes all entities relevant to mechanical design</a:t>
                      </a:r>
                      <a:endParaRPr lang="en-AU" sz="1000" b="0" noProof="0" dirty="0"/>
                    </a:p>
                  </a:txBody>
                  <a:tcPr/>
                </a:tc>
                <a:tc>
                  <a:txBody>
                    <a:bodyPr/>
                    <a:lstStyle/>
                    <a:p>
                      <a:endParaRPr lang="en-AU" sz="1000" b="0" noProof="0" dirty="0"/>
                    </a:p>
                  </a:txBody>
                  <a:tcPr/>
                </a:tc>
                <a:tc>
                  <a:txBody>
                    <a:bodyPr/>
                    <a:lstStyle/>
                    <a:p>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430700710"/>
                  </a:ext>
                </a:extLst>
              </a:tr>
              <a:tr h="1371600">
                <a:tc>
                  <a:txBody>
                    <a:bodyPr/>
                    <a:lstStyle/>
                    <a:p>
                      <a:r>
                        <a:rPr lang="en-AU" sz="1000" b="0" noProof="0"/>
                        <a:t>Mechanical Component</a:t>
                      </a:r>
                      <a:endParaRPr lang="en-AU" sz="1000" b="0" noProof="0" dirty="0"/>
                    </a:p>
                  </a:txBody>
                  <a:tcPr marL="450056"/>
                </a:tc>
                <a:tc>
                  <a:txBody>
                    <a:bodyPr/>
                    <a:lstStyle/>
                    <a:p>
                      <a:r>
                        <a:rPr lang="en-US" sz="1000" b="0" noProof="0"/>
                        <a:t>Represents a single mechanical part, an assembly or the entire product</a:t>
                      </a:r>
                      <a:endParaRPr lang="en-AU" sz="1000" b="0" noProof="0" dirty="0"/>
                    </a:p>
                  </a:txBody>
                  <a:tcPr/>
                </a:tc>
                <a:tc>
                  <a:txBody>
                    <a:bodyPr/>
                    <a:lstStyle/>
                    <a:p>
                      <a:r>
                        <a:rPr lang="en-AU" sz="1000" b="0" noProof="0">
                          <a:hlinkClick r:id="rId4" action="ppaction://hlinksldjump"/>
                        </a:rPr>
                        <a:t>1.2.1 Mechanical Design</a:t>
                      </a:r>
                      <a:endParaRPr lang="en-AU" sz="1000" b="0" noProof="0" dirty="0"/>
                    </a:p>
                  </a:txBody>
                  <a:tcPr/>
                </a:tc>
                <a:tc>
                  <a:txBody>
                    <a:bodyPr/>
                    <a:lstStyle/>
                    <a:p>
                      <a:r>
                        <a:rPr lang="en-AU" sz="1000" b="0" noProof="0">
                          <a:hlinkClick r:id="rId11" action="ppaction://hlinksldjump"/>
                        </a:rPr>
                        <a:t>1.2.1.1 Define Joining Elements</a:t>
                      </a:r>
                      <a:r>
                        <a:rPr lang="en-AU" sz="1000" b="0" noProof="0"/>
                        <a:t>, </a:t>
                      </a:r>
                      <a:r>
                        <a:rPr lang="en-AU" sz="1000" b="0" noProof="0">
                          <a:hlinkClick r:id="rId5" action="ppaction://hlinksldjump"/>
                        </a:rPr>
                        <a:t>1.2.2 Electrical/Electronical Design</a:t>
                      </a:r>
                      <a:r>
                        <a:rPr lang="en-AU" sz="1000" b="0" noProof="0"/>
                        <a:t>, </a:t>
                      </a:r>
                      <a:r>
                        <a:rPr lang="en-AU" sz="1000" b="0" noProof="0">
                          <a:hlinkClick r:id="rId6" action="ppaction://hlinksldjump"/>
                        </a:rPr>
                        <a:t>1.2.3 Software Engineering</a:t>
                      </a:r>
                      <a:r>
                        <a:rPr lang="en-AU" sz="1000" b="0" noProof="0"/>
                        <a:t>, </a:t>
                      </a:r>
                      <a:r>
                        <a:rPr lang="en-US" sz="1000" b="0" noProof="0">
                          <a:hlinkClick r:id="rId12" action="ppaction://hlinksldjump"/>
                        </a:rPr>
                        <a:t>1.2.4 Electrical/Mechanical Design Collaboration</a:t>
                      </a:r>
                      <a:r>
                        <a:rPr lang="en-US" sz="1000" b="0" noProof="0"/>
                        <a:t>, </a:t>
                      </a:r>
                      <a:r>
                        <a:rPr lang="en-US" sz="1000" b="0" noProof="0">
                          <a:hlinkClick r:id="rId13" action="ppaction://hlinksldjump"/>
                        </a:rPr>
                        <a:t>1.3.1 Plan and prepare Simulation</a:t>
                      </a:r>
                      <a:r>
                        <a:rPr lang="en-US" sz="1000" b="0" noProof="0"/>
                        <a:t>, </a:t>
                      </a:r>
                      <a:r>
                        <a:rPr lang="en-US" sz="1000" b="0" noProof="0">
                          <a:hlinkClick r:id="rId14" action="ppaction://hlinksldjump"/>
                        </a:rPr>
                        <a:t>1.3.2 Perform and document Simulation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525420265"/>
                  </a:ext>
                </a:extLst>
              </a:tr>
            </a:tbl>
          </a:graphicData>
        </a:graphic>
      </p:graphicFrame>
    </p:spTree>
    <p:extLst>
      <p:ext uri="{BB962C8B-B14F-4D97-AF65-F5344CB8AC3E}">
        <p14:creationId xmlns:p14="http://schemas.microsoft.com/office/powerpoint/2010/main" val="3417910949"/>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415948701"/>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1.4.1 Prepare Testing</a:t>
                      </a:r>
                      <a:r>
                        <a:rPr lang="en-AU" sz="1000" noProof="0"/>
                        <a:t>, </a:t>
                      </a:r>
                      <a:r>
                        <a:rPr lang="en-US" sz="1000" noProof="0">
                          <a:hlinkClick r:id="rId3" action="ppaction://hlinksldjump"/>
                        </a:rPr>
                        <a:t>1.4.2 Perform and document Testing</a:t>
                      </a:r>
                      <a:r>
                        <a:rPr lang="en-US" sz="1000" noProof="0"/>
                        <a:t>, </a:t>
                      </a:r>
                      <a:r>
                        <a:rPr lang="en-US" sz="1000" noProof="0">
                          <a:hlinkClick r:id="rId4" action="ppaction://hlinksldjump"/>
                        </a:rPr>
                        <a:t>2.1 Process Planning</a:t>
                      </a:r>
                      <a:r>
                        <a:rPr lang="en-US" sz="1000" noProof="0"/>
                        <a:t>, </a:t>
                      </a:r>
                      <a:r>
                        <a:rPr lang="en-US" sz="1000" noProof="0">
                          <a:hlinkClick r:id="rId5" action="ppaction://hlinksldjump"/>
                        </a:rPr>
                        <a:t>2.2 Inspection Planning</a:t>
                      </a:r>
                      <a:r>
                        <a:rPr lang="en-US" sz="1000" noProof="0"/>
                        <a:t>, </a:t>
                      </a:r>
                      <a:r>
                        <a:rPr lang="en-US" sz="1000" noProof="0">
                          <a:hlinkClick r:id="rId6" action="ppaction://hlinksldjump"/>
                        </a:rPr>
                        <a:t>2.3 Cost Calculation</a:t>
                      </a:r>
                      <a:r>
                        <a:rPr lang="en-US" sz="1000" noProof="0"/>
                        <a:t>, </a:t>
                      </a:r>
                      <a:r>
                        <a:rPr lang="en-US" sz="1000" noProof="0">
                          <a:hlinkClick r:id="rId7" action="ppaction://hlinksldjump"/>
                        </a:rPr>
                        <a:t>2.4 Plant Layout</a:t>
                      </a:r>
                      <a:r>
                        <a:rPr lang="en-US" sz="1000" noProof="0"/>
                        <a:t>, </a:t>
                      </a:r>
                      <a:r>
                        <a:rPr lang="en-US" sz="1000" noProof="0">
                          <a:hlinkClick r:id="rId8" action="ppaction://hlinksldjump"/>
                        </a:rPr>
                        <a:t>2.5 Tools &amp; Equipment Design</a:t>
                      </a:r>
                      <a:r>
                        <a:rPr lang="en-US" sz="1000" noProof="0"/>
                        <a:t>, </a:t>
                      </a:r>
                      <a:r>
                        <a:rPr lang="en-US" sz="1000" noProof="0">
                          <a:hlinkClick r:id="rId9" action="ppaction://hlinksldjump"/>
                        </a:rPr>
                        <a:t>3.1 Parts Manufacturing</a:t>
                      </a:r>
                      <a:r>
                        <a:rPr lang="en-US" sz="1000" noProof="0"/>
                        <a:t>, </a:t>
                      </a:r>
                      <a:r>
                        <a:rPr lang="en-US" sz="1000" noProof="0">
                          <a:hlinkClick r:id="rId10" action="ppaction://hlinksldjump"/>
                        </a:rPr>
                        <a:t>3.2 Product Assembly</a:t>
                      </a:r>
                      <a:r>
                        <a:rPr lang="en-US" sz="1000" noProof="0"/>
                        <a:t>, </a:t>
                      </a:r>
                      <a:r>
                        <a:rPr lang="en-US" sz="1000" noProof="0">
                          <a:hlinkClick r:id="rId11" action="ppaction://hlinksldjump"/>
                        </a:rPr>
                        <a:t>3.3 Quality Inspection</a:t>
                      </a:r>
                      <a:r>
                        <a:rPr lang="en-US" sz="1000" noProof="0"/>
                        <a:t>, </a:t>
                      </a:r>
                      <a:r>
                        <a:rPr lang="en-US" sz="1000" noProof="0">
                          <a:hlinkClick r:id="rId12" action="ppaction://hlinksldjump"/>
                        </a:rPr>
                        <a:t>3.4 Packaging &amp; Logistics</a:t>
                      </a:r>
                      <a:r>
                        <a:rPr lang="en-US" sz="1000" noProof="0"/>
                        <a:t>, </a:t>
                      </a:r>
                      <a:r>
                        <a:rPr lang="en-US" sz="1000" noProof="0">
                          <a:hlinkClick r:id="rId13" action="ppaction://hlinksldjump"/>
                        </a:rPr>
                        <a:t>4.1 Product Usage</a:t>
                      </a:r>
                      <a:r>
                        <a:rPr lang="en-US" sz="1000" noProof="0"/>
                        <a:t>, </a:t>
                      </a:r>
                      <a:r>
                        <a:rPr lang="en-US" sz="1000" noProof="0">
                          <a:hlinkClick r:id="rId14" action="ppaction://hlinksldjump"/>
                        </a:rPr>
                        <a:t>4.2 Maintenance &amp; Service</a:t>
                      </a:r>
                      <a:r>
                        <a:rPr lang="en-US" sz="1000" noProof="0"/>
                        <a:t>, </a:t>
                      </a:r>
                      <a:r>
                        <a:rPr lang="en-US" sz="1000" noProof="0">
                          <a:hlinkClick r:id="rId15" action="ppaction://hlinksldjump"/>
                        </a:rPr>
                        <a:t>4.3 Disassembly &amp; Recycling</a:t>
                      </a:r>
                      <a:r>
                        <a:rPr lang="en-US" sz="1000" noProof="0"/>
                        <a:t>, </a:t>
                      </a:r>
                      <a:r>
                        <a:rPr lang="en-US" sz="1000" noProof="0">
                          <a:hlinkClick r:id="rId16" action="ppaction://hlinksldjump"/>
                        </a:rPr>
                        <a:t>5 Procurement</a:t>
                      </a:r>
                      <a:r>
                        <a:rPr lang="en-US" sz="1000" noProof="0"/>
                        <a:t>, </a:t>
                      </a:r>
                      <a:r>
                        <a:rPr lang="en-US" sz="1000" noProof="0">
                          <a:hlinkClick r:id="rId17" action="ppaction://hlinksldjump"/>
                        </a:rPr>
                        <a:t>7 Long-Term Archiving</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3658212474"/>
                  </a:ext>
                </a:extLst>
              </a:tr>
              <a:tr h="762000">
                <a:tc>
                  <a:txBody>
                    <a:bodyPr/>
                    <a:lstStyle/>
                    <a:p>
                      <a:r>
                        <a:rPr lang="en-AU" sz="1000" b="0" noProof="0"/>
                        <a:t>Body</a:t>
                      </a:r>
                      <a:endParaRPr lang="en-AU" sz="1000" b="0" noProof="0" dirty="0"/>
                    </a:p>
                  </a:txBody>
                  <a:tcPr marL="450056"/>
                </a:tc>
                <a:tc>
                  <a:txBody>
                    <a:bodyPr/>
                    <a:lstStyle/>
                    <a:p>
                      <a:r>
                        <a:rPr lang="en-US" sz="1000" b="0" noProof="0"/>
                        <a:t>Geometric representation of the component</a:t>
                      </a:r>
                      <a:endParaRPr lang="en-AU" sz="1000" b="0" noProof="0" dirty="0"/>
                    </a:p>
                  </a:txBody>
                  <a:tcPr/>
                </a:tc>
                <a:tc>
                  <a:txBody>
                    <a:bodyPr/>
                    <a:lstStyle/>
                    <a:p>
                      <a:r>
                        <a:rPr lang="en-AU" sz="1000" b="0" noProof="0">
                          <a:hlinkClick r:id="rId18" action="ppaction://hlinksldjump"/>
                        </a:rPr>
                        <a:t>1.2.1 Mechanical Design</a:t>
                      </a:r>
                      <a:endParaRPr lang="en-AU" sz="1000" b="0" noProof="0" dirty="0"/>
                    </a:p>
                  </a:txBody>
                  <a:tcPr/>
                </a:tc>
                <a:tc>
                  <a:txBody>
                    <a:bodyPr/>
                    <a:lstStyle/>
                    <a:p>
                      <a:r>
                        <a:rPr lang="en-AU" sz="1000" b="0" noProof="0">
                          <a:hlinkClick r:id="rId19" action="ppaction://hlinksldjump"/>
                        </a:rPr>
                        <a:t>1.2.2 Electrical/Electronical Design</a:t>
                      </a:r>
                      <a:r>
                        <a:rPr lang="en-AU" sz="1000" b="0" noProof="0"/>
                        <a:t>, </a:t>
                      </a:r>
                      <a:r>
                        <a:rPr lang="en-AU" sz="1000" b="0" noProof="0">
                          <a:hlinkClick r:id="rId20" action="ppaction://hlinksldjump"/>
                        </a:rPr>
                        <a:t>1.2.3 Software Engineering</a:t>
                      </a:r>
                      <a:r>
                        <a:rPr lang="en-AU" sz="1000" b="0" noProof="0"/>
                        <a:t>, </a:t>
                      </a:r>
                      <a:r>
                        <a:rPr lang="en-US" sz="1000" b="0" noProof="0">
                          <a:hlinkClick r:id="rId21" action="ppaction://hlinksldjump"/>
                        </a:rPr>
                        <a:t>1.2.4 Electrical/Mechanical Design Collaboration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105575122"/>
                  </a:ext>
                </a:extLst>
              </a:tr>
            </a:tbl>
          </a:graphicData>
        </a:graphic>
      </p:graphicFrame>
    </p:spTree>
    <p:extLst>
      <p:ext uri="{BB962C8B-B14F-4D97-AF65-F5344CB8AC3E}">
        <p14:creationId xmlns:p14="http://schemas.microsoft.com/office/powerpoint/2010/main" val="3787954126"/>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2695186593"/>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US" sz="1000" noProof="0">
                          <a:hlinkClick r:id="rId2" action="ppaction://hlinksldjump"/>
                        </a:rPr>
                        <a:t>1.3.1 Plan and prepare Simulation</a:t>
                      </a:r>
                      <a:r>
                        <a:rPr lang="en-US" sz="1000" noProof="0"/>
                        <a:t>, </a:t>
                      </a:r>
                      <a:r>
                        <a:rPr lang="en-US" sz="1000" noProof="0">
                          <a:hlinkClick r:id="rId3" action="ppaction://hlinksldjump"/>
                        </a:rPr>
                        <a:t>1.3.2 Perform and document Simulation</a:t>
                      </a:r>
                      <a:r>
                        <a:rPr lang="en-US" sz="1000" noProof="0"/>
                        <a:t>, </a:t>
                      </a:r>
                      <a:r>
                        <a:rPr lang="en-US" sz="1000" noProof="0">
                          <a:hlinkClick r:id="rId4" action="ppaction://hlinksldjump"/>
                        </a:rPr>
                        <a:t>1.4.1 Prepare Testing</a:t>
                      </a:r>
                      <a:r>
                        <a:rPr lang="en-US" sz="1000" noProof="0"/>
                        <a:t>, </a:t>
                      </a:r>
                      <a:r>
                        <a:rPr lang="en-US" sz="1000" noProof="0">
                          <a:hlinkClick r:id="rId5" action="ppaction://hlinksldjump"/>
                        </a:rPr>
                        <a:t>2.1 Process Planning</a:t>
                      </a:r>
                      <a:r>
                        <a:rPr lang="en-US" sz="1000" noProof="0"/>
                        <a:t>, </a:t>
                      </a:r>
                      <a:r>
                        <a:rPr lang="en-US" sz="1000" noProof="0">
                          <a:hlinkClick r:id="rId6" action="ppaction://hlinksldjump"/>
                        </a:rPr>
                        <a:t>2.2 Inspection Planning</a:t>
                      </a:r>
                      <a:r>
                        <a:rPr lang="en-US" sz="1000" noProof="0"/>
                        <a:t>, </a:t>
                      </a:r>
                      <a:r>
                        <a:rPr lang="en-US" sz="1000" noProof="0">
                          <a:hlinkClick r:id="rId7" action="ppaction://hlinksldjump"/>
                        </a:rPr>
                        <a:t>2.3 Cost Calculation</a:t>
                      </a:r>
                      <a:r>
                        <a:rPr lang="en-US" sz="1000" noProof="0"/>
                        <a:t>, </a:t>
                      </a:r>
                      <a:r>
                        <a:rPr lang="en-US" sz="1000" noProof="0">
                          <a:hlinkClick r:id="rId8" action="ppaction://hlinksldjump"/>
                        </a:rPr>
                        <a:t>2.4 Plant Layout</a:t>
                      </a:r>
                      <a:r>
                        <a:rPr lang="en-US" sz="1000" noProof="0"/>
                        <a:t>, </a:t>
                      </a:r>
                      <a:r>
                        <a:rPr lang="en-US" sz="1000" noProof="0">
                          <a:hlinkClick r:id="rId9" action="ppaction://hlinksldjump"/>
                        </a:rPr>
                        <a:t>2.5 Tools &amp; Equipment Design</a:t>
                      </a:r>
                      <a:r>
                        <a:rPr lang="en-US" sz="1000" noProof="0"/>
                        <a:t>, </a:t>
                      </a:r>
                      <a:r>
                        <a:rPr lang="en-US" sz="1000" noProof="0">
                          <a:hlinkClick r:id="rId10" action="ppaction://hlinksldjump"/>
                        </a:rPr>
                        <a:t>3.1 Parts Manufacturing</a:t>
                      </a:r>
                      <a:r>
                        <a:rPr lang="en-US" sz="1000" noProof="0"/>
                        <a:t>, </a:t>
                      </a:r>
                      <a:r>
                        <a:rPr lang="en-US" sz="1000" noProof="0">
                          <a:hlinkClick r:id="rId11" action="ppaction://hlinksldjump"/>
                        </a:rPr>
                        <a:t>3.2 Product Assembly</a:t>
                      </a:r>
                      <a:r>
                        <a:rPr lang="en-US" sz="1000" noProof="0"/>
                        <a:t>, </a:t>
                      </a:r>
                      <a:r>
                        <a:rPr lang="en-US" sz="1000" noProof="0">
                          <a:hlinkClick r:id="rId12" action="ppaction://hlinksldjump"/>
                        </a:rPr>
                        <a:t>3.3 Quality Inspection</a:t>
                      </a:r>
                      <a:r>
                        <a:rPr lang="en-US" sz="1000" noProof="0"/>
                        <a:t>, </a:t>
                      </a:r>
                      <a:r>
                        <a:rPr lang="en-US" sz="1000" noProof="0">
                          <a:hlinkClick r:id="rId13" action="ppaction://hlinksldjump"/>
                        </a:rPr>
                        <a:t>3.4 Packaging &amp; Logistics</a:t>
                      </a:r>
                      <a:r>
                        <a:rPr lang="en-US" sz="1000" noProof="0"/>
                        <a:t>, </a:t>
                      </a:r>
                      <a:r>
                        <a:rPr lang="en-US" sz="1000" noProof="0">
                          <a:hlinkClick r:id="rId14" action="ppaction://hlinksldjump"/>
                        </a:rPr>
                        <a:t>4.2 Maintenance &amp; Service</a:t>
                      </a:r>
                      <a:r>
                        <a:rPr lang="en-US" sz="1000" noProof="0"/>
                        <a:t>, </a:t>
                      </a:r>
                      <a:r>
                        <a:rPr lang="en-US" sz="1000" noProof="0">
                          <a:hlinkClick r:id="rId15" action="ppaction://hlinksldjump"/>
                        </a:rPr>
                        <a:t>4.3 Disassembly &amp; Recycling</a:t>
                      </a:r>
                      <a:r>
                        <a:rPr lang="en-US" sz="1000" noProof="0"/>
                        <a:t>, </a:t>
                      </a:r>
                      <a:r>
                        <a:rPr lang="en-US" sz="1000" noProof="0">
                          <a:hlinkClick r:id="rId16" action="ppaction://hlinksldjump"/>
                        </a:rPr>
                        <a:t>5 Procurement</a:t>
                      </a:r>
                      <a:r>
                        <a:rPr lang="en-US" sz="1000" noProof="0"/>
                        <a:t>, </a:t>
                      </a:r>
                      <a:r>
                        <a:rPr lang="en-US" sz="1000" noProof="0">
                          <a:hlinkClick r:id="rId17" action="ppaction://hlinksldjump"/>
                        </a:rPr>
                        <a:t>7 Long-Term Archiving</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367653982"/>
                  </a:ext>
                </a:extLst>
              </a:tr>
              <a:tr h="457200">
                <a:tc>
                  <a:txBody>
                    <a:bodyPr/>
                    <a:lstStyle/>
                    <a:p>
                      <a:r>
                        <a:rPr lang="en-AU" sz="1000" b="0" noProof="0"/>
                        <a:t>Face</a:t>
                      </a:r>
                      <a:endParaRPr lang="en-AU" sz="1000" b="0" noProof="0" dirty="0"/>
                    </a:p>
                  </a:txBody>
                  <a:tcPr marL="450056"/>
                </a:tc>
                <a:tc>
                  <a:txBody>
                    <a:bodyPr/>
                    <a:lstStyle/>
                    <a:p>
                      <a:r>
                        <a:rPr lang="en-US" sz="1000" b="0" noProof="0"/>
                        <a:t>Face on the geometric representation of the component</a:t>
                      </a:r>
                      <a:endParaRPr lang="en-AU" sz="1000" b="0" noProof="0" dirty="0"/>
                    </a:p>
                  </a:txBody>
                  <a:tcPr/>
                </a:tc>
                <a:tc>
                  <a:txBody>
                    <a:bodyPr/>
                    <a:lstStyle/>
                    <a:p>
                      <a:endParaRPr lang="en-AU" sz="1000" b="0" noProof="0" dirty="0"/>
                    </a:p>
                  </a:txBody>
                  <a:tcPr/>
                </a:tc>
                <a:tc>
                  <a:txBody>
                    <a:bodyPr/>
                    <a:lstStyle/>
                    <a:p>
                      <a:r>
                        <a:rPr lang="en-AU" sz="1000" b="0" noProof="0">
                          <a:hlinkClick r:id="rId18" action="ppaction://hlinksldjump"/>
                        </a:rPr>
                        <a:t>1.2.1.1 Define Joining Elements</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627263271"/>
                  </a:ext>
                </a:extLst>
              </a:tr>
            </a:tbl>
          </a:graphicData>
        </a:graphic>
      </p:graphicFrame>
    </p:spTree>
    <p:extLst>
      <p:ext uri="{BB962C8B-B14F-4D97-AF65-F5344CB8AC3E}">
        <p14:creationId xmlns:p14="http://schemas.microsoft.com/office/powerpoint/2010/main" val="700591808"/>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2119241942"/>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457200">
                <a:tc>
                  <a:txBody>
                    <a:bodyPr/>
                    <a:lstStyle/>
                    <a:p>
                      <a:r>
                        <a:rPr lang="en-AU" sz="1000" b="0" noProof="0"/>
                        <a:t>Geometric Interference</a:t>
                      </a:r>
                      <a:endParaRPr lang="en-AU" sz="1000" b="0" noProof="0" dirty="0"/>
                    </a:p>
                  </a:txBody>
                  <a:tcPr marL="450056"/>
                </a:tc>
                <a:tc>
                  <a:txBody>
                    <a:bodyPr/>
                    <a:lstStyle/>
                    <a:p>
                      <a:r>
                        <a:rPr lang="en-US" sz="1000" b="0" noProof="0"/>
                        <a:t>Interference (proximity, contact or clash) between two component instances</a:t>
                      </a:r>
                      <a:endParaRPr lang="en-AU" sz="1000" b="0" noProof="0" dirty="0"/>
                    </a:p>
                  </a:txBody>
                  <a:tcPr/>
                </a:tc>
                <a:tc>
                  <a:txBody>
                    <a:bodyPr/>
                    <a:lstStyle/>
                    <a:p>
                      <a:r>
                        <a:rPr lang="en-AU" sz="1000" b="0" noProof="0">
                          <a:hlinkClick r:id="rId2" action="ppaction://hlinksldjump"/>
                        </a:rPr>
                        <a:t>1.2.1 Mechanical Design</a:t>
                      </a:r>
                      <a:endParaRPr lang="en-AU" sz="1000" b="0" noProof="0" dirty="0"/>
                    </a:p>
                  </a:txBody>
                  <a:tcPr/>
                </a:tc>
                <a:tc>
                  <a:txBody>
                    <a:bodyPr/>
                    <a:lstStyle/>
                    <a:p>
                      <a:r>
                        <a:rPr lang="en-US" sz="1000" b="0" noProof="0">
                          <a:hlinkClick r:id="rId3" action="ppaction://hlinksldjump"/>
                        </a:rPr>
                        <a:t>1.3.1 Plan and prepare Simulation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995832610"/>
                  </a:ext>
                </a:extLst>
              </a:tr>
              <a:tr h="2743200">
                <a:tc>
                  <a:txBody>
                    <a:bodyPr/>
                    <a:lstStyle/>
                    <a:p>
                      <a:r>
                        <a:rPr lang="en-AU" sz="1000" b="0" noProof="0"/>
                        <a:t>Material</a:t>
                      </a:r>
                      <a:endParaRPr lang="en-AU" sz="1000" b="0" noProof="0" dirty="0"/>
                    </a:p>
                  </a:txBody>
                  <a:tcPr marL="450056"/>
                </a:tc>
                <a:tc>
                  <a:txBody>
                    <a:bodyPr/>
                    <a:lstStyle/>
                    <a:p>
                      <a:r>
                        <a:rPr lang="en-US" sz="1000" b="0" noProof="0"/>
                        <a:t>Material assigned to the mechanical component</a:t>
                      </a:r>
                      <a:endParaRPr lang="en-AU" sz="1000" b="0" noProof="0" dirty="0"/>
                    </a:p>
                  </a:txBody>
                  <a:tcPr/>
                </a:tc>
                <a:tc>
                  <a:txBody>
                    <a:bodyPr/>
                    <a:lstStyle/>
                    <a:p>
                      <a:r>
                        <a:rPr lang="en-AU" sz="1000" b="0" noProof="0">
                          <a:hlinkClick r:id="rId2" action="ppaction://hlinksldjump"/>
                        </a:rPr>
                        <a:t>1.2.1 Mechanical Design</a:t>
                      </a:r>
                      <a:endParaRPr lang="en-AU" sz="1000" b="0" noProof="0" dirty="0"/>
                    </a:p>
                  </a:txBody>
                  <a:tcPr/>
                </a:tc>
                <a:tc>
                  <a:txBody>
                    <a:bodyPr/>
                    <a:lstStyle/>
                    <a:p>
                      <a:r>
                        <a:rPr lang="en-AU" sz="1000" b="0" noProof="0">
                          <a:hlinkClick r:id="rId4" action="ppaction://hlinksldjump"/>
                        </a:rPr>
                        <a:t>1.2.1.1 Define Joining Elements</a:t>
                      </a:r>
                      <a:r>
                        <a:rPr lang="en-AU" sz="1000" b="0" noProof="0"/>
                        <a:t>, </a:t>
                      </a:r>
                      <a:r>
                        <a:rPr lang="en-US" sz="1000" b="0" noProof="0">
                          <a:hlinkClick r:id="rId3" action="ppaction://hlinksldjump"/>
                        </a:rPr>
                        <a:t>1.3.1 Plan and prepare Simulation</a:t>
                      </a:r>
                      <a:r>
                        <a:rPr lang="en-US" sz="1000" b="0" noProof="0"/>
                        <a:t>, </a:t>
                      </a:r>
                      <a:r>
                        <a:rPr lang="en-US" sz="1000" b="0" noProof="0">
                          <a:hlinkClick r:id="rId5" action="ppaction://hlinksldjump"/>
                        </a:rPr>
                        <a:t>1.3.2 Perform and document Simulation</a:t>
                      </a:r>
                      <a:r>
                        <a:rPr lang="en-US" sz="1000" b="0" noProof="0"/>
                        <a:t>, </a:t>
                      </a:r>
                      <a:r>
                        <a:rPr lang="en-US" sz="1000" b="0" noProof="0">
                          <a:hlinkClick r:id="rId6" action="ppaction://hlinksldjump"/>
                        </a:rPr>
                        <a:t>1.4.1 Prepare Testing</a:t>
                      </a:r>
                      <a:r>
                        <a:rPr lang="en-US" sz="1000" b="0" noProof="0"/>
                        <a:t>, </a:t>
                      </a:r>
                      <a:r>
                        <a:rPr lang="en-US" sz="1000" b="0" noProof="0">
                          <a:hlinkClick r:id="rId7" action="ppaction://hlinksldjump"/>
                        </a:rPr>
                        <a:t>1.4.2 Perform and document Testing</a:t>
                      </a:r>
                      <a:r>
                        <a:rPr lang="en-US" sz="1000" b="0" noProof="0"/>
                        <a:t>, </a:t>
                      </a:r>
                      <a:r>
                        <a:rPr lang="en-US" sz="1000" b="0" noProof="0">
                          <a:hlinkClick r:id="rId8" action="ppaction://hlinksldjump"/>
                        </a:rPr>
                        <a:t>2.1 Process Planning</a:t>
                      </a:r>
                      <a:r>
                        <a:rPr lang="en-US" sz="1000" b="0" noProof="0"/>
                        <a:t>, </a:t>
                      </a:r>
                      <a:r>
                        <a:rPr lang="en-US" sz="1000" b="0" noProof="0">
                          <a:hlinkClick r:id="rId9" action="ppaction://hlinksldjump"/>
                        </a:rPr>
                        <a:t>2.2 Inspection Planning</a:t>
                      </a:r>
                      <a:r>
                        <a:rPr lang="en-US" sz="1000" b="0" noProof="0"/>
                        <a:t>, </a:t>
                      </a:r>
                      <a:r>
                        <a:rPr lang="en-US" sz="1000" b="0" noProof="0">
                          <a:hlinkClick r:id="rId10" action="ppaction://hlinksldjump"/>
                        </a:rPr>
                        <a:t>2.3 Cost Calculation</a:t>
                      </a:r>
                      <a:r>
                        <a:rPr lang="en-US" sz="1000" b="0" noProof="0"/>
                        <a:t>, </a:t>
                      </a:r>
                      <a:r>
                        <a:rPr lang="en-US" sz="1000" b="0" noProof="0">
                          <a:hlinkClick r:id="rId11" action="ppaction://hlinksldjump"/>
                        </a:rPr>
                        <a:t>2.5 Tools &amp; Equipment Design</a:t>
                      </a:r>
                      <a:r>
                        <a:rPr lang="en-US" sz="1000" b="0" noProof="0"/>
                        <a:t>, </a:t>
                      </a:r>
                      <a:r>
                        <a:rPr lang="en-US" sz="1000" b="0" noProof="0">
                          <a:hlinkClick r:id="rId12" action="ppaction://hlinksldjump"/>
                        </a:rPr>
                        <a:t>3.1 Parts Manufacturing</a:t>
                      </a:r>
                      <a:r>
                        <a:rPr lang="en-US" sz="1000" b="0" noProof="0"/>
                        <a:t>, </a:t>
                      </a:r>
                      <a:r>
                        <a:rPr lang="en-US" sz="1000" b="0" noProof="0">
                          <a:hlinkClick r:id="rId13" action="ppaction://hlinksldjump"/>
                        </a:rPr>
                        <a:t>3.2 Product Assembly</a:t>
                      </a:r>
                      <a:r>
                        <a:rPr lang="en-US" sz="1000" b="0" noProof="0"/>
                        <a:t>, </a:t>
                      </a:r>
                      <a:r>
                        <a:rPr lang="en-US" sz="1000" b="0" noProof="0">
                          <a:hlinkClick r:id="rId14" action="ppaction://hlinksldjump"/>
                        </a:rPr>
                        <a:t>3.4 Packaging &amp; Logistics</a:t>
                      </a:r>
                      <a:r>
                        <a:rPr lang="en-US" sz="1000" b="0" noProof="0"/>
                        <a:t>, </a:t>
                      </a:r>
                      <a:r>
                        <a:rPr lang="en-US" sz="1000" b="0" noProof="0">
                          <a:hlinkClick r:id="rId15" action="ppaction://hlinksldjump"/>
                        </a:rPr>
                        <a:t>4.1 Product Usage</a:t>
                      </a:r>
                      <a:r>
                        <a:rPr lang="en-US" sz="1000" b="0" noProof="0"/>
                        <a:t>, </a:t>
                      </a:r>
                      <a:r>
                        <a:rPr lang="en-US" sz="1000" b="0" noProof="0">
                          <a:hlinkClick r:id="rId16" action="ppaction://hlinksldjump"/>
                        </a:rPr>
                        <a:t>4.2 Maintenance &amp; Service</a:t>
                      </a:r>
                      <a:r>
                        <a:rPr lang="en-US" sz="1000" b="0" noProof="0"/>
                        <a:t>, </a:t>
                      </a:r>
                      <a:r>
                        <a:rPr lang="en-US" sz="1000" b="0" noProof="0">
                          <a:hlinkClick r:id="rId17" action="ppaction://hlinksldjump"/>
                        </a:rPr>
                        <a:t>4.3 Disassembly &amp; Recycling</a:t>
                      </a:r>
                      <a:r>
                        <a:rPr lang="en-US" sz="1000" b="0" noProof="0"/>
                        <a:t>, </a:t>
                      </a:r>
                      <a:r>
                        <a:rPr lang="en-US" sz="1000" b="0" noProof="0">
                          <a:hlinkClick r:id="rId18" action="ppaction://hlinksldjump"/>
                        </a:rPr>
                        <a:t>5 Procurement</a:t>
                      </a:r>
                      <a:r>
                        <a:rPr lang="en-US" sz="1000" b="0" noProof="0"/>
                        <a:t>, </a:t>
                      </a:r>
                      <a:r>
                        <a:rPr lang="en-US" sz="1000" b="0" noProof="0">
                          <a:hlinkClick r:id="rId19"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1818906639"/>
                  </a:ext>
                </a:extLst>
              </a:tr>
            </a:tbl>
          </a:graphicData>
        </a:graphic>
      </p:graphicFrame>
    </p:spTree>
    <p:extLst>
      <p:ext uri="{BB962C8B-B14F-4D97-AF65-F5344CB8AC3E}">
        <p14:creationId xmlns:p14="http://schemas.microsoft.com/office/powerpoint/2010/main" val="236857712"/>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180170625"/>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066800">
                <a:tc>
                  <a:txBody>
                    <a:bodyPr/>
                    <a:lstStyle/>
                    <a:p>
                      <a:r>
                        <a:rPr lang="en-AU" sz="1000" b="0" noProof="0"/>
                        <a:t>Model View</a:t>
                      </a:r>
                      <a:endParaRPr lang="en-AU" sz="1000" b="0" noProof="0" dirty="0"/>
                    </a:p>
                  </a:txBody>
                  <a:tcPr marL="450056"/>
                </a:tc>
                <a:tc>
                  <a:txBody>
                    <a:bodyPr/>
                    <a:lstStyle/>
                    <a:p>
                      <a:r>
                        <a:rPr lang="en-US" sz="1000" b="0" noProof="0"/>
                        <a:t>Represents a view of product geometry, including the definition of the viewpoint, and the visibility of components and annotations</a:t>
                      </a:r>
                      <a:endParaRPr lang="en-AU" sz="1000" b="0" noProof="0" dirty="0"/>
                    </a:p>
                  </a:txBody>
                  <a:tcPr/>
                </a:tc>
                <a:tc>
                  <a:txBody>
                    <a:bodyPr/>
                    <a:lstStyle/>
                    <a:p>
                      <a:r>
                        <a:rPr lang="en-AU" sz="1000" b="0" noProof="0">
                          <a:hlinkClick r:id="rId2" action="ppaction://hlinksldjump"/>
                        </a:rPr>
                        <a:t>1.2.1 Mechanical Design</a:t>
                      </a:r>
                      <a:endParaRPr lang="en-AU" sz="1000" b="0" noProof="0" dirty="0"/>
                    </a:p>
                  </a:txBody>
                  <a:tcPr/>
                </a:tc>
                <a:tc>
                  <a:txBody>
                    <a:bodyPr/>
                    <a:lstStyle/>
                    <a:p>
                      <a:r>
                        <a:rPr lang="en-AU" sz="1000" b="0" noProof="0">
                          <a:hlinkClick r:id="rId3" action="ppaction://hlinksldjump"/>
                        </a:rPr>
                        <a:t>2.1 Process Planning</a:t>
                      </a:r>
                      <a:r>
                        <a:rPr lang="en-AU" sz="1000" b="0" noProof="0"/>
                        <a:t>, </a:t>
                      </a:r>
                      <a:r>
                        <a:rPr lang="en-AU" sz="1000" b="0" noProof="0">
                          <a:hlinkClick r:id="rId4" action="ppaction://hlinksldjump"/>
                        </a:rPr>
                        <a:t>2.2 Inspection Planning</a:t>
                      </a:r>
                      <a:r>
                        <a:rPr lang="en-AU" sz="1000" b="0" noProof="0"/>
                        <a:t>, </a:t>
                      </a:r>
                      <a:r>
                        <a:rPr lang="en-AU" sz="1000" b="0" noProof="0">
                          <a:hlinkClick r:id="rId5" action="ppaction://hlinksldjump"/>
                        </a:rPr>
                        <a:t>2.3 Cost Calculation</a:t>
                      </a:r>
                      <a:r>
                        <a:rPr lang="en-AU" sz="1000" b="0" noProof="0"/>
                        <a:t>, </a:t>
                      </a:r>
                      <a:r>
                        <a:rPr lang="en-AU" sz="1000" b="0" noProof="0">
                          <a:hlinkClick r:id="rId6" action="ppaction://hlinksldjump"/>
                        </a:rPr>
                        <a:t>2.4 Plant Layout</a:t>
                      </a:r>
                      <a:r>
                        <a:rPr lang="en-AU" sz="1000" b="0" noProof="0"/>
                        <a:t>, </a:t>
                      </a:r>
                      <a:r>
                        <a:rPr lang="en-AU" sz="1000" b="0" noProof="0">
                          <a:hlinkClick r:id="rId7" action="ppaction://hlinksldjump"/>
                        </a:rPr>
                        <a:t>2.5 Tools &amp; Equipment Design</a:t>
                      </a:r>
                      <a:r>
                        <a:rPr lang="en-AU" sz="1000" b="0" noProof="0"/>
                        <a:t>, </a:t>
                      </a:r>
                      <a:r>
                        <a:rPr lang="en-AU" sz="1000" b="0" noProof="0">
                          <a:hlinkClick r:id="rId8" action="ppaction://hlinksldjump"/>
                        </a:rPr>
                        <a:t>3.1 Parts Manufacturing</a:t>
                      </a:r>
                      <a:r>
                        <a:rPr lang="en-AU" sz="1000" b="0" noProof="0"/>
                        <a:t>, </a:t>
                      </a:r>
                      <a:r>
                        <a:rPr lang="en-AU" sz="1000" b="0" noProof="0">
                          <a:hlinkClick r:id="rId9" action="ppaction://hlinksldjump"/>
                        </a:rPr>
                        <a:t>3.2 Product Assembly</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110393908"/>
                  </a:ext>
                </a:extLst>
              </a:tr>
              <a:tr h="609600">
                <a:tc>
                  <a:txBody>
                    <a:bodyPr/>
                    <a:lstStyle/>
                    <a:p>
                      <a:r>
                        <a:rPr lang="en-AU" sz="1000" b="0" noProof="0"/>
                        <a:t>Model Annotation</a:t>
                      </a:r>
                      <a:endParaRPr lang="en-AU" sz="1000" b="0" noProof="0" dirty="0"/>
                    </a:p>
                  </a:txBody>
                  <a:tcPr marL="450056"/>
                </a:tc>
                <a:tc>
                  <a:txBody>
                    <a:bodyPr/>
                    <a:lstStyle/>
                    <a:p>
                      <a:r>
                        <a:rPr lang="en-US" sz="1000" b="0" noProof="0"/>
                        <a:t>A text annotation, dimension, tolerance, surface specification, etc. with relation to product geometry</a:t>
                      </a:r>
                      <a:endParaRPr lang="en-AU" sz="1000" b="0" noProof="0" dirty="0"/>
                    </a:p>
                  </a:txBody>
                  <a:tcPr/>
                </a:tc>
                <a:tc>
                  <a:txBody>
                    <a:bodyPr/>
                    <a:lstStyle/>
                    <a:p>
                      <a:r>
                        <a:rPr lang="en-AU" sz="1000" b="0" noProof="0">
                          <a:hlinkClick r:id="rId2" action="ppaction://hlinksldjump"/>
                        </a:rPr>
                        <a:t>1.2.1 Mechanical Design</a:t>
                      </a:r>
                      <a:endParaRPr lang="en-AU" sz="1000" b="0" noProof="0" dirty="0"/>
                    </a:p>
                  </a:txBody>
                  <a:tcPr/>
                </a:tc>
                <a:tc>
                  <a:txBody>
                    <a:bodyPr/>
                    <a:lstStyle/>
                    <a:p>
                      <a:r>
                        <a:rPr lang="en-AU" sz="1000" b="0" noProof="0">
                          <a:hlinkClick r:id="rId10"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936935138"/>
                  </a:ext>
                </a:extLst>
              </a:tr>
              <a:tr h="1371600">
                <a:tc>
                  <a:txBody>
                    <a:bodyPr/>
                    <a:lstStyle/>
                    <a:p>
                      <a:r>
                        <a:rPr lang="en-AU" sz="1000" b="0" noProof="0"/>
                        <a:t>Datum</a:t>
                      </a:r>
                      <a:endParaRPr lang="en-AU" sz="1000" b="0" noProof="0" dirty="0"/>
                    </a:p>
                  </a:txBody>
                  <a:tcPr marL="450056"/>
                </a:tc>
                <a:tc>
                  <a:txBody>
                    <a:bodyPr/>
                    <a:lstStyle/>
                    <a:p>
                      <a:r>
                        <a:rPr lang="en-US" sz="1000" b="0" noProof="0"/>
                        <a:t>Represents a tolerancing datum or datum target</a:t>
                      </a:r>
                      <a:endParaRPr lang="en-AU" sz="1000" b="0" noProof="0" dirty="0"/>
                    </a:p>
                  </a:txBody>
                  <a:tcPr/>
                </a:tc>
                <a:tc>
                  <a:txBody>
                    <a:bodyPr/>
                    <a:lstStyle/>
                    <a:p>
                      <a:endParaRPr lang="en-AU" sz="1000" b="0" noProof="0" dirty="0"/>
                    </a:p>
                  </a:txBody>
                  <a:tcPr/>
                </a:tc>
                <a:tc>
                  <a:txBody>
                    <a:bodyPr/>
                    <a:lstStyle/>
                    <a:p>
                      <a:r>
                        <a:rPr lang="en-US" sz="1000" b="0" noProof="0">
                          <a:hlinkClick r:id="rId11" action="ppaction://hlinksldjump"/>
                        </a:rPr>
                        <a:t>1.3.1 Plan and prepare Simulation</a:t>
                      </a:r>
                      <a:r>
                        <a:rPr lang="en-US" sz="1000" b="0" noProof="0"/>
                        <a:t>, </a:t>
                      </a:r>
                      <a:r>
                        <a:rPr lang="en-US" sz="1000" b="0" noProof="0">
                          <a:hlinkClick r:id="rId12" action="ppaction://hlinksldjump"/>
                        </a:rPr>
                        <a:t>1.4.1 Prepare Testing</a:t>
                      </a:r>
                      <a:r>
                        <a:rPr lang="en-US" sz="1000" b="0" noProof="0"/>
                        <a:t>, </a:t>
                      </a:r>
                      <a:r>
                        <a:rPr lang="en-US" sz="1000" b="0" noProof="0">
                          <a:hlinkClick r:id="rId3" action="ppaction://hlinksldjump"/>
                        </a:rPr>
                        <a:t>2.1 Process Planning</a:t>
                      </a:r>
                      <a:r>
                        <a:rPr lang="en-US" sz="1000" b="0" noProof="0"/>
                        <a:t>, </a:t>
                      </a:r>
                      <a:r>
                        <a:rPr lang="en-US" sz="1000" b="0" noProof="0">
                          <a:hlinkClick r:id="rId4" action="ppaction://hlinksldjump"/>
                        </a:rPr>
                        <a:t>2.2 Inspection Planning</a:t>
                      </a:r>
                      <a:r>
                        <a:rPr lang="en-US" sz="1000" b="0" noProof="0"/>
                        <a:t>, </a:t>
                      </a:r>
                      <a:r>
                        <a:rPr lang="en-US" sz="1000" b="0" noProof="0">
                          <a:hlinkClick r:id="rId5" action="ppaction://hlinksldjump"/>
                        </a:rPr>
                        <a:t>2.3 Cost Calculation</a:t>
                      </a:r>
                      <a:r>
                        <a:rPr lang="en-US" sz="1000" b="0" noProof="0"/>
                        <a:t>, </a:t>
                      </a:r>
                      <a:r>
                        <a:rPr lang="en-US" sz="1000" b="0" noProof="0">
                          <a:hlinkClick r:id="rId6" action="ppaction://hlinksldjump"/>
                        </a:rPr>
                        <a:t>2.4 Plant Layout</a:t>
                      </a:r>
                      <a:r>
                        <a:rPr lang="en-US" sz="1000" b="0" noProof="0"/>
                        <a:t>, </a:t>
                      </a:r>
                      <a:r>
                        <a:rPr lang="en-US" sz="1000" b="0" noProof="0">
                          <a:hlinkClick r:id="rId7" action="ppaction://hlinksldjump"/>
                        </a:rPr>
                        <a:t>2.5 Tools &amp; Equipment Design</a:t>
                      </a:r>
                      <a:r>
                        <a:rPr lang="en-US" sz="1000" b="0" noProof="0"/>
                        <a:t>, </a:t>
                      </a:r>
                      <a:r>
                        <a:rPr lang="en-US" sz="1000" b="0" noProof="0">
                          <a:hlinkClick r:id="rId8" action="ppaction://hlinksldjump"/>
                        </a:rPr>
                        <a:t>3.1 Parts Manufacturing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721507718"/>
                  </a:ext>
                </a:extLst>
              </a:tr>
            </a:tbl>
          </a:graphicData>
        </a:graphic>
      </p:graphicFrame>
    </p:spTree>
    <p:extLst>
      <p:ext uri="{BB962C8B-B14F-4D97-AF65-F5344CB8AC3E}">
        <p14:creationId xmlns:p14="http://schemas.microsoft.com/office/powerpoint/2010/main" val="3318519608"/>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2745021788"/>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3.2 Product Assembly</a:t>
                      </a:r>
                      <a:r>
                        <a:rPr lang="en-AU" sz="1000" noProof="0"/>
                        <a:t>, </a:t>
                      </a:r>
                      <a:r>
                        <a:rPr lang="en-AU" sz="1000" noProof="0">
                          <a:hlinkClick r:id="rId3" action="ppaction://hlinksldjump"/>
                        </a:rPr>
                        <a:t>5 Procurement</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1245485159"/>
                  </a:ext>
                </a:extLst>
              </a:tr>
              <a:tr h="1524000">
                <a:tc>
                  <a:txBody>
                    <a:bodyPr/>
                    <a:lstStyle/>
                    <a:p>
                      <a:r>
                        <a:rPr lang="en-AU" sz="1000" b="0" noProof="0"/>
                        <a:t>Geometric Tolerance</a:t>
                      </a:r>
                      <a:endParaRPr lang="en-AU" sz="1000" b="0" noProof="0" dirty="0"/>
                    </a:p>
                  </a:txBody>
                  <a:tcPr marL="450056"/>
                </a:tc>
                <a:tc>
                  <a:txBody>
                    <a:bodyPr/>
                    <a:lstStyle/>
                    <a:p>
                      <a:r>
                        <a:rPr lang="en-US" sz="1000" b="0" noProof="0"/>
                        <a:t>Represents a geometric tolerance, such as form, position, orientation, or runout</a:t>
                      </a:r>
                      <a:endParaRPr lang="en-AU" sz="1000" b="0" noProof="0" dirty="0"/>
                    </a:p>
                  </a:txBody>
                  <a:tcPr/>
                </a:tc>
                <a:tc>
                  <a:txBody>
                    <a:bodyPr/>
                    <a:lstStyle/>
                    <a:p>
                      <a:endParaRPr lang="en-AU" sz="1000" b="0" noProof="0" dirty="0"/>
                    </a:p>
                  </a:txBody>
                  <a:tcPr/>
                </a:tc>
                <a:tc>
                  <a:txBody>
                    <a:bodyPr/>
                    <a:lstStyle/>
                    <a:p>
                      <a:r>
                        <a:rPr lang="en-US" sz="1000" b="0" noProof="0">
                          <a:hlinkClick r:id="rId4" action="ppaction://hlinksldjump"/>
                        </a:rPr>
                        <a:t>1.3.1 Plan and prepare Simulation</a:t>
                      </a:r>
                      <a:r>
                        <a:rPr lang="en-US" sz="1000" b="0" noProof="0"/>
                        <a:t>, </a:t>
                      </a:r>
                      <a:r>
                        <a:rPr lang="en-US" sz="1000" b="0" noProof="0">
                          <a:hlinkClick r:id="rId5" action="ppaction://hlinksldjump"/>
                        </a:rPr>
                        <a:t>1.4.1 Prepare Testing</a:t>
                      </a:r>
                      <a:r>
                        <a:rPr lang="en-US" sz="1000" b="0" noProof="0"/>
                        <a:t>, </a:t>
                      </a:r>
                      <a:r>
                        <a:rPr lang="en-US" sz="1000" b="0" noProof="0">
                          <a:hlinkClick r:id="rId6" action="ppaction://hlinksldjump"/>
                        </a:rPr>
                        <a:t>2.1 Process Planning</a:t>
                      </a:r>
                      <a:r>
                        <a:rPr lang="en-US" sz="1000" b="0" noProof="0"/>
                        <a:t>, </a:t>
                      </a:r>
                      <a:r>
                        <a:rPr lang="en-US" sz="1000" b="0" noProof="0">
                          <a:hlinkClick r:id="rId7" action="ppaction://hlinksldjump"/>
                        </a:rPr>
                        <a:t>2.2 Inspection Planning</a:t>
                      </a:r>
                      <a:r>
                        <a:rPr lang="en-US" sz="1000" b="0" noProof="0"/>
                        <a:t>, </a:t>
                      </a:r>
                      <a:r>
                        <a:rPr lang="en-US" sz="1000" b="0" noProof="0">
                          <a:hlinkClick r:id="rId8" action="ppaction://hlinksldjump"/>
                        </a:rPr>
                        <a:t>2.3 Cost Calculation</a:t>
                      </a:r>
                      <a:r>
                        <a:rPr lang="en-US" sz="1000" b="0" noProof="0"/>
                        <a:t>, </a:t>
                      </a:r>
                      <a:r>
                        <a:rPr lang="en-US" sz="1000" b="0" noProof="0">
                          <a:hlinkClick r:id="rId9" action="ppaction://hlinksldjump"/>
                        </a:rPr>
                        <a:t>2.4 Plant Layout</a:t>
                      </a:r>
                      <a:r>
                        <a:rPr lang="en-US" sz="1000" b="0" noProof="0"/>
                        <a:t>, </a:t>
                      </a:r>
                      <a:r>
                        <a:rPr lang="en-US" sz="1000" b="0" noProof="0">
                          <a:hlinkClick r:id="rId10" action="ppaction://hlinksldjump"/>
                        </a:rPr>
                        <a:t>2.5 Tools &amp; Equipment Design</a:t>
                      </a:r>
                      <a:r>
                        <a:rPr lang="en-US" sz="1000" b="0" noProof="0"/>
                        <a:t>, </a:t>
                      </a:r>
                      <a:r>
                        <a:rPr lang="en-US" sz="1000" b="0" noProof="0">
                          <a:hlinkClick r:id="rId11" action="ppaction://hlinksldjump"/>
                        </a:rPr>
                        <a:t>3.1 Parts Manufacturing</a:t>
                      </a:r>
                      <a:r>
                        <a:rPr lang="en-US" sz="1000" b="0" noProof="0"/>
                        <a:t>, </a:t>
                      </a:r>
                      <a:r>
                        <a:rPr lang="en-US" sz="1000" b="0" noProof="0">
                          <a:hlinkClick r:id="rId2" action="ppaction://hlinksldjump"/>
                        </a:rPr>
                        <a:t>3.2 Product Assembly</a:t>
                      </a:r>
                      <a:r>
                        <a:rPr lang="en-US" sz="1000" b="0" noProof="0"/>
                        <a:t>, </a:t>
                      </a:r>
                      <a:r>
                        <a:rPr lang="en-US" sz="1000" b="0" noProof="0">
                          <a:hlinkClick r:id="rId3" action="ppaction://hlinksldjump"/>
                        </a:rPr>
                        <a:t>5 Procurement</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866506091"/>
                  </a:ext>
                </a:extLst>
              </a:tr>
              <a:tr h="1219200">
                <a:tc>
                  <a:txBody>
                    <a:bodyPr/>
                    <a:lstStyle/>
                    <a:p>
                      <a:r>
                        <a:rPr lang="en-AU" sz="1000" b="0" noProof="0"/>
                        <a:t>Dimensional Size</a:t>
                      </a:r>
                      <a:endParaRPr lang="en-AU" sz="1000" b="0" noProof="0" dirty="0"/>
                    </a:p>
                  </a:txBody>
                  <a:tcPr marL="450056"/>
                </a:tc>
                <a:tc>
                  <a:txBody>
                    <a:bodyPr/>
                    <a:lstStyle/>
                    <a:p>
                      <a:r>
                        <a:rPr lang="en-AU" sz="1000" b="0" noProof="0"/>
                        <a:t>Represents a size</a:t>
                      </a:r>
                      <a:endParaRPr lang="en-AU" sz="1000" b="0" noProof="0" dirty="0"/>
                    </a:p>
                  </a:txBody>
                  <a:tcPr/>
                </a:tc>
                <a:tc>
                  <a:txBody>
                    <a:bodyPr/>
                    <a:lstStyle/>
                    <a:p>
                      <a:endParaRPr lang="en-AU" sz="1000" b="0" noProof="0" dirty="0"/>
                    </a:p>
                  </a:txBody>
                  <a:tcPr/>
                </a:tc>
                <a:tc>
                  <a:txBody>
                    <a:bodyPr/>
                    <a:lstStyle/>
                    <a:p>
                      <a:r>
                        <a:rPr lang="en-US" sz="1000" b="0" noProof="0">
                          <a:hlinkClick r:id="rId4" action="ppaction://hlinksldjump"/>
                        </a:rPr>
                        <a:t>1.3.1 Plan and prepare Simulation</a:t>
                      </a:r>
                      <a:r>
                        <a:rPr lang="en-US" sz="1000" b="0" noProof="0"/>
                        <a:t>, </a:t>
                      </a:r>
                      <a:r>
                        <a:rPr lang="en-US" sz="1000" b="0" noProof="0">
                          <a:hlinkClick r:id="rId5" action="ppaction://hlinksldjump"/>
                        </a:rPr>
                        <a:t>1.4.1 Prepare Testing</a:t>
                      </a:r>
                      <a:r>
                        <a:rPr lang="en-US" sz="1000" b="0" noProof="0"/>
                        <a:t>, </a:t>
                      </a:r>
                      <a:r>
                        <a:rPr lang="en-US" sz="1000" b="0" noProof="0">
                          <a:hlinkClick r:id="rId6" action="ppaction://hlinksldjump"/>
                        </a:rPr>
                        <a:t>2.1 Process Planning</a:t>
                      </a:r>
                      <a:r>
                        <a:rPr lang="en-US" sz="1000" b="0" noProof="0"/>
                        <a:t>, </a:t>
                      </a:r>
                      <a:r>
                        <a:rPr lang="en-US" sz="1000" b="0" noProof="0">
                          <a:hlinkClick r:id="rId7" action="ppaction://hlinksldjump"/>
                        </a:rPr>
                        <a:t>2.2 Inspection Planning</a:t>
                      </a:r>
                      <a:r>
                        <a:rPr lang="en-US" sz="1000" b="0" noProof="0"/>
                        <a:t>, </a:t>
                      </a:r>
                      <a:r>
                        <a:rPr lang="en-US" sz="1000" b="0" noProof="0">
                          <a:hlinkClick r:id="rId8" action="ppaction://hlinksldjump"/>
                        </a:rPr>
                        <a:t>2.3 Cost Calculation</a:t>
                      </a:r>
                      <a:r>
                        <a:rPr lang="en-US" sz="1000" b="0" noProof="0"/>
                        <a:t>, </a:t>
                      </a:r>
                      <a:r>
                        <a:rPr lang="en-US" sz="1000" b="0" noProof="0">
                          <a:hlinkClick r:id="rId9" action="ppaction://hlinksldjump"/>
                        </a:rPr>
                        <a:t>2.4 Plant Layout</a:t>
                      </a:r>
                      <a:r>
                        <a:rPr lang="en-US" sz="1000" b="0" noProof="0"/>
                        <a:t>, </a:t>
                      </a:r>
                      <a:r>
                        <a:rPr lang="en-US" sz="1000" b="0" noProof="0">
                          <a:hlinkClick r:id="rId10" action="ppaction://hlinksldjump"/>
                        </a:rPr>
                        <a:t>2.5 Tools &amp; Equipment Design</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351296625"/>
                  </a:ext>
                </a:extLst>
              </a:tr>
            </a:tbl>
          </a:graphicData>
        </a:graphic>
      </p:graphicFrame>
    </p:spTree>
    <p:extLst>
      <p:ext uri="{BB962C8B-B14F-4D97-AF65-F5344CB8AC3E}">
        <p14:creationId xmlns:p14="http://schemas.microsoft.com/office/powerpoint/2010/main" val="2389148652"/>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3935785060"/>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3.1 Parts Manufacturing</a:t>
                      </a:r>
                      <a:r>
                        <a:rPr lang="en-AU" sz="1000" noProof="0"/>
                        <a:t>, </a:t>
                      </a:r>
                      <a:r>
                        <a:rPr lang="en-AU" sz="1000" noProof="0">
                          <a:hlinkClick r:id="rId3" action="ppaction://hlinksldjump"/>
                        </a:rPr>
                        <a:t>3.2 Product Assembly</a:t>
                      </a:r>
                      <a:r>
                        <a:rPr lang="en-AU" sz="1000" noProof="0"/>
                        <a:t>, </a:t>
                      </a:r>
                      <a:r>
                        <a:rPr lang="en-AU" sz="1000" noProof="0">
                          <a:hlinkClick r:id="rId4" action="ppaction://hlinksldjump"/>
                        </a:rPr>
                        <a:t>5 Procurement</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113066296"/>
                  </a:ext>
                </a:extLst>
              </a:tr>
              <a:tr h="1524000">
                <a:tc>
                  <a:txBody>
                    <a:bodyPr/>
                    <a:lstStyle/>
                    <a:p>
                      <a:r>
                        <a:rPr lang="en-AU" sz="1000" b="0" noProof="0"/>
                        <a:t>Surface Texture</a:t>
                      </a:r>
                      <a:endParaRPr lang="en-AU" sz="1000" b="0" noProof="0" dirty="0"/>
                    </a:p>
                  </a:txBody>
                  <a:tcPr marL="450056"/>
                </a:tc>
                <a:tc>
                  <a:txBody>
                    <a:bodyPr/>
                    <a:lstStyle/>
                    <a:p>
                      <a:r>
                        <a:rPr lang="en-US" sz="1000" b="0" noProof="0"/>
                        <a:t>Represents surface texture such as roughness and waviness</a:t>
                      </a:r>
                      <a:endParaRPr lang="en-AU" sz="1000" b="0" noProof="0" dirty="0"/>
                    </a:p>
                  </a:txBody>
                  <a:tcPr/>
                </a:tc>
                <a:tc>
                  <a:txBody>
                    <a:bodyPr/>
                    <a:lstStyle/>
                    <a:p>
                      <a:endParaRPr lang="en-AU" sz="1000" b="0" noProof="0" dirty="0"/>
                    </a:p>
                  </a:txBody>
                  <a:tcPr/>
                </a:tc>
                <a:tc>
                  <a:txBody>
                    <a:bodyPr/>
                    <a:lstStyle/>
                    <a:p>
                      <a:r>
                        <a:rPr lang="en-US" sz="1000" b="0" noProof="0">
                          <a:hlinkClick r:id="rId5" action="ppaction://hlinksldjump"/>
                        </a:rPr>
                        <a:t>1.3.1 Plan and prepare Simulation</a:t>
                      </a:r>
                      <a:r>
                        <a:rPr lang="en-US" sz="1000" b="0" noProof="0"/>
                        <a:t>, </a:t>
                      </a:r>
                      <a:r>
                        <a:rPr lang="en-US" sz="1000" b="0" noProof="0">
                          <a:hlinkClick r:id="rId6" action="ppaction://hlinksldjump"/>
                        </a:rPr>
                        <a:t>1.4.1 Prepare Testing</a:t>
                      </a:r>
                      <a:r>
                        <a:rPr lang="en-US" sz="1000" b="0" noProof="0"/>
                        <a:t>, </a:t>
                      </a:r>
                      <a:r>
                        <a:rPr lang="en-US" sz="1000" b="0" noProof="0">
                          <a:hlinkClick r:id="rId7" action="ppaction://hlinksldjump"/>
                        </a:rPr>
                        <a:t>2.1 Process Planning</a:t>
                      </a:r>
                      <a:r>
                        <a:rPr lang="en-US" sz="1000" b="0" noProof="0"/>
                        <a:t>, </a:t>
                      </a:r>
                      <a:r>
                        <a:rPr lang="en-US" sz="1000" b="0" noProof="0">
                          <a:hlinkClick r:id="rId8" action="ppaction://hlinksldjump"/>
                        </a:rPr>
                        <a:t>2.2 Inspection Planning</a:t>
                      </a:r>
                      <a:r>
                        <a:rPr lang="en-US" sz="1000" b="0" noProof="0"/>
                        <a:t>, </a:t>
                      </a:r>
                      <a:r>
                        <a:rPr lang="en-US" sz="1000" b="0" noProof="0">
                          <a:hlinkClick r:id="rId9" action="ppaction://hlinksldjump"/>
                        </a:rPr>
                        <a:t>2.3 Cost Calculation</a:t>
                      </a:r>
                      <a:r>
                        <a:rPr lang="en-US" sz="1000" b="0" noProof="0"/>
                        <a:t>, </a:t>
                      </a:r>
                      <a:r>
                        <a:rPr lang="en-US" sz="1000" b="0" noProof="0">
                          <a:hlinkClick r:id="rId10" action="ppaction://hlinksldjump"/>
                        </a:rPr>
                        <a:t>2.4 Plant Layout</a:t>
                      </a:r>
                      <a:r>
                        <a:rPr lang="en-US" sz="1000" b="0" noProof="0"/>
                        <a:t>, </a:t>
                      </a:r>
                      <a:r>
                        <a:rPr lang="en-US" sz="1000" b="0" noProof="0">
                          <a:hlinkClick r:id="rId11" action="ppaction://hlinksldjump"/>
                        </a:rPr>
                        <a:t>2.5 Tools &amp; Equipment Design</a:t>
                      </a:r>
                      <a:r>
                        <a:rPr lang="en-US" sz="1000" b="0" noProof="0"/>
                        <a:t>, </a:t>
                      </a:r>
                      <a:r>
                        <a:rPr lang="en-US" sz="1000" b="0" noProof="0">
                          <a:hlinkClick r:id="rId2" action="ppaction://hlinksldjump"/>
                        </a:rPr>
                        <a:t>3.1 Parts Manufacturing</a:t>
                      </a:r>
                      <a:r>
                        <a:rPr lang="en-US" sz="1000" b="0" noProof="0"/>
                        <a:t>, </a:t>
                      </a:r>
                      <a:r>
                        <a:rPr lang="en-US" sz="1000" b="0" noProof="0">
                          <a:hlinkClick r:id="rId3" action="ppaction://hlinksldjump"/>
                        </a:rPr>
                        <a:t>3.2 Product Assembly</a:t>
                      </a:r>
                      <a:r>
                        <a:rPr lang="en-US" sz="1000" b="0" noProof="0"/>
                        <a:t>, </a:t>
                      </a:r>
                      <a:r>
                        <a:rPr lang="en-US" sz="1000" b="0" noProof="0">
                          <a:hlinkClick r:id="rId4" action="ppaction://hlinksldjump"/>
                        </a:rPr>
                        <a:t>5 Procurement</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098779970"/>
                  </a:ext>
                </a:extLst>
              </a:tr>
              <a:tr h="1066800">
                <a:tc>
                  <a:txBody>
                    <a:bodyPr/>
                    <a:lstStyle/>
                    <a:p>
                      <a:r>
                        <a:rPr lang="en-AU" sz="1000" b="0" noProof="0"/>
                        <a:t>Hole</a:t>
                      </a:r>
                      <a:endParaRPr lang="en-AU" sz="1000" b="0" noProof="0" dirty="0"/>
                    </a:p>
                  </a:txBody>
                  <a:tcPr marL="450056"/>
                </a:tc>
                <a:tc>
                  <a:txBody>
                    <a:bodyPr/>
                    <a:lstStyle/>
                    <a:p>
                      <a:r>
                        <a:rPr lang="en-US" sz="1000" b="0" noProof="0"/>
                        <a:t>A cylindrical or conical hole in a part, typically used as a mechanical interface to other mechanical components.</a:t>
                      </a:r>
                      <a:endParaRPr lang="en-AU" sz="1000" b="0" noProof="0" dirty="0"/>
                    </a:p>
                  </a:txBody>
                  <a:tcPr/>
                </a:tc>
                <a:tc>
                  <a:txBody>
                    <a:bodyPr/>
                    <a:lstStyle/>
                    <a:p>
                      <a:endParaRPr lang="en-AU" sz="1000" b="0" noProof="0" dirty="0"/>
                    </a:p>
                  </a:txBody>
                  <a:tcPr/>
                </a:tc>
                <a:tc>
                  <a:txBody>
                    <a:bodyPr/>
                    <a:lstStyle/>
                    <a:p>
                      <a:r>
                        <a:rPr lang="en-US" sz="1000" b="0" noProof="0">
                          <a:hlinkClick r:id="rId5" action="ppaction://hlinksldjump"/>
                        </a:rPr>
                        <a:t>1.3.1 Plan and prepare Simulation</a:t>
                      </a:r>
                      <a:r>
                        <a:rPr lang="en-US" sz="1000" b="0" noProof="0"/>
                        <a:t>, </a:t>
                      </a:r>
                      <a:r>
                        <a:rPr lang="en-US" sz="1000" b="0" noProof="0">
                          <a:hlinkClick r:id="rId6" action="ppaction://hlinksldjump"/>
                        </a:rPr>
                        <a:t>1.4.1 Prepare Testing</a:t>
                      </a:r>
                      <a:r>
                        <a:rPr lang="en-US" sz="1000" b="0" noProof="0"/>
                        <a:t>, </a:t>
                      </a:r>
                      <a:r>
                        <a:rPr lang="en-US" sz="1000" b="0" noProof="0">
                          <a:hlinkClick r:id="rId7" action="ppaction://hlinksldjump"/>
                        </a:rPr>
                        <a:t>2.1 Process Planning</a:t>
                      </a:r>
                      <a:r>
                        <a:rPr lang="en-US" sz="1000" b="0" noProof="0"/>
                        <a:t>, </a:t>
                      </a:r>
                      <a:r>
                        <a:rPr lang="en-US" sz="1000" b="0" noProof="0">
                          <a:hlinkClick r:id="rId8" action="ppaction://hlinksldjump"/>
                        </a:rPr>
                        <a:t>2.2 Inspection Planning</a:t>
                      </a:r>
                      <a:r>
                        <a:rPr lang="en-US" sz="1000" b="0" noProof="0"/>
                        <a:t>, </a:t>
                      </a:r>
                      <a:r>
                        <a:rPr lang="en-US" sz="1000" b="0" noProof="0">
                          <a:hlinkClick r:id="rId9" action="ppaction://hlinksldjump"/>
                        </a:rPr>
                        <a:t>2.3 Cost Calculation</a:t>
                      </a:r>
                      <a:r>
                        <a:rPr lang="en-US" sz="1000" b="0" noProof="0"/>
                        <a:t>, </a:t>
                      </a:r>
                      <a:r>
                        <a:rPr lang="en-US" sz="1000" b="0" noProof="0">
                          <a:hlinkClick r:id="rId2" action="ppaction://hlinksldjump"/>
                        </a:rPr>
                        <a:t>3.1 Parts Manufacturing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3308465236"/>
                  </a:ext>
                </a:extLst>
              </a:tr>
            </a:tbl>
          </a:graphicData>
        </a:graphic>
      </p:graphicFrame>
    </p:spTree>
    <p:extLst>
      <p:ext uri="{BB962C8B-B14F-4D97-AF65-F5344CB8AC3E}">
        <p14:creationId xmlns:p14="http://schemas.microsoft.com/office/powerpoint/2010/main" val="57652798"/>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DDP Information </a:t>
            </a:r>
            <a:r>
              <a:rPr lang="de-DE" dirty="0" err="1"/>
              <a:t>model</a:t>
            </a:r>
            <a:endParaRPr lang="de-DE" dirty="0"/>
          </a:p>
        </p:txBody>
      </p:sp>
      <p:graphicFrame>
        <p:nvGraphicFramePr>
          <p:cNvPr id="7" name="Inhaltsplatzhalter 6" descr="Table:Deliverable">
            <a:extLst>
              <a:ext uri="{FF2B5EF4-FFF2-40B4-BE49-F238E27FC236}">
                <a16:creationId xmlns:a16="http://schemas.microsoft.com/office/drawing/2014/main" id="{79B959C3-77BB-4A82-9203-DE3871E9FCC0}"/>
              </a:ext>
            </a:extLst>
          </p:cNvPr>
          <p:cNvGraphicFramePr>
            <a:graphicFrameLocks/>
          </p:cNvGraphicFramePr>
          <p:nvPr>
            <p:extLst>
              <p:ext uri="{D42A27DB-BD31-4B8C-83A1-F6EECF244321}">
                <p14:modId xmlns:p14="http://schemas.microsoft.com/office/powerpoint/2010/main" val="4035434889"/>
              </p:ext>
            </p:extLst>
          </p:nvPr>
        </p:nvGraphicFramePr>
        <p:xfrm>
          <a:off x="395535" y="962024"/>
          <a:ext cx="8424936" cy="944880"/>
        </p:xfrm>
        <a:graphic>
          <a:graphicData uri="http://schemas.openxmlformats.org/drawingml/2006/table">
            <a:tbl>
              <a:tblPr firstRow="1" bandRow="1">
                <a:tableStyleId>{5C22544A-7EE6-4342-B048-85BDC9FD1C3A}</a:tableStyleId>
              </a:tblPr>
              <a:tblGrid>
                <a:gridCol w="1448624">
                  <a:extLst>
                    <a:ext uri="{9D8B030D-6E8A-4147-A177-3AD203B41FA5}">
                      <a16:colId xmlns:a16="http://schemas.microsoft.com/office/drawing/2014/main" val="1376427917"/>
                    </a:ext>
                  </a:extLst>
                </a:gridCol>
                <a:gridCol w="1919871">
                  <a:extLst>
                    <a:ext uri="{9D8B030D-6E8A-4147-A177-3AD203B41FA5}">
                      <a16:colId xmlns:a16="http://schemas.microsoft.com/office/drawing/2014/main" val="3583956685"/>
                    </a:ext>
                  </a:extLst>
                </a:gridCol>
                <a:gridCol w="1336791">
                  <a:extLst>
                    <a:ext uri="{9D8B030D-6E8A-4147-A177-3AD203B41FA5}">
                      <a16:colId xmlns:a16="http://schemas.microsoft.com/office/drawing/2014/main" val="4127304211"/>
                    </a:ext>
                  </a:extLst>
                </a:gridCol>
                <a:gridCol w="1859825">
                  <a:extLst>
                    <a:ext uri="{9D8B030D-6E8A-4147-A177-3AD203B41FA5}">
                      <a16:colId xmlns:a16="http://schemas.microsoft.com/office/drawing/2014/main" val="3983666414"/>
                    </a:ext>
                  </a:extLst>
                </a:gridCol>
                <a:gridCol w="1859825">
                  <a:extLst>
                    <a:ext uri="{9D8B030D-6E8A-4147-A177-3AD203B41FA5}">
                      <a16:colId xmlns:a16="http://schemas.microsoft.com/office/drawing/2014/main" val="3520254027"/>
                    </a:ext>
                  </a:extLst>
                </a:gridCol>
              </a:tblGrid>
              <a:tr h="145800">
                <a:tc>
                  <a:txBody>
                    <a:bodyPr/>
                    <a:lstStyle/>
                    <a:p>
                      <a:r>
                        <a:rPr lang="en-AU" sz="1000" noProof="0" dirty="0"/>
                        <a:t>Name</a:t>
                      </a:r>
                    </a:p>
                  </a:txBody>
                  <a:tcPr/>
                </a:tc>
                <a:tc>
                  <a:txBody>
                    <a:bodyPr/>
                    <a:lstStyle/>
                    <a:p>
                      <a:r>
                        <a:rPr lang="en-AU" sz="1000" noProof="0" dirty="0"/>
                        <a:t>Description</a:t>
                      </a:r>
                    </a:p>
                  </a:txBody>
                  <a:tcPr/>
                </a:tc>
                <a:tc>
                  <a:txBody>
                    <a:bodyPr/>
                    <a:lstStyle/>
                    <a:p>
                      <a:r>
                        <a:rPr lang="en-AU" sz="1000" noProof="0" dirty="0"/>
                        <a:t>Created by use-case</a:t>
                      </a:r>
                    </a:p>
                  </a:txBody>
                  <a:tcPr/>
                </a:tc>
                <a:tc>
                  <a:txBody>
                    <a:bodyPr/>
                    <a:lstStyle/>
                    <a:p>
                      <a:r>
                        <a:rPr lang="en-AU" sz="1000" noProof="0" dirty="0"/>
                        <a:t>Required by use-case</a:t>
                      </a:r>
                    </a:p>
                  </a:txBody>
                  <a:tcPr/>
                </a:tc>
                <a:tc>
                  <a:txBody>
                    <a:bodyPr/>
                    <a:lstStyle/>
                    <a:p>
                      <a:r>
                        <a:rPr lang="en-AU" sz="1000" noProof="0" dirty="0"/>
                        <a:t>Specified by reference</a:t>
                      </a:r>
                    </a:p>
                  </a:txBody>
                  <a:tcPr/>
                </a:tc>
                <a:extLst>
                  <a:ext uri="{0D108BD9-81ED-4DB2-BD59-A6C34878D82A}">
                    <a16:rowId xmlns:a16="http://schemas.microsoft.com/office/drawing/2014/main" val="265767748"/>
                  </a:ext>
                </a:extLst>
              </a:tr>
              <a:tr h="145800">
                <a:tc>
                  <a:txBody>
                    <a:bodyPr/>
                    <a:lstStyle/>
                    <a:p>
                      <a:endParaRPr lang="en-AU" sz="1000" noProof="0" dirty="0"/>
                    </a:p>
                  </a:txBody>
                  <a:tcPr/>
                </a:tc>
                <a:tc>
                  <a:txBody>
                    <a:bodyPr/>
                    <a:lstStyle/>
                    <a:p>
                      <a:endParaRPr lang="en-AU" sz="1000" noProof="0" dirty="0"/>
                    </a:p>
                  </a:txBody>
                  <a:tcPr/>
                </a:tc>
                <a:tc>
                  <a:txBody>
                    <a:bodyPr/>
                    <a:lstStyle/>
                    <a:p>
                      <a:endParaRPr lang="en-AU" sz="1000" noProof="0" dirty="0"/>
                    </a:p>
                  </a:txBody>
                  <a:tcPr/>
                </a:tc>
                <a:tc>
                  <a:txBody>
                    <a:bodyPr/>
                    <a:lstStyle/>
                    <a:p>
                      <a:r>
                        <a:rPr lang="en-AU" sz="1000" noProof="0">
                          <a:hlinkClick r:id="rId2" action="ppaction://hlinksldjump"/>
                        </a:rPr>
                        <a:t>4.3 Disassembly &amp; Recycling</a:t>
                      </a:r>
                      <a:r>
                        <a:rPr lang="en-AU" sz="1000" noProof="0"/>
                        <a:t>, </a:t>
                      </a:r>
                      <a:r>
                        <a:rPr lang="en-AU" sz="1000" noProof="0">
                          <a:hlinkClick r:id="rId3" action="ppaction://hlinksldjump"/>
                        </a:rPr>
                        <a:t>5 Procurement</a:t>
                      </a:r>
                      <a:endParaRPr lang="en-AU" sz="1000" noProof="0" dirty="0"/>
                    </a:p>
                  </a:txBody>
                  <a:tcPr/>
                </a:tc>
                <a:tc>
                  <a:txBody>
                    <a:bodyPr/>
                    <a:lstStyle/>
                    <a:p>
                      <a:endParaRPr lang="en-AU" sz="1000" noProof="0" dirty="0"/>
                    </a:p>
                  </a:txBody>
                  <a:tcPr/>
                </a:tc>
                <a:extLst>
                  <a:ext uri="{0D108BD9-81ED-4DB2-BD59-A6C34878D82A}">
                    <a16:rowId xmlns:a16="http://schemas.microsoft.com/office/drawing/2014/main" val="2142990307"/>
                  </a:ext>
                </a:extLst>
              </a:tr>
              <a:tr h="1219200">
                <a:tc>
                  <a:txBody>
                    <a:bodyPr/>
                    <a:lstStyle/>
                    <a:p>
                      <a:r>
                        <a:rPr lang="en-AU" sz="1000" b="0" noProof="0"/>
                        <a:t>Gearing</a:t>
                      </a:r>
                      <a:endParaRPr lang="en-AU" sz="1000" b="0" noProof="0" dirty="0"/>
                    </a:p>
                  </a:txBody>
                  <a:tcPr marL="450056"/>
                </a:tc>
                <a:tc>
                  <a:txBody>
                    <a:bodyPr/>
                    <a:lstStyle/>
                    <a:p>
                      <a:r>
                        <a:rPr lang="en-AU" sz="1000" b="0" noProof="0"/>
                        <a:t>Gearing specification</a:t>
                      </a:r>
                      <a:endParaRPr lang="en-AU" sz="1000" b="0" noProof="0" dirty="0"/>
                    </a:p>
                  </a:txBody>
                  <a:tcPr/>
                </a:tc>
                <a:tc>
                  <a:txBody>
                    <a:bodyPr/>
                    <a:lstStyle/>
                    <a:p>
                      <a:endParaRPr lang="en-AU" sz="1000" b="0" noProof="0" dirty="0"/>
                    </a:p>
                  </a:txBody>
                  <a:tcPr/>
                </a:tc>
                <a:tc>
                  <a:txBody>
                    <a:bodyPr/>
                    <a:lstStyle/>
                    <a:p>
                      <a:r>
                        <a:rPr lang="en-US" sz="1000" b="0" noProof="0">
                          <a:hlinkClick r:id="rId4" action="ppaction://hlinksldjump"/>
                        </a:rPr>
                        <a:t>1.3.1 Plan and prepare Simulation</a:t>
                      </a:r>
                      <a:r>
                        <a:rPr lang="en-US" sz="1000" b="0" noProof="0"/>
                        <a:t>, </a:t>
                      </a:r>
                      <a:r>
                        <a:rPr lang="en-US" sz="1000" b="0" noProof="0">
                          <a:hlinkClick r:id="rId5" action="ppaction://hlinksldjump"/>
                        </a:rPr>
                        <a:t>1.4.1 Prepare Testing</a:t>
                      </a:r>
                      <a:r>
                        <a:rPr lang="en-US" sz="1000" b="0" noProof="0"/>
                        <a:t>, </a:t>
                      </a:r>
                      <a:r>
                        <a:rPr lang="en-US" sz="1000" b="0" noProof="0">
                          <a:hlinkClick r:id="rId6" action="ppaction://hlinksldjump"/>
                        </a:rPr>
                        <a:t>2.1 Process Planning</a:t>
                      </a:r>
                      <a:r>
                        <a:rPr lang="en-US" sz="1000" b="0" noProof="0"/>
                        <a:t>, </a:t>
                      </a:r>
                      <a:r>
                        <a:rPr lang="en-US" sz="1000" b="0" noProof="0">
                          <a:hlinkClick r:id="rId7" action="ppaction://hlinksldjump"/>
                        </a:rPr>
                        <a:t>2.2 Inspection Planning</a:t>
                      </a:r>
                      <a:r>
                        <a:rPr lang="en-US" sz="1000" b="0" noProof="0"/>
                        <a:t>, </a:t>
                      </a:r>
                      <a:r>
                        <a:rPr lang="en-US" sz="1000" b="0" noProof="0">
                          <a:hlinkClick r:id="rId8" action="ppaction://hlinksldjump"/>
                        </a:rPr>
                        <a:t>2.3 Cost Calculation</a:t>
                      </a:r>
                      <a:r>
                        <a:rPr lang="en-US" sz="1000" b="0" noProof="0"/>
                        <a:t>, </a:t>
                      </a:r>
                      <a:r>
                        <a:rPr lang="en-US" sz="1000" b="0" noProof="0">
                          <a:hlinkClick r:id="rId9" action="ppaction://hlinksldjump"/>
                        </a:rPr>
                        <a:t>3.1 Parts Manufacturing</a:t>
                      </a:r>
                      <a:r>
                        <a:rPr lang="en-US" sz="1000" b="0" noProof="0"/>
                        <a:t>, </a:t>
                      </a:r>
                      <a:r>
                        <a:rPr lang="en-US" sz="1000" b="0" noProof="0">
                          <a:hlinkClick r:id="rId3" action="ppaction://hlinksldjump"/>
                        </a:rPr>
                        <a:t>5 Procurement</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611537031"/>
                  </a:ext>
                </a:extLst>
              </a:tr>
              <a:tr h="1219200">
                <a:tc>
                  <a:txBody>
                    <a:bodyPr/>
                    <a:lstStyle/>
                    <a:p>
                      <a:r>
                        <a:rPr lang="en-AU" sz="1000" b="0" noProof="0"/>
                        <a:t>Kinematic Mechanism</a:t>
                      </a:r>
                      <a:endParaRPr lang="en-AU" sz="1000" b="0" noProof="0" dirty="0"/>
                    </a:p>
                  </a:txBody>
                  <a:tcPr marL="450056"/>
                </a:tc>
                <a:tc>
                  <a:txBody>
                    <a:bodyPr/>
                    <a:lstStyle/>
                    <a:p>
                      <a:r>
                        <a:rPr lang="en-AU" sz="1000" b="0" noProof="0"/>
                        <a:t>Represents a kinematic mechanism </a:t>
                      </a:r>
                      <a:endParaRPr lang="en-AU" sz="1000" b="0" noProof="0" dirty="0"/>
                    </a:p>
                  </a:txBody>
                  <a:tcPr/>
                </a:tc>
                <a:tc>
                  <a:txBody>
                    <a:bodyPr/>
                    <a:lstStyle/>
                    <a:p>
                      <a:r>
                        <a:rPr lang="en-AU" sz="1000" b="0" noProof="0">
                          <a:hlinkClick r:id="rId10" action="ppaction://hlinksldjump"/>
                        </a:rPr>
                        <a:t>1.2.1 Mechanical Design</a:t>
                      </a:r>
                      <a:endParaRPr lang="en-AU" sz="1000" b="0" noProof="0" dirty="0"/>
                    </a:p>
                  </a:txBody>
                  <a:tcPr/>
                </a:tc>
                <a:tc>
                  <a:txBody>
                    <a:bodyPr/>
                    <a:lstStyle/>
                    <a:p>
                      <a:r>
                        <a:rPr lang="en-US" sz="1000" b="0" noProof="0">
                          <a:hlinkClick r:id="rId4" action="ppaction://hlinksldjump"/>
                        </a:rPr>
                        <a:t>1.3.1 Plan and prepare Simulation</a:t>
                      </a:r>
                      <a:r>
                        <a:rPr lang="en-US" sz="1000" b="0" noProof="0"/>
                        <a:t>, </a:t>
                      </a:r>
                      <a:r>
                        <a:rPr lang="en-US" sz="1000" b="0" noProof="0">
                          <a:hlinkClick r:id="rId5" action="ppaction://hlinksldjump"/>
                        </a:rPr>
                        <a:t>1.4.1 Prepare Testing</a:t>
                      </a:r>
                      <a:r>
                        <a:rPr lang="en-US" sz="1000" b="0" noProof="0"/>
                        <a:t>, </a:t>
                      </a:r>
                      <a:r>
                        <a:rPr lang="en-US" sz="1000" b="0" noProof="0">
                          <a:hlinkClick r:id="rId6" action="ppaction://hlinksldjump"/>
                        </a:rPr>
                        <a:t>2.1 Process Planning</a:t>
                      </a:r>
                      <a:r>
                        <a:rPr lang="en-US" sz="1000" b="0" noProof="0"/>
                        <a:t>, </a:t>
                      </a:r>
                      <a:r>
                        <a:rPr lang="en-US" sz="1000" b="0" noProof="0">
                          <a:hlinkClick r:id="rId7" action="ppaction://hlinksldjump"/>
                        </a:rPr>
                        <a:t>2.2 Inspection Planning</a:t>
                      </a:r>
                      <a:r>
                        <a:rPr lang="en-US" sz="1000" b="0" noProof="0"/>
                        <a:t>, </a:t>
                      </a:r>
                      <a:r>
                        <a:rPr lang="en-US" sz="1000" b="0" noProof="0">
                          <a:hlinkClick r:id="rId8" action="ppaction://hlinksldjump"/>
                        </a:rPr>
                        <a:t>2.3 Cost Calculation</a:t>
                      </a:r>
                      <a:r>
                        <a:rPr lang="en-US" sz="1000" b="0" noProof="0"/>
                        <a:t>, </a:t>
                      </a:r>
                      <a:r>
                        <a:rPr lang="en-US" sz="1000" b="0" noProof="0">
                          <a:hlinkClick r:id="rId11" action="ppaction://hlinksldjump"/>
                        </a:rPr>
                        <a:t>3.2 Product Assembly</a:t>
                      </a:r>
                      <a:r>
                        <a:rPr lang="en-US" sz="1000" b="0" noProof="0"/>
                        <a:t>, </a:t>
                      </a:r>
                      <a:r>
                        <a:rPr lang="en-US" sz="1000" b="0" noProof="0">
                          <a:hlinkClick r:id="rId12" action="ppaction://hlinksldjump"/>
                        </a:rPr>
                        <a:t>7 Long-Term Archiving</a:t>
                      </a:r>
                      <a:endParaRPr lang="en-AU" sz="1000" b="0" noProof="0" dirty="0"/>
                    </a:p>
                  </a:txBody>
                  <a:tcPr/>
                </a:tc>
                <a:tc>
                  <a:txBody>
                    <a:bodyPr/>
                    <a:lstStyle/>
                    <a:p>
                      <a:endParaRPr lang="en-AU" sz="1000" b="0" noProof="0" dirty="0"/>
                    </a:p>
                  </a:txBody>
                  <a:tcPr/>
                </a:tc>
                <a:extLst>
                  <a:ext uri="{0D108BD9-81ED-4DB2-BD59-A6C34878D82A}">
                    <a16:rowId xmlns:a16="http://schemas.microsoft.com/office/drawing/2014/main" val="2506021452"/>
                  </a:ext>
                </a:extLst>
              </a:tr>
            </a:tbl>
          </a:graphicData>
        </a:graphic>
      </p:graphicFrame>
    </p:spTree>
    <p:extLst>
      <p:ext uri="{BB962C8B-B14F-4D97-AF65-F5344CB8AC3E}">
        <p14:creationId xmlns:p14="http://schemas.microsoft.com/office/powerpoint/2010/main" val="2506208443"/>
      </p:ext>
    </p:extLst>
  </p:cSld>
  <p:clrMapOvr>
    <a:masterClrMapping/>
  </p:clrMapOvr>
  <p:transition spd="slow">
    <p:wipe dir="r"/>
  </p:transition>
</p:sld>
</file>

<file path=ppt/theme/theme1.xml><?xml version="1.0" encoding="utf-8"?>
<a:theme xmlns:a="http://schemas.openxmlformats.org/drawingml/2006/main" name="prostep">
  <a:themeElements>
    <a:clrScheme name="Benutzerdefiniert 1">
      <a:dk1>
        <a:srgbClr val="000000"/>
      </a:dk1>
      <a:lt1>
        <a:sysClr val="window" lastClr="FFFFFF"/>
      </a:lt1>
      <a:dk2>
        <a:srgbClr val="000F2D"/>
      </a:dk2>
      <a:lt2>
        <a:srgbClr val="D9D9D9"/>
      </a:lt2>
      <a:accent1>
        <a:srgbClr val="00B7BE"/>
      </a:accent1>
      <a:accent2>
        <a:srgbClr val="D9D9D9"/>
      </a:accent2>
      <a:accent3>
        <a:srgbClr val="C8F0F0"/>
      </a:accent3>
      <a:accent4>
        <a:srgbClr val="9180BE"/>
      </a:accent4>
      <a:accent5>
        <a:srgbClr val="00B7C6"/>
      </a:accent5>
      <a:accent6>
        <a:srgbClr val="F79446"/>
      </a:accent6>
      <a:hlink>
        <a:srgbClr val="000000"/>
      </a:hlink>
      <a:folHlink>
        <a:srgbClr val="800080"/>
      </a:folHlink>
    </a:clrScheme>
    <a:fontScheme name="Office Klassisch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ostep-ivip.potx" id="{836049B3-F370-47E5-AFDA-8BE3DC634183}" vid="{85896E7E-A90D-4FC5-8FFC-A978F02408EB}"/>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F3558F92063A0746A925EB58A00604ED" ma:contentTypeVersion="10" ma:contentTypeDescription="Ein neues Dokument erstellen." ma:contentTypeScope="" ma:versionID="ec5b1674f8ad52d0fdee599dd3c50dc5">
  <xsd:schema xmlns:xsd="http://www.w3.org/2001/XMLSchema" xmlns:xs="http://www.w3.org/2001/XMLSchema" xmlns:p="http://schemas.microsoft.com/office/2006/metadata/properties" xmlns:ns3="3eaae30a-eb6b-4a56-91e8-96159b36c644" xmlns:ns4="25a5c427-0379-4bab-8fbc-0a65171e340d" targetNamespace="http://schemas.microsoft.com/office/2006/metadata/properties" ma:root="true" ma:fieldsID="711b264b28ad7d2a6e6d186fa00392a3" ns3:_="" ns4:_="">
    <xsd:import namespace="3eaae30a-eb6b-4a56-91e8-96159b36c644"/>
    <xsd:import namespace="25a5c427-0379-4bab-8fbc-0a65171e34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aae30a-eb6b-4a56-91e8-96159b36c6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5a5c427-0379-4bab-8fbc-0a65171e340d"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SharingHintHash" ma:index="12"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BA56A2-9E3D-46E7-B939-B66F7A972820}">
  <ds:schemaRefs>
    <ds:schemaRef ds:uri="http://schemas.microsoft.com/sharepoint/v3/contenttype/forms"/>
  </ds:schemaRefs>
</ds:datastoreItem>
</file>

<file path=customXml/itemProps2.xml><?xml version="1.0" encoding="utf-8"?>
<ds:datastoreItem xmlns:ds="http://schemas.openxmlformats.org/officeDocument/2006/customXml" ds:itemID="{FFEDE6ED-7E34-412C-BF31-736FBDB785F8}">
  <ds:schemaRefs>
    <ds:schemaRef ds:uri="3eaae30a-eb6b-4a56-91e8-96159b36c644"/>
    <ds:schemaRef ds:uri="http://purl.org/dc/elements/1.1/"/>
    <ds:schemaRef ds:uri="http://schemas.microsoft.com/office/2006/metadata/properties"/>
    <ds:schemaRef ds:uri="http://purl.org/dc/terms/"/>
    <ds:schemaRef ds:uri="http://schemas.openxmlformats.org/package/2006/metadata/core-properties"/>
    <ds:schemaRef ds:uri="25a5c427-0379-4bab-8fbc-0a65171e340d"/>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6746EE61-04A5-45BC-9EAE-595E26628393}">
  <ds:schemaRefs>
    <ds:schemaRef ds:uri="25a5c427-0379-4bab-8fbc-0a65171e340d"/>
    <ds:schemaRef ds:uri="3eaae30a-eb6b-4a56-91e8-96159b36c6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prostep-ivip</Template>
  <TotalTime>0</TotalTime>
  <Words>11302</Words>
  <Application>Microsoft Office PowerPoint</Application>
  <PresentationFormat>Bildschirmpräsentation (16:9)</PresentationFormat>
  <Paragraphs>1834</Paragraphs>
  <Slides>116</Slides>
  <Notes>0</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116</vt:i4>
      </vt:variant>
    </vt:vector>
  </HeadingPairs>
  <TitlesOfParts>
    <vt:vector size="122" baseType="lpstr">
      <vt:lpstr>Arial</vt:lpstr>
      <vt:lpstr>Avenir Next LT Pro</vt:lpstr>
      <vt:lpstr>Calibri</vt:lpstr>
      <vt:lpstr>Wingdings</vt:lpstr>
      <vt:lpstr>prostep</vt:lpstr>
      <vt:lpstr>Paket</vt:lpstr>
      <vt:lpstr>PowerPoint-Präsentation</vt:lpstr>
      <vt:lpstr>DDP Roles</vt:lpstr>
      <vt:lpstr>Overview: Use-Cases &amp; Information Flow</vt:lpstr>
      <vt:lpstr>Overview: Use-Cases &amp; Information Flow</vt:lpstr>
      <vt:lpstr>DDP Use Cases – Required input</vt:lpstr>
      <vt:lpstr>{#Path} – Required Input</vt:lpstr>
      <vt:lpstr>{#Path}</vt:lpstr>
      <vt:lpstr>{#Path}</vt:lpstr>
      <vt:lpstr>DDP Information Model</vt:lpstr>
      <vt:lpstr>DDP Information model</vt:lpstr>
      <vt:lpstr>Overview: Use-Cases &amp; Information Flow</vt:lpstr>
      <vt:lpstr>Overview: Use-Cases &amp; Information Flow</vt:lpstr>
      <vt:lpstr>DDP Use Cases – Required input</vt:lpstr>
      <vt:lpstr>◆ &gt; CASCaDE – Required Input</vt:lpstr>
      <vt:lpstr>◆ &gt; CASCaDE &gt; EJ-4 Collaborative 3D MBD, Electrical and Software Design Co-Development – Required Input</vt:lpstr>
      <vt:lpstr>◆ &gt; CASCaDE &gt; EJ-4 Collaborative 3D MBD, Electrical and Software Design Co-Development &gt; 1.2.1 Mechanical Design – Required Input</vt:lpstr>
      <vt:lpstr>◆ &gt; CASCaDE &gt; EJ-4 Collaborative 3D MBD, Electrical and Software Design Co-Development &gt; 1.2.1 Mechanical Design &gt; 1.2.1.1 Define Joining Elements</vt:lpstr>
      <vt:lpstr>◆ &gt; CASCaDE &gt; EJ-4 Collaborative 3D MBD, Electrical and Software Design Co-Development &gt; 1.2.1 Mechanical Design &gt; 1.2.1.1 Define Joining Elements</vt:lpstr>
      <vt:lpstr>◆ &gt; CASCaDE &gt; EJ-4 Collaborative 3D MBD, Electrical and Software Design Co-Development &gt; 1.2.2 Electrical/Electronical Design</vt:lpstr>
      <vt:lpstr>◆ &gt; CASCaDE &gt; EJ-4 Collaborative 3D MBD, Electrical and Software Design Co-Development &gt; 1.2.2 Electrical/Electronical Design</vt:lpstr>
      <vt:lpstr>◆ &gt; CASCaDE &gt; EJ-4 Collaborative 3D MBD, Electrical and Software Design Co-Development &gt; 1.2.3 Software Engineering</vt:lpstr>
      <vt:lpstr>◆ &gt; CASCaDE &gt; EJ-4 Collaborative 3D MBD, Electrical and Software Design Co-Development &gt; 1.2.3 Software Engineering</vt:lpstr>
      <vt:lpstr>◆ &gt; CASCaDE &gt; EJ-4 Collaborative 3D MBD, Electrical and Software Design Co-Development &gt; 1.2.4 Electrical/Mechanical Design Collaboration</vt:lpstr>
      <vt:lpstr>◆ &gt; CASCaDE &gt; EJ-4 Collaborative 3D MBD, Electrical and Software Design Co-Development &gt; 1.2.4 Electrical/Mechanical Design Collaboration</vt:lpstr>
      <vt:lpstr>◆ &gt; Digital Data Package – Required Input</vt:lpstr>
      <vt:lpstr>◆ &gt; Digital Data Package &gt; 2 Collaboration Use-Cases – Required Input</vt:lpstr>
      <vt:lpstr>◆ &gt; Digital Data Package &gt; 2 Collaboration Use-Cases &gt; 1 Product Development – Required Input</vt:lpstr>
      <vt:lpstr>◆ &gt; Digital Data Package &gt; 2 Collaboration Use-Cases &gt; 1 Product Development &gt; 1.1 Concept definition – Required Input</vt:lpstr>
      <vt:lpstr>◆ &gt; Digital Data Package &gt; 2 Collaboration Use-Cases &gt; 1 Product Development &gt; 1.1 Concept definition &gt; 1.1.1 Business or Mission Analysis</vt:lpstr>
      <vt:lpstr>◆ &gt; Digital Data Package &gt; 2 Collaboration Use-Cases &gt; 1 Product Development &gt; 1.1 Concept definition &gt; 1.1.1 Business or Mission Analysis</vt:lpstr>
      <vt:lpstr>◆ &gt; Digital Data Package &gt; 2 Collaboration Use-Cases &gt; 1 Product Development &gt; 1.1 Concept definition &gt; 1.1.2 Requirements Engineering</vt:lpstr>
      <vt:lpstr>◆ &gt; Digital Data Package &gt; 2 Collaboration Use-Cases &gt; 1 Product Development &gt; 1.1 Concept definition &gt; 1.1.2 Requirements Engineering</vt:lpstr>
      <vt:lpstr>◆ &gt; Digital Data Package &gt; 2 Collaboration Use-Cases &gt; 1 Product Development &gt; 1.1 Concept definition &gt; 1.1.3 Systems Architecture</vt:lpstr>
      <vt:lpstr>◆ &gt; Digital Data Package &gt; 2 Collaboration Use-Cases &gt; 1 Product Development &gt; 1.1 Concept definition &gt; 1.1.3 Systems Architecture</vt:lpstr>
      <vt:lpstr>◆ &gt; Digital Data Package &gt; 2 Collaboration Use-Cases &gt; 1 Product Development &gt; 1.1 Concept definition &gt; 1.1.4 Functional Safety</vt:lpstr>
      <vt:lpstr>◆ &gt; Digital Data Package &gt; 2 Collaboration Use-Cases &gt; 1 Product Development &gt; 1.1 Concept definition &gt; 1.1.4 Functional Safety</vt:lpstr>
      <vt:lpstr>◆ &gt; Digital Data Package &gt; 2 Collaboration Use-Cases &gt; 1 Product Development &gt; 1.2 Product Design – Required Input</vt:lpstr>
      <vt:lpstr>◆ &gt; Digital Data Package &gt; 2 Collaboration Use-Cases &gt; 1 Product Development &gt; 1.3 Verification &amp; Validation using Simulation – Required Input</vt:lpstr>
      <vt:lpstr>◆ &gt; Digital Data Package &gt; 2 Collaboration Use-Cases &gt; 1 Product Development &gt; 1.3 Verification &amp; Validation using Simulation &gt; 1.3.1 Plan and prepare Simulation</vt:lpstr>
      <vt:lpstr>◆ &gt; Digital Data Package &gt; 2 Collaboration Use-Cases &gt; 1 Product Development &gt; 1.3 Verification &amp; Validation using Simulation &gt; 1.3.1 Plan and prepare Simulation</vt:lpstr>
      <vt:lpstr>◆ &gt; Digital Data Package &gt; 2 Collaboration Use-Cases &gt; 1 Product Development &gt; 1.3 Verification &amp; Validation using Simulation &gt; 1.3.2 Perform and document Simulation</vt:lpstr>
      <vt:lpstr>◆ &gt; Digital Data Package &gt; 2 Collaboration Use-Cases &gt; 1 Product Development &gt; 1.3 Verification &amp; Validation using Simulation &gt; 1.3.2 Perform and document Simulation</vt:lpstr>
      <vt:lpstr>◆ &gt; Digital Data Package &gt; 2 Collaboration Use-Cases &gt; 1 Product Development &gt; 1.4 Verification &amp; Validation using Test – Required Input</vt:lpstr>
      <vt:lpstr>◆ &gt; Digital Data Package &gt; 2 Collaboration Use-Cases &gt; 1 Product Development &gt; 1.4 Verification &amp; Validation using Test &gt; 1.4.1 Prepare Testing</vt:lpstr>
      <vt:lpstr>◆ &gt; Digital Data Package &gt; 2 Collaboration Use-Cases &gt; 1 Product Development &gt; 1.4 Verification &amp; Validation using Test &gt; 1.4.1 Prepare Testing</vt:lpstr>
      <vt:lpstr>◆ &gt; Digital Data Package &gt; 2 Collaboration Use-Cases &gt; 1 Product Development &gt; 1.4 Verification &amp; Validation using Test &gt; 1.4.2 Perform and document Testing</vt:lpstr>
      <vt:lpstr>◆ &gt; Digital Data Package &gt; 2 Collaboration Use-Cases &gt; 1 Product Development &gt; 1.4 Verification &amp; Validation using Test &gt; 1.4.2 Perform and document Testing</vt:lpstr>
      <vt:lpstr>◆ &gt; Digital Data Package &gt; 2 Collaboration Use-Cases &gt; 2 Production Development – Required Input</vt:lpstr>
      <vt:lpstr>◆ &gt; Digital Data Package &gt; 2 Collaboration Use-Cases &gt; 2 Production Development &gt; 2.1 Process Planning</vt:lpstr>
      <vt:lpstr>◆ &gt; Digital Data Package &gt; 2 Collaboration Use-Cases &gt; 2 Production Development &gt; 2.1 Process Planning</vt:lpstr>
      <vt:lpstr>◆ &gt; Digital Data Package &gt; 2 Collaboration Use-Cases &gt; 2 Production Development &gt; 2.2 Inspection Planning</vt:lpstr>
      <vt:lpstr>◆ &gt; Digital Data Package &gt; 2 Collaboration Use-Cases &gt; 2 Production Development &gt; 2.2 Inspection Planning</vt:lpstr>
      <vt:lpstr>◆ &gt; Digital Data Package &gt; 2 Collaboration Use-Cases &gt; 2 Production Development &gt; 2.3 Cost Calculation</vt:lpstr>
      <vt:lpstr>◆ &gt; Digital Data Package &gt; 2 Collaboration Use-Cases &gt; 2 Production Development &gt; 2.3 Cost Calculation</vt:lpstr>
      <vt:lpstr>◆ &gt; Digital Data Package &gt; 2 Collaboration Use-Cases &gt; 2 Production Development &gt; 2.4 Plant Layout</vt:lpstr>
      <vt:lpstr>◆ &gt; Digital Data Package &gt; 2 Collaboration Use-Cases &gt; 2 Production Development &gt; 2.4 Plant Layout</vt:lpstr>
      <vt:lpstr>◆ &gt; Digital Data Package &gt; 2 Collaboration Use-Cases &gt; 2 Production Development &gt; 2.5 Tools &amp; Equipment Design</vt:lpstr>
      <vt:lpstr>◆ &gt; Digital Data Package &gt; 2 Collaboration Use-Cases &gt; 2 Production Development &gt; 2.5 Tools &amp; Equipment Design</vt:lpstr>
      <vt:lpstr>◆ &gt; Digital Data Package &gt; 2 Collaboration Use-Cases &gt; 3 Manufacturing &amp; Supply Chain – Required Input</vt:lpstr>
      <vt:lpstr>◆ &gt; Digital Data Package &gt; 2 Collaboration Use-Cases &gt; 3 Manufacturing &amp; Supply Chain &gt; 3.1 Parts Manufacturing</vt:lpstr>
      <vt:lpstr>◆ &gt; Digital Data Package &gt; 2 Collaboration Use-Cases &gt; 3 Manufacturing &amp; Supply Chain &gt; 3.1 Parts Manufacturing</vt:lpstr>
      <vt:lpstr>◆ &gt; Digital Data Package &gt; 2 Collaboration Use-Cases &gt; 3 Manufacturing &amp; Supply Chain &gt; 3.2 Product Assembly</vt:lpstr>
      <vt:lpstr>◆ &gt; Digital Data Package &gt; 2 Collaboration Use-Cases &gt; 3 Manufacturing &amp; Supply Chain &gt; 3.2 Product Assembly</vt:lpstr>
      <vt:lpstr>◆ &gt; Digital Data Package &gt; 2 Collaboration Use-Cases &gt; 3 Manufacturing &amp; Supply Chain &gt; 3.3 Quality Inspection</vt:lpstr>
      <vt:lpstr>◆ &gt; Digital Data Package &gt; 2 Collaboration Use-Cases &gt; 3 Manufacturing &amp; Supply Chain &gt; 3.3 Quality Inspection</vt:lpstr>
      <vt:lpstr>◆ &gt; Digital Data Package &gt; 2 Collaboration Use-Cases &gt; 3 Manufacturing &amp; Supply Chain &gt; 3.4 Packaging &amp; Logistics</vt:lpstr>
      <vt:lpstr>◆ &gt; Digital Data Package &gt; 2 Collaboration Use-Cases &gt; 3 Manufacturing &amp; Supply Chain &gt; 3.4 Packaging &amp; Logistics</vt:lpstr>
      <vt:lpstr>◆ &gt; Digital Data Package &gt; 2 Collaboration Use-Cases &gt; 4 Product Operation – Required Input</vt:lpstr>
      <vt:lpstr>◆ &gt; Digital Data Package &gt; 2 Collaboration Use-Cases &gt; 4 Product Operation &gt; 4.1 Product Usage</vt:lpstr>
      <vt:lpstr>◆ &gt; Digital Data Package &gt; 2 Collaboration Use-Cases &gt; 4 Product Operation &gt; 4.1 Product Usage</vt:lpstr>
      <vt:lpstr>◆ &gt; Digital Data Package &gt; 2 Collaboration Use-Cases &gt; 4 Product Operation &gt; 4.2 Maintenance &amp; Service</vt:lpstr>
      <vt:lpstr>◆ &gt; Digital Data Package &gt; 2 Collaboration Use-Cases &gt; 4 Product Operation &gt; 4.2 Maintenance &amp; Service</vt:lpstr>
      <vt:lpstr>◆ &gt; Digital Data Package &gt; 2 Collaboration Use-Cases &gt; 4 Product Operation &gt; 4.3 Disassembly &amp; Recycling</vt:lpstr>
      <vt:lpstr>◆ &gt; Digital Data Package &gt; 2 Collaboration Use-Cases &gt; 4 Product Operation &gt; 4.3 Disassembly &amp; Recycling</vt:lpstr>
      <vt:lpstr>◆ &gt; Digital Data Package &gt; 2 Collaboration Use-Cases &gt; 5 Procurement</vt:lpstr>
      <vt:lpstr>◆ &gt; Digital Data Package &gt; 2 Collaboration Use-Cases &gt; 5 Procurement</vt:lpstr>
      <vt:lpstr>◆ &gt; Digital Data Package &gt; 2 Collaboration Use-Cases &gt; 6 Product Line Engineering – Required Input</vt:lpstr>
      <vt:lpstr>◆ &gt; Digital Data Package &gt; 2 Collaboration Use-Cases &gt; 6 Product Line Engineering &gt; 6.1 Design product line</vt:lpstr>
      <vt:lpstr>◆ &gt; Digital Data Package &gt; 2 Collaboration Use-Cases &gt; 6 Product Line Engineering &gt; 6.1 Design product line</vt:lpstr>
      <vt:lpstr>◆ &gt; Digital Data Package &gt; 2 Collaboration Use-Cases &gt; 6 Product Line Engineering &gt; 6.2 Design product asset instance</vt:lpstr>
      <vt:lpstr>◆ &gt; Digital Data Package &gt; 2 Collaboration Use-Cases &gt; 6 Product Line Engineering &gt; 6.2 Design product asset instance</vt:lpstr>
      <vt:lpstr>◆ &gt; Digital Data Package &gt; 2 Collaboration Use-Cases &gt; 6 Product Line Engineering &gt; 6.3 Definition product asset instance configurability space</vt:lpstr>
      <vt:lpstr>◆ &gt; Digital Data Package &gt; 2 Collaboration Use-Cases &gt; 6 Product Line Engineering &gt; 6.3 Definition product asset instance configurability space</vt:lpstr>
      <vt:lpstr>◆ &gt; Digital Data Package &gt; 2 Collaboration Use-Cases &gt; 7 Long-Term Archiving</vt:lpstr>
      <vt:lpstr>◆ &gt; Digital Data Package &gt; 2 Collaboration Use-Cases &gt; 7 Long-Term Archiving</vt:lpstr>
      <vt:lpstr>PowerPoint-Präsentation</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DDP Information Model</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prostep ivip Overview</dc:subject>
  <dc:creator>Michael Kirsch</dc:creator>
  <cp:lastModifiedBy>Michael Kirsch</cp:lastModifiedBy>
  <cp:revision>1</cp:revision>
  <dcterms:created xsi:type="dcterms:W3CDTF">2025-11-26T02:56:43Z</dcterms:created>
  <dcterms:modified xsi:type="dcterms:W3CDTF">2025-11-26T03:05:06Z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0x010100F3558F92063A0746A925EB58A00604ED</vt:lpwstr>
  </property>
</Properties>
</file>